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rawings/legacyDiagramText1.bin" ContentType="application/vnd.ms-office.legacyDiagramText"/>
  <Override PartName="/ppt/drawings/legacyDiagramText2.bin" ContentType="application/vnd.ms-office.legacyDiagramText"/>
  <Override PartName="/ppt/drawings/legacyDiagramText3.bin" ContentType="application/vnd.ms-office.legacyDiagramTex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legacyDocTextInfo.bin" ContentType="application/vnd.ms-office.legacyDocTextInf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38"/>
  </p:notesMasterIdLst>
  <p:handoutMasterIdLst>
    <p:handoutMasterId r:id="rId39"/>
  </p:handoutMasterIdLst>
  <p:sldIdLst>
    <p:sldId id="256" r:id="rId2"/>
    <p:sldId id="273" r:id="rId3"/>
    <p:sldId id="274" r:id="rId4"/>
    <p:sldId id="277" r:id="rId5"/>
    <p:sldId id="282" r:id="rId6"/>
    <p:sldId id="283" r:id="rId7"/>
    <p:sldId id="284" r:id="rId8"/>
    <p:sldId id="288" r:id="rId9"/>
    <p:sldId id="289" r:id="rId10"/>
    <p:sldId id="334" r:id="rId11"/>
    <p:sldId id="335" r:id="rId12"/>
    <p:sldId id="336" r:id="rId13"/>
    <p:sldId id="337" r:id="rId14"/>
    <p:sldId id="331" r:id="rId15"/>
    <p:sldId id="321" r:id="rId16"/>
    <p:sldId id="323" r:id="rId17"/>
    <p:sldId id="355" r:id="rId18"/>
    <p:sldId id="345" r:id="rId19"/>
    <p:sldId id="347" r:id="rId20"/>
    <p:sldId id="348" r:id="rId21"/>
    <p:sldId id="351" r:id="rId22"/>
    <p:sldId id="293" r:id="rId23"/>
    <p:sldId id="349" r:id="rId24"/>
    <p:sldId id="350" r:id="rId25"/>
    <p:sldId id="342" r:id="rId26"/>
    <p:sldId id="356" r:id="rId27"/>
    <p:sldId id="306" r:id="rId28"/>
    <p:sldId id="330" r:id="rId29"/>
    <p:sldId id="324" r:id="rId30"/>
    <p:sldId id="325" r:id="rId31"/>
    <p:sldId id="326" r:id="rId32"/>
    <p:sldId id="327" r:id="rId33"/>
    <p:sldId id="329" r:id="rId34"/>
    <p:sldId id="339" r:id="rId35"/>
    <p:sldId id="271" r:id="rId36"/>
    <p:sldId id="272" r:id="rId37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06/relationships/legacyDocTextInfo" Target="legacyDocTextInfo.bin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5698D-B04B-4E04-80FB-2F8E301D6DEC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38716-A7DF-4C4C-9C8F-E036EDF8DE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D70C69-C0D7-4D93-B744-93B3DC9F998D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9FACB-74FE-4F26-9300-F047624E20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19FACB-74FE-4F26-9300-F047624E204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D02016-7D47-44EB-977C-5A1462276979}" type="slidenum">
              <a:rPr lang="en-US">
                <a:latin typeface="Arial" charset="0"/>
              </a:rPr>
              <a:pPr/>
              <a:t>35</a:t>
            </a:fld>
            <a:endParaRPr lang="en-US">
              <a:latin typeface="Arial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6013" y="763588"/>
            <a:ext cx="4629150" cy="3471862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415790"/>
            <a:ext cx="5029200" cy="4181767"/>
          </a:xfrm>
          <a:noFill/>
          <a:ln/>
        </p:spPr>
        <p:txBody>
          <a:bodyPr/>
          <a:lstStyle/>
          <a:p>
            <a:pPr eaLnBrk="1" hangingPunct="1"/>
            <a:endParaRPr lang="en-US" b="1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64B354-0701-47A5-8A05-B62DC820F8F8}" type="slidenum">
              <a:rPr lang="en-US">
                <a:latin typeface="Arial" charset="0"/>
              </a:rPr>
              <a:pPr/>
              <a:t>36</a:t>
            </a:fld>
            <a:endParaRPr lang="en-US">
              <a:latin typeface="Arial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6913"/>
            <a:ext cx="4648200" cy="3486150"/>
          </a:xfrm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9F379-C764-4BE8-957D-762F85CA78B7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00FC-0347-4D2A-8445-D5DE353D0D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9F379-C764-4BE8-957D-762F85CA78B7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00FC-0347-4D2A-8445-D5DE353D0D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9F379-C764-4BE8-957D-762F85CA78B7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00FC-0347-4D2A-8445-D5DE353D0D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9F379-C764-4BE8-957D-762F85CA78B7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00FC-0347-4D2A-8445-D5DE353D0D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9F379-C764-4BE8-957D-762F85CA78B7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00FC-0347-4D2A-8445-D5DE353D0D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9F379-C764-4BE8-957D-762F85CA78B7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00FC-0347-4D2A-8445-D5DE353D0D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9F379-C764-4BE8-957D-762F85CA78B7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00FC-0347-4D2A-8445-D5DE353D0D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9F379-C764-4BE8-957D-762F85CA78B7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00FC-0347-4D2A-8445-D5DE353D0D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9F379-C764-4BE8-957D-762F85CA78B7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0BF00FC-0347-4D2A-8445-D5DE353D0D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9F379-C764-4BE8-957D-762F85CA78B7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00FC-0347-4D2A-8445-D5DE353D0D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9F379-C764-4BE8-957D-762F85CA78B7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F00FC-0347-4D2A-8445-D5DE353D0D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20B1BD-959C-4C16-9D98-141D17DE8DAE}" type="datetimeFigureOut">
              <a:rPr lang="en-US"/>
              <a:pPr>
                <a:defRPr/>
              </a:pPr>
              <a:t>2/13/2013</a:t>
            </a:fld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1058F-F347-459A-BFE9-8036A00BE9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03B90-BACF-4BAD-8FD1-1A2F5AEAFF62}" type="datetimeFigureOut">
              <a:rPr lang="en-US"/>
              <a:pPr>
                <a:defRPr/>
              </a:pPr>
              <a:t>2/13/2013</a:t>
            </a:fld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39268-1D64-4B42-9128-0F722CF334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C082A-5490-4176-8677-22F992D282EF}" type="datetimeFigureOut">
              <a:rPr lang="en-US"/>
              <a:pPr>
                <a:defRPr/>
              </a:pPr>
              <a:t>2/13/2013</a:t>
            </a:fld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B9EAA-FF2D-400F-8F1D-4F9AEBCB6B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B19F379-C764-4BE8-957D-762F85CA78B7}" type="datetimeFigureOut">
              <a:rPr lang="en-US" smtClean="0"/>
              <a:pPr/>
              <a:t>2/13/2013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BF00FC-0347-4D2A-8445-D5DE353D0D2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7" r:id="rId14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Opiate Medication Concerns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200400"/>
            <a:ext cx="7854696" cy="2057400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 smtClean="0"/>
              <a:t>The Physicians’ Spine and Rehabilitation Specialists of GA</a:t>
            </a:r>
          </a:p>
          <a:p>
            <a:r>
              <a:rPr lang="en-US" sz="5100" dirty="0" smtClean="0"/>
              <a:t>Keith Raziano, M.D.</a:t>
            </a:r>
          </a:p>
          <a:p>
            <a:r>
              <a:rPr lang="en-US" sz="5100" dirty="0" smtClean="0"/>
              <a:t>Paul Mefferd, D.O.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>
                <a:effectLst/>
              </a:rPr>
              <a:t>Pain can be a symptom…</a:t>
            </a:r>
          </a:p>
        </p:txBody>
      </p:sp>
      <p:graphicFrame>
        <p:nvGraphicFramePr>
          <p:cNvPr id="1027" name="Object 4"/>
          <p:cNvGraphicFramePr>
            <a:graphicFrameLocks noChangeAspect="1"/>
          </p:cNvGraphicFramePr>
          <p:nvPr>
            <p:ph sz="half" idx="1"/>
          </p:nvPr>
        </p:nvGraphicFramePr>
        <p:xfrm>
          <a:off x="381000" y="2057400"/>
          <a:ext cx="4114800" cy="2749550"/>
        </p:xfrm>
        <a:graphic>
          <a:graphicData uri="http://schemas.openxmlformats.org/presentationml/2006/ole">
            <p:oleObj spid="_x0000_s1027" name="Chart" r:id="rId4" imgW="6088380" imgH="4061460" progId="MSGraph.Chart.8">
              <p:embed followColorScheme="full"/>
            </p:oleObj>
          </a:graphicData>
        </a:graphic>
      </p:graphicFrame>
      <p:graphicFrame>
        <p:nvGraphicFramePr>
          <p:cNvPr id="1026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4648200" y="2790917"/>
          <a:ext cx="4038600" cy="2693804"/>
        </p:xfrm>
        <a:graphic>
          <a:graphicData uri="http://schemas.openxmlformats.org/presentationml/2006/ole">
            <p:oleObj spid="_x0000_s1026" name="Chart" r:id="rId5" imgW="6088380" imgH="4061460" progId="MSGraph.Chart.8">
              <p:embed followColorScheme="full"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l"/>
            <a:r>
              <a:rPr lang="en-US" smtClean="0">
                <a:effectLst/>
              </a:rPr>
              <a:t>…or not.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ph type="chart" idx="1"/>
          </p:nvPr>
        </p:nvGraphicFramePr>
        <p:xfrm>
          <a:off x="1531937" y="1817687"/>
          <a:ext cx="6080125" cy="4060825"/>
        </p:xfrm>
        <a:graphic>
          <a:graphicData uri="http://schemas.openxmlformats.org/presentationml/2006/ole">
            <p:oleObj spid="_x0000_s2050" name="Chart" r:id="rId4" imgW="6080760" imgH="4061460" progId="MSGraph.Chart.8">
              <p:embed followColorScheme="full"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>
                <a:effectLst/>
              </a:rPr>
              <a:t>Chronic Pain Syndrome</a:t>
            </a:r>
          </a:p>
        </p:txBody>
      </p:sp>
      <p:graphicFrame>
        <p:nvGraphicFramePr>
          <p:cNvPr id="3074" name="Diagram 3"/>
          <p:cNvGraphicFramePr>
            <a:graphicFrameLocks/>
          </p:cNvGraphicFramePr>
          <p:nvPr>
            <p:ph sz="half" idx="1"/>
          </p:nvPr>
        </p:nvGraphicFramePr>
        <p:xfrm>
          <a:off x="2362200" y="1752600"/>
          <a:ext cx="4373563" cy="4724400"/>
        </p:xfrm>
        <a:graphic>
          <a:graphicData uri="http://schemas.openxmlformats.org/drawingml/2006/compatibility">
            <com:legacyDrawing xmlns:com="http://schemas.openxmlformats.org/drawingml/2006/compatibility" spid="_x0000_s3074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US" smtClean="0">
                <a:effectLst/>
              </a:rPr>
              <a:t>Sometimes identification of the pain generator can be difficult</a:t>
            </a:r>
          </a:p>
        </p:txBody>
      </p:sp>
      <p:sp>
        <p:nvSpPr>
          <p:cNvPr id="16387" name="Rectangle 5"/>
          <p:cNvSpPr>
            <a:spLocks noGrp="1" noChangeArrowheads="1"/>
          </p:cNvSpPr>
          <p:nvPr>
            <p:ph type="subTitle" idx="1"/>
          </p:nvPr>
        </p:nvSpPr>
        <p:spPr>
          <a:noFill/>
        </p:spPr>
        <p:txBody>
          <a:bodyPr/>
          <a:lstStyle/>
          <a:p>
            <a:endParaRPr lang="en-US" smtClean="0">
              <a:effectLst/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Which is easier to diagnose?</a:t>
            </a:r>
          </a:p>
        </p:txBody>
      </p:sp>
      <p:pic>
        <p:nvPicPr>
          <p:cNvPr id="17411" name="Picture 6" descr="Pain Diagram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495800" y="1752600"/>
            <a:ext cx="4292600" cy="3914775"/>
          </a:xfrm>
        </p:spPr>
      </p:pic>
      <p:pic>
        <p:nvPicPr>
          <p:cNvPr id="17412" name="Picture 12" descr="Radicular Pa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1295400"/>
            <a:ext cx="24765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56488"/>
          </a:xfrm>
          <a:noFill/>
        </p:spPr>
        <p:txBody>
          <a:bodyPr>
            <a:normAutofit fontScale="90000"/>
          </a:bodyPr>
          <a:lstStyle/>
          <a:p>
            <a:r>
              <a:rPr lang="en-US" dirty="0" smtClean="0">
                <a:effectLst/>
              </a:rPr>
              <a:t>Two Forms of Pain Management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033838" cy="4495800"/>
          </a:xfrm>
          <a:noFill/>
        </p:spPr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en-US" u="sng" dirty="0" smtClean="0">
                <a:effectLst/>
              </a:rPr>
              <a:t>Palliative </a:t>
            </a:r>
          </a:p>
          <a:p>
            <a:r>
              <a:rPr lang="en-US" dirty="0" smtClean="0">
                <a:effectLst/>
              </a:rPr>
              <a:t>Focus on Pain</a:t>
            </a:r>
          </a:p>
          <a:p>
            <a:r>
              <a:rPr lang="en-US" dirty="0" smtClean="0">
                <a:effectLst/>
              </a:rPr>
              <a:t>Patient controlled</a:t>
            </a:r>
          </a:p>
          <a:p>
            <a:r>
              <a:rPr lang="en-US" dirty="0" smtClean="0">
                <a:effectLst/>
              </a:rPr>
              <a:t>Pain behaviors valid/productive</a:t>
            </a:r>
          </a:p>
          <a:p>
            <a:r>
              <a:rPr lang="en-US" dirty="0" smtClean="0">
                <a:effectLst/>
              </a:rPr>
              <a:t>Opiate drugs often indicated</a:t>
            </a:r>
          </a:p>
          <a:p>
            <a:r>
              <a:rPr lang="en-US" dirty="0" smtClean="0">
                <a:effectLst/>
              </a:rPr>
              <a:t>Physical and behavioral rehabilitation optional</a:t>
            </a:r>
          </a:p>
          <a:p>
            <a:endParaRPr lang="en-US" sz="2400" dirty="0" smtClean="0">
              <a:effectLst/>
            </a:endParaRPr>
          </a:p>
          <a:p>
            <a:endParaRPr lang="en-US" dirty="0" smtClean="0">
              <a:effectLst/>
            </a:endParaRPr>
          </a:p>
          <a:p>
            <a:endParaRPr lang="en-US" dirty="0" smtClean="0">
              <a:effectLst/>
            </a:endParaRPr>
          </a:p>
        </p:txBody>
      </p:sp>
      <p:sp>
        <p:nvSpPr>
          <p:cNvPr id="1843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52963" y="1600200"/>
            <a:ext cx="4033837" cy="4495800"/>
          </a:xfrm>
          <a:noFill/>
        </p:spPr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en-US" sz="3200" u="sng" smtClean="0">
                <a:effectLst/>
              </a:rPr>
              <a:t>Rehabilitative</a:t>
            </a:r>
          </a:p>
          <a:p>
            <a:r>
              <a:rPr lang="en-US" smtClean="0">
                <a:effectLst/>
              </a:rPr>
              <a:t>Focus on Function</a:t>
            </a:r>
          </a:p>
          <a:p>
            <a:r>
              <a:rPr lang="en-US" smtClean="0">
                <a:effectLst/>
              </a:rPr>
              <a:t>Physician controlled</a:t>
            </a:r>
          </a:p>
          <a:p>
            <a:r>
              <a:rPr lang="en-US" smtClean="0">
                <a:effectLst/>
              </a:rPr>
              <a:t>Pain behaviors not valid/counterproductive</a:t>
            </a:r>
          </a:p>
          <a:p>
            <a:r>
              <a:rPr lang="en-US" smtClean="0">
                <a:effectLst/>
              </a:rPr>
              <a:t>Opiate drugs have limited/no indication</a:t>
            </a:r>
          </a:p>
          <a:p>
            <a:r>
              <a:rPr lang="en-US" smtClean="0">
                <a:effectLst/>
              </a:rPr>
              <a:t>Physical and behavioral rehabilitation encouraged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>
                <a:effectLst/>
              </a:rPr>
              <a:t>The Facts about Opiates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en-US" sz="2800" smtClean="0">
                <a:effectLst/>
              </a:rPr>
              <a:t>Efficacy only in acute/malignant pain</a:t>
            </a:r>
          </a:p>
          <a:p>
            <a:r>
              <a:rPr lang="en-US" sz="2800" u="sng" smtClean="0">
                <a:effectLst/>
              </a:rPr>
              <a:t>No</a:t>
            </a:r>
            <a:r>
              <a:rPr lang="en-US" sz="2800" smtClean="0">
                <a:effectLst/>
              </a:rPr>
              <a:t> efficacy in chronic non-malignant pain &gt;13 months</a:t>
            </a:r>
          </a:p>
          <a:p>
            <a:r>
              <a:rPr lang="en-US" sz="2800" smtClean="0">
                <a:effectLst/>
              </a:rPr>
              <a:t>High doses/long term use may cause </a:t>
            </a:r>
            <a:r>
              <a:rPr lang="en-US" sz="2800" u="sng" smtClean="0">
                <a:effectLst/>
              </a:rPr>
              <a:t>increased </a:t>
            </a:r>
            <a:r>
              <a:rPr lang="en-US" sz="2800" smtClean="0">
                <a:effectLst/>
              </a:rPr>
              <a:t>pain</a:t>
            </a:r>
          </a:p>
          <a:p>
            <a:r>
              <a:rPr lang="en-US" sz="2800" smtClean="0">
                <a:effectLst/>
              </a:rPr>
              <a:t>Multiple side effects that impair function</a:t>
            </a:r>
          </a:p>
          <a:p>
            <a:r>
              <a:rPr lang="en-US" sz="2800" smtClean="0">
                <a:effectLst/>
              </a:rPr>
              <a:t>Abuse and diversion of prescription opiates is causing a national healthcare crisis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endParaRPr lang="en-US" smtClean="0">
              <a:effectLst/>
            </a:endParaRPr>
          </a:p>
        </p:txBody>
      </p:sp>
      <p:pic>
        <p:nvPicPr>
          <p:cNvPr id="2253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81000" y="228600"/>
            <a:ext cx="8229600" cy="3616325"/>
          </a:xfrm>
          <a:noFill/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572000" y="3886200"/>
            <a:ext cx="44196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 dirty="0">
                <a:latin typeface="Arial" charset="0"/>
              </a:rPr>
              <a:t>Results: </a:t>
            </a:r>
            <a:r>
              <a:rPr lang="en-US" dirty="0">
                <a:latin typeface="Arial" charset="0"/>
              </a:rPr>
              <a:t>After an extensive review and</a:t>
            </a:r>
          </a:p>
          <a:p>
            <a:r>
              <a:rPr lang="en-US" dirty="0">
                <a:latin typeface="Arial" charset="0"/>
              </a:rPr>
              <a:t>analysis of the literature, the authors utilized two systematic reviews, two narrative reviews, 32 studies included in prior systematic reviews, and 10 additional studies in the synthesis of evidence. </a:t>
            </a:r>
            <a:r>
              <a:rPr lang="en-US" u="sng" dirty="0">
                <a:latin typeface="Arial" charset="0"/>
              </a:rPr>
              <a:t>The evidence was limited.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28600" y="3962400"/>
            <a:ext cx="41910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rial" charset="0"/>
              </a:rPr>
              <a:t>Evidence was designated based on</a:t>
            </a:r>
          </a:p>
          <a:p>
            <a:r>
              <a:rPr lang="en-US">
                <a:latin typeface="Arial" charset="0"/>
              </a:rPr>
              <a:t>Scientific merit as Level I (conclusive), Level II (strong), Level III (moderate), Level IV (limited), or Level V (indeterminate).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8458200" cy="4434840"/>
          </a:xfrm>
        </p:spPr>
        <p:txBody>
          <a:bodyPr/>
          <a:lstStyle/>
          <a:p>
            <a:r>
              <a:rPr lang="en-US" dirty="0" smtClean="0"/>
              <a:t>“…Average claim costs of workers receiving seven or more  opioid prescriptions were </a:t>
            </a:r>
            <a:r>
              <a:rPr lang="en-US" b="1" i="1" dirty="0" smtClean="0"/>
              <a:t>3 times </a:t>
            </a:r>
            <a:r>
              <a:rPr lang="en-US" dirty="0" smtClean="0"/>
              <a:t>more expensive than those of workers who receive zero or one opioid prescription, and these workers were </a:t>
            </a:r>
            <a:r>
              <a:rPr lang="en-US" b="1" i="1" dirty="0" smtClean="0"/>
              <a:t>2.7 times </a:t>
            </a:r>
            <a:r>
              <a:rPr lang="en-US" dirty="0" smtClean="0"/>
              <a:t>more likely to be off work and had </a:t>
            </a:r>
            <a:r>
              <a:rPr lang="en-US" b="1" i="1" dirty="0" smtClean="0"/>
              <a:t>4.7 times </a:t>
            </a:r>
            <a:r>
              <a:rPr lang="en-US" dirty="0" smtClean="0"/>
              <a:t>as many days off work.”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-- </a:t>
            </a:r>
            <a:r>
              <a:rPr lang="en-US" sz="1200" dirty="0" smtClean="0"/>
              <a:t>Gardner, Laura, MD, </a:t>
            </a:r>
            <a:r>
              <a:rPr lang="en-US" sz="1200" i="1" dirty="0" smtClean="0"/>
              <a:t>Pain Management and the Use of Opioids in the Treatment of Back Conditions in the California Workers’ Compensation System</a:t>
            </a:r>
            <a:r>
              <a:rPr lang="en-US" sz="1200" dirty="0" smtClean="0"/>
              <a:t>, June, 2008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Studies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05000"/>
            <a:ext cx="7924800" cy="4434840"/>
          </a:xfrm>
        </p:spPr>
        <p:txBody>
          <a:bodyPr/>
          <a:lstStyle/>
          <a:p>
            <a:r>
              <a:rPr lang="en-US" dirty="0" smtClean="0"/>
              <a:t>“Early use of higher morphine equivalent amounts of opiates in acute LBP was significantly associated with worse long-term outcomes, including prolonged disability, increased medical utilization, including surgery, and continued opioid use.”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-- </a:t>
            </a:r>
            <a:r>
              <a:rPr lang="en-US" sz="1200" dirty="0" smtClean="0"/>
              <a:t>Webster, Barbara, BSPT, PA-C, </a:t>
            </a:r>
            <a:r>
              <a:rPr lang="en-US" sz="1200" i="1" dirty="0" smtClean="0"/>
              <a:t>Relationship Between Early Opioid Prescribing for Acute Occupational Low Back Pain and Disability Duration, Medical Costs, Subsequent Surgery and Late Opioid Use</a:t>
            </a:r>
            <a:r>
              <a:rPr lang="en-US" sz="1200" dirty="0" smtClean="0"/>
              <a:t>; SPINE, Vol. 32, No. 19, pp 2127-2132, 2007.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Opiates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Initial:</a:t>
            </a:r>
          </a:p>
          <a:p>
            <a:pPr lvl="1"/>
            <a:r>
              <a:rPr lang="en-US" dirty="0" smtClean="0"/>
              <a:t>Pain relief</a:t>
            </a:r>
          </a:p>
          <a:p>
            <a:pPr lvl="1"/>
            <a:r>
              <a:rPr lang="en-US" dirty="0" smtClean="0"/>
              <a:t>Euphoria</a:t>
            </a:r>
          </a:p>
          <a:p>
            <a:pPr lvl="1"/>
            <a:r>
              <a:rPr lang="en-US" dirty="0" smtClean="0"/>
              <a:t>Relaxation</a:t>
            </a:r>
          </a:p>
          <a:p>
            <a:pPr lvl="1"/>
            <a:r>
              <a:rPr lang="en-US" dirty="0" smtClean="0"/>
              <a:t>Constipation</a:t>
            </a:r>
          </a:p>
          <a:p>
            <a:pPr lvl="1"/>
            <a:r>
              <a:rPr lang="en-US" dirty="0" smtClean="0"/>
              <a:t>Dizziness</a:t>
            </a:r>
          </a:p>
          <a:p>
            <a:pPr lvl="1"/>
            <a:r>
              <a:rPr lang="en-US" dirty="0" smtClean="0"/>
              <a:t>Nausea/Vomiting</a:t>
            </a:r>
          </a:p>
          <a:p>
            <a:pPr lvl="1"/>
            <a:r>
              <a:rPr lang="en-US" dirty="0" smtClean="0"/>
              <a:t>Itching</a:t>
            </a:r>
          </a:p>
          <a:p>
            <a:pPr lvl="1"/>
            <a:r>
              <a:rPr lang="en-US" dirty="0" smtClean="0"/>
              <a:t>Dry Mouth</a:t>
            </a:r>
          </a:p>
          <a:p>
            <a:pPr lvl="1"/>
            <a:r>
              <a:rPr lang="en-US" dirty="0" err="1" smtClean="0"/>
              <a:t>Mentation</a:t>
            </a:r>
            <a:r>
              <a:rPr lang="en-US" dirty="0" smtClean="0"/>
              <a:t> changes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Intermediate (&gt; 7 Days)</a:t>
            </a:r>
          </a:p>
          <a:p>
            <a:pPr lvl="1"/>
            <a:r>
              <a:rPr lang="en-US" dirty="0" smtClean="0"/>
              <a:t>Tolerance begins within hours to days</a:t>
            </a:r>
          </a:p>
          <a:p>
            <a:pPr lvl="1"/>
            <a:r>
              <a:rPr lang="en-US" dirty="0" smtClean="0"/>
              <a:t>Decreasing efficacy</a:t>
            </a:r>
          </a:p>
          <a:p>
            <a:pPr lvl="2"/>
            <a:r>
              <a:rPr lang="en-US" dirty="0" smtClean="0"/>
              <a:t>Less pain relief</a:t>
            </a:r>
          </a:p>
          <a:p>
            <a:pPr lvl="2"/>
            <a:r>
              <a:rPr lang="en-US" dirty="0" smtClean="0"/>
              <a:t>Duration of pain relief reduced</a:t>
            </a:r>
          </a:p>
          <a:p>
            <a:pPr lvl="1"/>
            <a:r>
              <a:rPr lang="en-US" dirty="0" smtClean="0"/>
              <a:t>Irritability</a:t>
            </a:r>
          </a:p>
          <a:p>
            <a:pPr lvl="1"/>
            <a:r>
              <a:rPr lang="en-US" dirty="0" smtClean="0"/>
              <a:t>Sleep disturbances</a:t>
            </a:r>
          </a:p>
          <a:p>
            <a:pPr lvl="1"/>
            <a:r>
              <a:rPr lang="en-US" dirty="0" smtClean="0"/>
              <a:t>Continued cognitive impairment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Opiates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Chronic (&gt; 6 months)</a:t>
            </a:r>
          </a:p>
          <a:p>
            <a:pPr lvl="1"/>
            <a:r>
              <a:rPr lang="en-US" dirty="0" smtClean="0"/>
              <a:t>Tolerance escalates</a:t>
            </a:r>
          </a:p>
          <a:p>
            <a:pPr lvl="1"/>
            <a:r>
              <a:rPr lang="en-US" dirty="0" smtClean="0"/>
              <a:t>Dependence </a:t>
            </a:r>
          </a:p>
          <a:p>
            <a:pPr lvl="1"/>
            <a:r>
              <a:rPr lang="en-US" dirty="0" smtClean="0"/>
              <a:t>Insomnia resistant to sleep-aids</a:t>
            </a:r>
          </a:p>
          <a:p>
            <a:pPr lvl="1"/>
            <a:r>
              <a:rPr lang="en-US" dirty="0" smtClean="0"/>
              <a:t>Personality and behavioral changes</a:t>
            </a:r>
          </a:p>
          <a:p>
            <a:pPr lvl="2"/>
            <a:r>
              <a:rPr lang="en-US" dirty="0" smtClean="0"/>
              <a:t>Aggression</a:t>
            </a:r>
          </a:p>
          <a:p>
            <a:pPr lvl="2"/>
            <a:r>
              <a:rPr lang="en-US" dirty="0" smtClean="0"/>
              <a:t>Irritability</a:t>
            </a:r>
          </a:p>
          <a:p>
            <a:pPr lvl="2"/>
            <a:r>
              <a:rPr lang="en-US" dirty="0" smtClean="0"/>
              <a:t>Depression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Hormone changes</a:t>
            </a:r>
          </a:p>
          <a:p>
            <a:pPr lvl="1"/>
            <a:r>
              <a:rPr lang="en-US" dirty="0" smtClean="0"/>
              <a:t>Subnormal Testosterone levels </a:t>
            </a:r>
            <a:r>
              <a:rPr lang="en-US" dirty="0" smtClean="0"/>
              <a:t> in men</a:t>
            </a:r>
            <a:endParaRPr lang="en-US" dirty="0" smtClean="0"/>
          </a:p>
          <a:p>
            <a:r>
              <a:rPr lang="en-US" dirty="0" smtClean="0"/>
              <a:t>Immune suppression</a:t>
            </a:r>
          </a:p>
          <a:p>
            <a:pPr lvl="1"/>
            <a:r>
              <a:rPr lang="en-US" dirty="0" smtClean="0"/>
              <a:t>Macrophage and lymphocyte compromise</a:t>
            </a:r>
          </a:p>
          <a:p>
            <a:r>
              <a:rPr lang="en-US" dirty="0" smtClean="0"/>
              <a:t>Higher rates of disability</a:t>
            </a:r>
          </a:p>
          <a:p>
            <a:r>
              <a:rPr lang="en-US" dirty="0" smtClean="0"/>
              <a:t>Impairment operating vehicles/machinery</a:t>
            </a:r>
          </a:p>
          <a:p>
            <a:r>
              <a:rPr lang="en-US" dirty="0" smtClean="0"/>
              <a:t>Increased sensitivity to painful stimuli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780288"/>
          </a:xfrm>
        </p:spPr>
        <p:txBody>
          <a:bodyPr>
            <a:normAutofit/>
          </a:bodyPr>
          <a:lstStyle/>
          <a:p>
            <a:r>
              <a:rPr lang="en-US" sz="4000" dirty="0" smtClean="0"/>
              <a:t>Neurophysiologic effects of Opiates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Analgesia</a:t>
            </a:r>
          </a:p>
          <a:p>
            <a:r>
              <a:rPr lang="en-US" dirty="0" smtClean="0"/>
              <a:t>Early hyperalgesia (hours)</a:t>
            </a:r>
          </a:p>
          <a:p>
            <a:r>
              <a:rPr lang="en-US" dirty="0" smtClean="0"/>
              <a:t>Acute cross tolerance to analgesic effects of other opiates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Delayed hyperalgesia (days)</a:t>
            </a:r>
          </a:p>
          <a:p>
            <a:r>
              <a:rPr lang="en-US" dirty="0" smtClean="0"/>
              <a:t>Development of </a:t>
            </a:r>
            <a:r>
              <a:rPr lang="en-US" dirty="0" smtClean="0"/>
              <a:t>Opiate- </a:t>
            </a:r>
            <a:r>
              <a:rPr lang="en-US" dirty="0" smtClean="0"/>
              <a:t>Induced Hyperalgesia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Opiate-Induced Hyperalgesia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Glial</a:t>
            </a:r>
            <a:r>
              <a:rPr lang="en-US" dirty="0" smtClean="0"/>
              <a:t> cells are responsible for normal nerve function and care</a:t>
            </a:r>
          </a:p>
          <a:p>
            <a:r>
              <a:rPr lang="en-US" dirty="0" smtClean="0"/>
              <a:t>In chronic pain, glial cells can become over-sensitized and cause nerves to feel pain more  easily </a:t>
            </a:r>
          </a:p>
          <a:p>
            <a:r>
              <a:rPr lang="en-US" dirty="0" smtClean="0"/>
              <a:t>Pain is also triggered by stimuli not normally painful</a:t>
            </a:r>
          </a:p>
          <a:p>
            <a:r>
              <a:rPr lang="en-US" dirty="0" smtClean="0"/>
              <a:t>This sensitization is worsened with prolonged opiate usage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Home Message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“old” way of thinking:  Increase pain medication until pain is relieved or the side-effects become too great</a:t>
            </a:r>
          </a:p>
          <a:p>
            <a:r>
              <a:rPr lang="en-US" dirty="0" smtClean="0"/>
              <a:t>The “new” way of thinking is to limit opiates </a:t>
            </a:r>
          </a:p>
          <a:p>
            <a:r>
              <a:rPr lang="en-US" b="1" dirty="0" smtClean="0"/>
              <a:t>Solution</a:t>
            </a:r>
            <a:r>
              <a:rPr lang="en-US" dirty="0" smtClean="0"/>
              <a:t>: Wean off those who are on high dose, long-term opiates</a:t>
            </a:r>
          </a:p>
          <a:p>
            <a:endParaRPr lang="en-US" dirty="0"/>
          </a:p>
        </p:txBody>
      </p:sp>
      <p:pic>
        <p:nvPicPr>
          <p:cNvPr id="5" name="Content Placeholder 4" descr="nerv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95800" y="2286000"/>
            <a:ext cx="4343399" cy="3176887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Did We Get Here?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Did something change?  Are we a culture that believes there is a drug for everything?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smtClean="0">
                <a:effectLst/>
              </a:rPr>
              <a:t>Pharmacologic Treatment Pyramid</a:t>
            </a:r>
          </a:p>
        </p:txBody>
      </p:sp>
      <p:sp>
        <p:nvSpPr>
          <p:cNvPr id="1945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3048000" cy="44958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effectLst/>
              </a:rPr>
              <a:t>WHO -- 1996</a:t>
            </a:r>
          </a:p>
          <a:p>
            <a:r>
              <a:rPr lang="en-US" sz="2800" dirty="0" smtClean="0">
                <a:effectLst/>
              </a:rPr>
              <a:t>Was developed for acute pain and chronic malignant pain</a:t>
            </a:r>
          </a:p>
          <a:p>
            <a:r>
              <a:rPr lang="en-US" sz="2800" dirty="0" smtClean="0">
                <a:effectLst/>
              </a:rPr>
              <a:t>Ignores other modalities</a:t>
            </a:r>
          </a:p>
          <a:p>
            <a:pPr lvl="1"/>
            <a:r>
              <a:rPr lang="en-US" sz="2400" dirty="0" smtClean="0">
                <a:effectLst/>
              </a:rPr>
              <a:t>Physical therapy</a:t>
            </a:r>
          </a:p>
          <a:p>
            <a:pPr lvl="1"/>
            <a:r>
              <a:rPr lang="en-US" sz="2400" dirty="0" smtClean="0">
                <a:effectLst/>
              </a:rPr>
              <a:t>Behavioral</a:t>
            </a:r>
          </a:p>
          <a:p>
            <a:pPr lvl="1"/>
            <a:r>
              <a:rPr lang="en-US" sz="2400" dirty="0" smtClean="0">
                <a:effectLst/>
              </a:rPr>
              <a:t>Therapeutic interventions</a:t>
            </a:r>
          </a:p>
        </p:txBody>
      </p:sp>
      <p:pic>
        <p:nvPicPr>
          <p:cNvPr id="19460" name="Picture 7" descr="WHO Ladder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657600" y="1473200"/>
            <a:ext cx="5486400" cy="4818063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Pain as a Vital 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World Health Organization encouraged pain levels be addressed at every visit</a:t>
            </a:r>
          </a:p>
          <a:p>
            <a:r>
              <a:rPr lang="en-US" dirty="0" smtClean="0"/>
              <a:t>Attorneys filed lawsuits for patients claiming their pain was inadequately addressed</a:t>
            </a:r>
          </a:p>
          <a:p>
            <a:r>
              <a:rPr lang="en-US" dirty="0" smtClean="0"/>
              <a:t>Significant increase in opiate prescriptions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Many primary care physicians got in over their heads</a:t>
            </a:r>
          </a:p>
          <a:p>
            <a:r>
              <a:rPr lang="en-US" dirty="0" smtClean="0"/>
              <a:t>Prescriptions for dangerous and often poorly understood medications like </a:t>
            </a:r>
            <a:r>
              <a:rPr lang="en-US" dirty="0" err="1" smtClean="0"/>
              <a:t>Oxycontin</a:t>
            </a:r>
            <a:r>
              <a:rPr lang="en-US" dirty="0" smtClean="0"/>
              <a:t> and Methadone became common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838200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000" dirty="0" smtClean="0"/>
              <a:t>When one problem turns into another….</a:t>
            </a:r>
          </a:p>
        </p:txBody>
      </p:sp>
      <p:pic>
        <p:nvPicPr>
          <p:cNvPr id="31748" name="Picture 6" descr="Beat Anorexia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24000" y="2209800"/>
            <a:ext cx="5867400" cy="4101137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 smtClean="0"/>
              <a:t>Drug Treatment:</a:t>
            </a:r>
            <a:br>
              <a:rPr lang="en-US" sz="4000" dirty="0" smtClean="0"/>
            </a:br>
            <a:r>
              <a:rPr lang="en-US" sz="4000" dirty="0" smtClean="0"/>
              <a:t> How much is too much?</a:t>
            </a:r>
          </a:p>
        </p:txBody>
      </p:sp>
      <p:pic>
        <p:nvPicPr>
          <p:cNvPr id="38915" name="Picture 6" descr="Donkey Elevation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85800" y="2362200"/>
            <a:ext cx="4038600" cy="3116849"/>
          </a:xfrm>
        </p:spPr>
      </p:pic>
      <p:sp>
        <p:nvSpPr>
          <p:cNvPr id="114695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828800"/>
            <a:ext cx="4038600" cy="449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dirty="0" smtClean="0"/>
              <a:t>Pain out of proportion to objective findings</a:t>
            </a:r>
          </a:p>
          <a:p>
            <a:pPr eaLnBrk="1" hangingPunct="1">
              <a:defRPr/>
            </a:pPr>
            <a:r>
              <a:rPr lang="en-US" sz="2400" dirty="0" smtClean="0"/>
              <a:t>Request for increase in dose/frequency despite lack of efficacy</a:t>
            </a:r>
          </a:p>
          <a:p>
            <a:pPr eaLnBrk="1" hangingPunct="1">
              <a:defRPr/>
            </a:pPr>
            <a:r>
              <a:rPr lang="en-US" sz="2400" dirty="0" smtClean="0"/>
              <a:t>High doses of opiates, but still high VAS scores</a:t>
            </a:r>
          </a:p>
          <a:p>
            <a:pPr eaLnBrk="1" hangingPunct="1">
              <a:defRPr/>
            </a:pPr>
            <a:r>
              <a:rPr lang="en-US" sz="2400" dirty="0" smtClean="0"/>
              <a:t>Addiction/diversion behaviors</a:t>
            </a:r>
          </a:p>
          <a:p>
            <a:pPr lvl="1" eaLnBrk="1" hangingPunct="1">
              <a:defRPr/>
            </a:pPr>
            <a:r>
              <a:rPr lang="en-US" sz="2000" dirty="0" smtClean="0"/>
              <a:t>Substance abuse </a:t>
            </a:r>
          </a:p>
          <a:p>
            <a:pPr lvl="1" eaLnBrk="1" hangingPunct="1">
              <a:defRPr/>
            </a:pPr>
            <a:r>
              <a:rPr lang="en-US" sz="2000" dirty="0" smtClean="0"/>
              <a:t>Early refills/lost </a:t>
            </a:r>
            <a:r>
              <a:rPr lang="en-US" sz="2000" dirty="0" err="1" smtClean="0"/>
              <a:t>rx</a:t>
            </a:r>
            <a:endParaRPr lang="en-US" sz="2000" dirty="0" smtClean="0"/>
          </a:p>
          <a:p>
            <a:pPr lvl="1" eaLnBrk="1" hangingPunct="1">
              <a:defRPr/>
            </a:pPr>
            <a:endParaRPr lang="en-US" sz="20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Is There a Problem?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United States</a:t>
            </a:r>
          </a:p>
          <a:p>
            <a:pPr lvl="1" eaLnBrk="1" hangingPunct="1">
              <a:defRPr/>
            </a:pPr>
            <a:r>
              <a:rPr lang="en-US" b="1" dirty="0" smtClean="0"/>
              <a:t>4.6% of world’s population</a:t>
            </a:r>
          </a:p>
          <a:p>
            <a:pPr lvl="2" eaLnBrk="1" hangingPunct="1">
              <a:defRPr/>
            </a:pPr>
            <a:r>
              <a:rPr lang="en-US" b="1" dirty="0" smtClean="0"/>
              <a:t>2007: ~301 million</a:t>
            </a:r>
          </a:p>
          <a:p>
            <a:pPr lvl="1" eaLnBrk="1" hangingPunct="1">
              <a:defRPr/>
            </a:pPr>
            <a:r>
              <a:rPr lang="en-US" b="1" dirty="0" smtClean="0"/>
              <a:t>Utilizes 80% of the world’s  prescription opioids</a:t>
            </a:r>
          </a:p>
          <a:p>
            <a:pPr lvl="2" eaLnBrk="1" hangingPunct="1">
              <a:defRPr/>
            </a:pPr>
            <a:r>
              <a:rPr lang="en-US" b="1" dirty="0" err="1" smtClean="0"/>
              <a:t>Trescot</a:t>
            </a:r>
            <a:r>
              <a:rPr lang="en-US" b="1" dirty="0" smtClean="0"/>
              <a:t> et al. </a:t>
            </a:r>
            <a:r>
              <a:rPr lang="en-US" b="1" i="1" dirty="0" smtClean="0"/>
              <a:t>Pain Physician 2006; 9:</a:t>
            </a:r>
            <a:r>
              <a:rPr lang="en-US" b="1" dirty="0" smtClean="0"/>
              <a:t>1-39.</a:t>
            </a:r>
          </a:p>
          <a:p>
            <a:pPr lvl="1">
              <a:defRPr/>
            </a:pPr>
            <a:r>
              <a:rPr lang="en-US" b="1" dirty="0" smtClean="0"/>
              <a:t>“Pill-Mills” originated in Florida (George Brothers)</a:t>
            </a:r>
          </a:p>
          <a:p>
            <a:pPr lvl="2">
              <a:defRPr/>
            </a:pPr>
            <a:r>
              <a:rPr lang="en-US" b="1" dirty="0" smtClean="0"/>
              <a:t>Migrating north</a:t>
            </a:r>
          </a:p>
          <a:p>
            <a:pPr lvl="2">
              <a:defRPr/>
            </a:pPr>
            <a:r>
              <a:rPr lang="en-US" b="1" dirty="0" smtClean="0"/>
              <a:t>Lucrative, pseudo-legal drug-dealing</a:t>
            </a:r>
          </a:p>
          <a:p>
            <a:pPr lvl="2">
              <a:defRPr/>
            </a:pPr>
            <a:r>
              <a:rPr lang="en-US" b="1" dirty="0" smtClean="0"/>
              <a:t>Barrels of excess cash burned in back</a:t>
            </a:r>
          </a:p>
          <a:p>
            <a:pPr lvl="2">
              <a:defRPr/>
            </a:pPr>
            <a:r>
              <a:rPr lang="en-US" b="1" dirty="0" smtClean="0"/>
              <a:t>Rampant drug abuse and selling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effectLst/>
              </a:rPr>
              <a:t>Retail Sales of Opiates (grams)</a:t>
            </a:r>
          </a:p>
        </p:txBody>
      </p:sp>
      <p:graphicFrame>
        <p:nvGraphicFramePr>
          <p:cNvPr id="73793" name="Group 65"/>
          <p:cNvGraphicFramePr>
            <a:graphicFrameLocks noGrp="1"/>
          </p:cNvGraphicFramePr>
          <p:nvPr>
            <p:ph idx="1"/>
          </p:nvPr>
        </p:nvGraphicFramePr>
        <p:xfrm>
          <a:off x="228600" y="1600200"/>
          <a:ext cx="8697913" cy="4663440"/>
        </p:xfrm>
        <a:graphic>
          <a:graphicData uri="http://schemas.openxmlformats.org/drawingml/2006/table">
            <a:tbl>
              <a:tblPr/>
              <a:tblGrid>
                <a:gridCol w="2525713"/>
                <a:gridCol w="2057400"/>
                <a:gridCol w="2057400"/>
                <a:gridCol w="2057400"/>
              </a:tblGrid>
              <a:tr h="5000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1997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2005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% Change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Methadone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518,737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5,362,815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933%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Oxycodone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4,449,562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30,628,973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588%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Fentanyl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74,086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387,928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423%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Hydromorphone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241,078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781,287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244%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Hydrocodone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8,669,311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25,803,544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198%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Morphine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5,922,872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15,054,846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154%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Meperidine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5,765,954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4,272,520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-26%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Codeine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25,071,410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18,960,038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cs typeface="Arial" charset="0"/>
                        </a:rPr>
                        <a:t>-24%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Opiate Usage Per Region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981200"/>
            <a:ext cx="7696200" cy="4676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Death by Overdose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death rate for prescription drugs increased 84.2%, from 7.3 to 13.4 per 100,000 population from 2003 to 2009 in Florida alone</a:t>
            </a:r>
          </a:p>
          <a:p>
            <a:r>
              <a:rPr lang="en-US" dirty="0" smtClean="0"/>
              <a:t>In 2009, 28,000 deaths occurred in the U.S. due to overdose of prescription </a:t>
            </a:r>
            <a:r>
              <a:rPr lang="en-US" dirty="0" smtClean="0"/>
              <a:t>opiates (One person overdoses every 19 minutes)</a:t>
            </a:r>
            <a:endParaRPr lang="en-US" dirty="0" smtClean="0"/>
          </a:p>
          <a:p>
            <a:r>
              <a:rPr lang="en-US" dirty="0" err="1" smtClean="0"/>
              <a:t>Oxycodone</a:t>
            </a:r>
            <a:r>
              <a:rPr lang="en-US" dirty="0" smtClean="0"/>
              <a:t> is the number one prescription drug killer</a:t>
            </a:r>
          </a:p>
          <a:p>
            <a:pPr lvl="1"/>
            <a:r>
              <a:rPr lang="en-US" dirty="0" smtClean="0"/>
              <a:t>Why did the FDA take </a:t>
            </a:r>
            <a:r>
              <a:rPr lang="en-US" dirty="0" err="1" smtClean="0"/>
              <a:t>Darvocet</a:t>
            </a:r>
            <a:r>
              <a:rPr lang="en-US" dirty="0" smtClean="0"/>
              <a:t> off the market?</a:t>
            </a:r>
          </a:p>
          <a:p>
            <a:pPr lvl="1"/>
            <a:r>
              <a:rPr lang="en-US" dirty="0" err="1" smtClean="0"/>
              <a:t>Vioxx</a:t>
            </a:r>
            <a:r>
              <a:rPr lang="en-US" dirty="0" smtClean="0"/>
              <a:t>?  Double the risk of cardiovascular event than Advil.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7772400" cy="1362456"/>
          </a:xfrm>
        </p:spPr>
        <p:txBody>
          <a:bodyPr/>
          <a:lstStyle/>
          <a:p>
            <a:r>
              <a:rPr lang="en-US" dirty="0" smtClean="0"/>
              <a:t>Pain Management is a Black Hole!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667000"/>
            <a:ext cx="7772400" cy="1547376"/>
          </a:xfrm>
        </p:spPr>
        <p:txBody>
          <a:bodyPr/>
          <a:lstStyle/>
          <a:p>
            <a:r>
              <a:rPr lang="en-US" dirty="0" smtClean="0"/>
              <a:t>If you’re a pain physician in the Worker’s Compensation arena, you are viewed as the enemy.  We want to change that perception.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Multidisciplinary Approach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>
              <a:defRPr/>
            </a:pPr>
            <a:r>
              <a:rPr lang="en-US"/>
              <a:t>Structured Pain Management Options</a:t>
            </a:r>
          </a:p>
          <a:p>
            <a:pPr lvl="1" eaLnBrk="1" hangingPunct="1">
              <a:defRPr/>
            </a:pPr>
            <a:r>
              <a:rPr lang="en-US"/>
              <a:t>Structured plan</a:t>
            </a:r>
          </a:p>
          <a:p>
            <a:pPr lvl="2" eaLnBrk="1" hangingPunct="1">
              <a:defRPr/>
            </a:pPr>
            <a:r>
              <a:rPr lang="en-US"/>
              <a:t>Focus on intervention and rehabilitation</a:t>
            </a:r>
          </a:p>
          <a:p>
            <a:pPr lvl="2" eaLnBrk="1" hangingPunct="1">
              <a:defRPr/>
            </a:pPr>
            <a:r>
              <a:rPr lang="en-US"/>
              <a:t>Narcotic agreement</a:t>
            </a:r>
          </a:p>
          <a:p>
            <a:pPr lvl="2" eaLnBrk="1" hangingPunct="1">
              <a:defRPr/>
            </a:pPr>
            <a:r>
              <a:rPr lang="en-US"/>
              <a:t>Appropriate psychological involvement</a:t>
            </a:r>
          </a:p>
          <a:p>
            <a:pPr lvl="2" eaLnBrk="1" hangingPunct="1">
              <a:defRPr/>
            </a:pPr>
            <a:r>
              <a:rPr lang="en-US"/>
              <a:t>Routine follow up</a:t>
            </a:r>
          </a:p>
          <a:p>
            <a:pPr lvl="2" eaLnBrk="1" hangingPunct="1">
              <a:defRPr/>
            </a:pPr>
            <a:r>
              <a:rPr lang="en-US"/>
              <a:t>Routine screening</a:t>
            </a:r>
          </a:p>
          <a:p>
            <a:pPr lvl="2" eaLnBrk="1" hangingPunct="1">
              <a:defRPr/>
            </a:pPr>
            <a:r>
              <a:rPr lang="en-US"/>
              <a:t>BOUNDARY ESTABLISHMENT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>
              <a:defRPr/>
            </a:pPr>
            <a:r>
              <a:rPr lang="en-US" dirty="0"/>
              <a:t>Interventional Procedures</a:t>
            </a:r>
          </a:p>
          <a:p>
            <a:pPr lvl="1" eaLnBrk="1" hangingPunct="1">
              <a:defRPr/>
            </a:pPr>
            <a:r>
              <a:rPr lang="en-US" dirty="0"/>
              <a:t>Epidural Steroid Injections</a:t>
            </a:r>
          </a:p>
          <a:p>
            <a:pPr lvl="2" eaLnBrk="1" hangingPunct="1">
              <a:defRPr/>
            </a:pPr>
            <a:r>
              <a:rPr lang="en-US" dirty="0" err="1"/>
              <a:t>Transforaminal</a:t>
            </a:r>
            <a:endParaRPr lang="en-US" dirty="0"/>
          </a:p>
          <a:p>
            <a:pPr lvl="2" eaLnBrk="1" hangingPunct="1">
              <a:defRPr/>
            </a:pPr>
            <a:r>
              <a:rPr lang="en-US" dirty="0" err="1"/>
              <a:t>Translaminar</a:t>
            </a:r>
            <a:endParaRPr lang="en-US" dirty="0"/>
          </a:p>
          <a:p>
            <a:pPr lvl="1" eaLnBrk="1" hangingPunct="1">
              <a:defRPr/>
            </a:pPr>
            <a:r>
              <a:rPr lang="en-US" dirty="0"/>
              <a:t>Facet Joint Injections</a:t>
            </a:r>
          </a:p>
          <a:p>
            <a:pPr lvl="1" eaLnBrk="1" hangingPunct="1">
              <a:defRPr/>
            </a:pPr>
            <a:r>
              <a:rPr lang="en-US" dirty="0"/>
              <a:t>Radiofrequency </a:t>
            </a:r>
            <a:r>
              <a:rPr lang="en-US" dirty="0" err="1" smtClean="0"/>
              <a:t>Neurotomy</a:t>
            </a:r>
            <a:endParaRPr lang="en-US" dirty="0" smtClean="0"/>
          </a:p>
          <a:p>
            <a:pPr lvl="1" eaLnBrk="1" hangingPunct="1">
              <a:defRPr/>
            </a:pPr>
            <a:r>
              <a:rPr lang="en-US" dirty="0" err="1" smtClean="0"/>
              <a:t>Discograms</a:t>
            </a:r>
            <a:endParaRPr lang="en-US" dirty="0"/>
          </a:p>
          <a:p>
            <a:pPr lvl="1" eaLnBrk="1" hangingPunct="1">
              <a:defRPr/>
            </a:pPr>
            <a:r>
              <a:rPr lang="en-US" dirty="0"/>
              <a:t>Spinal Cord </a:t>
            </a:r>
            <a:r>
              <a:rPr lang="en-US" dirty="0" smtClean="0"/>
              <a:t>Stimulation</a:t>
            </a:r>
          </a:p>
          <a:p>
            <a:pPr lvl="2">
              <a:defRPr/>
            </a:pPr>
            <a:r>
              <a:rPr lang="en-US" dirty="0" smtClean="0"/>
              <a:t>There are some who will benefit, but…</a:t>
            </a:r>
          </a:p>
          <a:p>
            <a:pPr lvl="2">
              <a:defRPr/>
            </a:pPr>
            <a:r>
              <a:rPr lang="en-US" dirty="0" smtClean="0"/>
              <a:t>Carries a very high cost and limits settlement in the Work Comp arena</a:t>
            </a:r>
          </a:p>
          <a:p>
            <a:pPr lvl="2">
              <a:defRPr/>
            </a:pPr>
            <a:r>
              <a:rPr lang="en-US" dirty="0" smtClean="0"/>
              <a:t>Rarely recommended in Worker’s Compensation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Goal: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We practice with function and return to work in mind.</a:t>
            </a:r>
          </a:p>
          <a:p>
            <a:r>
              <a:rPr lang="en-US" dirty="0" smtClean="0"/>
              <a:t>We do not prescribe long-term opiates when at all possible</a:t>
            </a:r>
          </a:p>
          <a:p>
            <a:r>
              <a:rPr lang="en-US" dirty="0" smtClean="0"/>
              <a:t>Early intervention and rehabilitation!</a:t>
            </a:r>
          </a:p>
          <a:p>
            <a:r>
              <a:rPr lang="en-US" dirty="0" smtClean="0"/>
              <a:t>Limit medications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Limit costs</a:t>
            </a:r>
          </a:p>
          <a:p>
            <a:r>
              <a:rPr lang="en-US" dirty="0" smtClean="0"/>
              <a:t>Use generic whenever possible</a:t>
            </a:r>
          </a:p>
          <a:p>
            <a:r>
              <a:rPr lang="en-US" dirty="0" smtClean="0"/>
              <a:t>Facilitate an end to a case and prevent the “black hole” so commonly seen in Pain mgmt</a:t>
            </a:r>
          </a:p>
          <a:p>
            <a:r>
              <a:rPr lang="en-US" dirty="0" smtClean="0"/>
              <a:t>Take over “old cases” and achieve MMI and settle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Medication Quiz!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Column One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Column Two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OxyContin</a:t>
            </a:r>
            <a:r>
              <a:rPr lang="en-US" dirty="0" smtClean="0"/>
              <a:t> 40 mg Q8h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Lyrica</a:t>
            </a:r>
            <a:r>
              <a:rPr lang="en-US" dirty="0" smtClean="0"/>
              <a:t> 150 mg Q12h</a:t>
            </a:r>
          </a:p>
          <a:p>
            <a:endParaRPr lang="en-US" dirty="0" smtClean="0"/>
          </a:p>
          <a:p>
            <a:r>
              <a:rPr lang="en-US" dirty="0" err="1" smtClean="0"/>
              <a:t>Lidoderm</a:t>
            </a:r>
            <a:r>
              <a:rPr lang="en-US" dirty="0" smtClean="0"/>
              <a:t> Patches 2 Daily</a:t>
            </a:r>
          </a:p>
          <a:p>
            <a:endParaRPr lang="en-US" dirty="0" smtClean="0"/>
          </a:p>
          <a:p>
            <a:r>
              <a:rPr lang="en-US" dirty="0" err="1" smtClean="0"/>
              <a:t>Cymbalta</a:t>
            </a:r>
            <a:r>
              <a:rPr lang="en-US" dirty="0" smtClean="0"/>
              <a:t> 60 mg Q12h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Oxycodone</a:t>
            </a:r>
            <a:r>
              <a:rPr lang="en-US" dirty="0" smtClean="0"/>
              <a:t> 30 mg Q6h</a:t>
            </a:r>
          </a:p>
          <a:p>
            <a:endParaRPr lang="en-US" dirty="0"/>
          </a:p>
          <a:p>
            <a:r>
              <a:rPr lang="en-US" dirty="0" err="1" smtClean="0"/>
              <a:t>Gabapentin</a:t>
            </a:r>
            <a:r>
              <a:rPr lang="en-US" dirty="0" smtClean="0"/>
              <a:t> 300 mg Q8h</a:t>
            </a:r>
          </a:p>
          <a:p>
            <a:endParaRPr lang="en-US" dirty="0"/>
          </a:p>
          <a:p>
            <a:r>
              <a:rPr lang="en-US" dirty="0" err="1" smtClean="0"/>
              <a:t>Lidocaine</a:t>
            </a:r>
            <a:r>
              <a:rPr lang="en-US" dirty="0" smtClean="0"/>
              <a:t> Ointment Q8h</a:t>
            </a:r>
          </a:p>
          <a:p>
            <a:endParaRPr lang="en-US" dirty="0"/>
          </a:p>
          <a:p>
            <a:r>
              <a:rPr lang="en-US" dirty="0" err="1" smtClean="0"/>
              <a:t>Fluoxetine</a:t>
            </a:r>
            <a:r>
              <a:rPr lang="en-US" dirty="0" smtClean="0"/>
              <a:t> 20 mg Daily</a:t>
            </a:r>
          </a:p>
          <a:p>
            <a:endParaRPr lang="en-US" dirty="0"/>
          </a:p>
          <a:p>
            <a:r>
              <a:rPr lang="en-US" dirty="0" err="1" smtClean="0"/>
              <a:t>Nortriptyline</a:t>
            </a:r>
            <a:r>
              <a:rPr lang="en-US" dirty="0" smtClean="0"/>
              <a:t> 50 mg Daily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Column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OxyContin</a:t>
            </a:r>
            <a:r>
              <a:rPr lang="en-US" dirty="0" smtClean="0"/>
              <a:t> 40mg Q8h = $700 per month</a:t>
            </a:r>
          </a:p>
          <a:p>
            <a:endParaRPr lang="en-US" dirty="0"/>
          </a:p>
          <a:p>
            <a:r>
              <a:rPr lang="en-US" dirty="0" err="1" smtClean="0"/>
              <a:t>Lyrica</a:t>
            </a:r>
            <a:r>
              <a:rPr lang="en-US" dirty="0" smtClean="0"/>
              <a:t> 150 mg Q12h = $200 per month</a:t>
            </a:r>
          </a:p>
          <a:p>
            <a:endParaRPr lang="en-US" dirty="0"/>
          </a:p>
          <a:p>
            <a:r>
              <a:rPr lang="en-US" dirty="0" err="1" smtClean="0"/>
              <a:t>Lidoderm</a:t>
            </a:r>
            <a:r>
              <a:rPr lang="en-US" dirty="0" smtClean="0"/>
              <a:t> Patches (2) = $700 per month</a:t>
            </a:r>
          </a:p>
          <a:p>
            <a:endParaRPr lang="en-US" dirty="0"/>
          </a:p>
          <a:p>
            <a:r>
              <a:rPr lang="en-US" dirty="0" err="1" smtClean="0"/>
              <a:t>Cymbalta</a:t>
            </a:r>
            <a:r>
              <a:rPr lang="en-US" dirty="0" smtClean="0"/>
              <a:t> 60 mg Q12h = $500 per month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Column Two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Oxycodone</a:t>
            </a:r>
            <a:r>
              <a:rPr lang="en-US" dirty="0" smtClean="0"/>
              <a:t> 30 mg Q6h = $200 per month</a:t>
            </a:r>
          </a:p>
          <a:p>
            <a:endParaRPr lang="en-US" dirty="0"/>
          </a:p>
          <a:p>
            <a:r>
              <a:rPr lang="en-US" dirty="0" err="1" smtClean="0"/>
              <a:t>Gabapentin</a:t>
            </a:r>
            <a:r>
              <a:rPr lang="en-US" dirty="0" smtClean="0"/>
              <a:t> 300 mg Q8h = $35 per month</a:t>
            </a:r>
          </a:p>
          <a:p>
            <a:endParaRPr lang="en-US" dirty="0"/>
          </a:p>
          <a:p>
            <a:r>
              <a:rPr lang="en-US" dirty="0" err="1" smtClean="0"/>
              <a:t>Lidocaine</a:t>
            </a:r>
            <a:r>
              <a:rPr lang="en-US" dirty="0" smtClean="0"/>
              <a:t> Ointment = $60 per month</a:t>
            </a:r>
          </a:p>
          <a:p>
            <a:endParaRPr lang="en-US" dirty="0" smtClean="0"/>
          </a:p>
          <a:p>
            <a:r>
              <a:rPr lang="en-US" dirty="0" err="1" smtClean="0"/>
              <a:t>Fluoxetine</a:t>
            </a:r>
            <a:r>
              <a:rPr lang="en-US" dirty="0" smtClean="0"/>
              <a:t> 20 mg QD = $25 per month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Nortriptyline</a:t>
            </a:r>
            <a:r>
              <a:rPr lang="en-US" dirty="0" smtClean="0"/>
              <a:t> 50 mg QD = $25 per month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Side-by-Side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Column One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Column Two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Brand name medications</a:t>
            </a:r>
          </a:p>
          <a:p>
            <a:pPr lvl="1"/>
            <a:r>
              <a:rPr lang="en-US" dirty="0" smtClean="0"/>
              <a:t>$2100 per month!</a:t>
            </a:r>
          </a:p>
          <a:p>
            <a:pPr lvl="1"/>
            <a:r>
              <a:rPr lang="en-US" dirty="0" smtClean="0"/>
              <a:t>$25,200 per year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Generic medications</a:t>
            </a:r>
          </a:p>
          <a:p>
            <a:pPr lvl="1"/>
            <a:r>
              <a:rPr lang="en-US" dirty="0" smtClean="0"/>
              <a:t>$345 per month!</a:t>
            </a:r>
          </a:p>
          <a:p>
            <a:pPr lvl="1"/>
            <a:r>
              <a:rPr lang="en-US" dirty="0" smtClean="0"/>
              <a:t>$4,140 per year</a:t>
            </a:r>
          </a:p>
          <a:p>
            <a:pPr lvl="1"/>
            <a:endParaRPr lang="en-US" dirty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Wrap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goal is to treat early and concentrate on FUNCTION rather than symptom relief</a:t>
            </a:r>
          </a:p>
          <a:p>
            <a:r>
              <a:rPr lang="en-US" dirty="0" smtClean="0"/>
              <a:t>Limit opiate medications as much as possible early in the injury</a:t>
            </a:r>
          </a:p>
          <a:p>
            <a:r>
              <a:rPr lang="en-US" dirty="0" smtClean="0"/>
              <a:t>Wean those who are on high dose, chronic opiates</a:t>
            </a:r>
          </a:p>
          <a:p>
            <a:r>
              <a:rPr lang="en-US" dirty="0" smtClean="0"/>
              <a:t>Limit the cost of other medications</a:t>
            </a:r>
          </a:p>
          <a:p>
            <a:r>
              <a:rPr lang="en-US" dirty="0" smtClean="0"/>
              <a:t>Return to work!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  Keith Raziano, M.D.</a:t>
            </a:r>
          </a:p>
          <a:p>
            <a:pPr lvl="1">
              <a:buNone/>
            </a:pPr>
            <a:r>
              <a:rPr lang="en-US" dirty="0" smtClean="0"/>
              <a:t>5730 </a:t>
            </a:r>
            <a:r>
              <a:rPr lang="en-US" dirty="0" err="1" smtClean="0"/>
              <a:t>Glenridge</a:t>
            </a:r>
            <a:r>
              <a:rPr lang="en-US" dirty="0" smtClean="0"/>
              <a:t> Drive, Suite 100</a:t>
            </a:r>
          </a:p>
          <a:p>
            <a:pPr lvl="1">
              <a:buNone/>
            </a:pPr>
            <a:r>
              <a:rPr lang="en-US" dirty="0" smtClean="0"/>
              <a:t>Sandy Springs, GA 30328</a:t>
            </a:r>
          </a:p>
          <a:p>
            <a:pPr lvl="1">
              <a:buNone/>
            </a:pPr>
            <a:r>
              <a:rPr lang="en-US" dirty="0" smtClean="0"/>
              <a:t>404-816-3000 (phone)</a:t>
            </a:r>
          </a:p>
          <a:p>
            <a:pPr lvl="1">
              <a:buNone/>
            </a:pPr>
            <a:r>
              <a:rPr lang="en-US" dirty="0" smtClean="0"/>
              <a:t>678-904-5797 (fax)</a:t>
            </a:r>
          </a:p>
          <a:p>
            <a:pPr lvl="1">
              <a:buNone/>
            </a:pPr>
            <a:r>
              <a:rPr lang="en-US" dirty="0" smtClean="0"/>
              <a:t>kraziano@thephysicians.com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Paul Mefferd, D.O.</a:t>
            </a:r>
          </a:p>
          <a:p>
            <a:pPr lvl="1">
              <a:buNone/>
            </a:pPr>
            <a:r>
              <a:rPr lang="en-US" dirty="0" smtClean="0"/>
              <a:t>790 Church Street, Suite 550</a:t>
            </a:r>
          </a:p>
          <a:p>
            <a:pPr lvl="1">
              <a:buNone/>
            </a:pPr>
            <a:r>
              <a:rPr lang="en-US" dirty="0" smtClean="0"/>
              <a:t>Marietta, GA 30060</a:t>
            </a:r>
          </a:p>
          <a:p>
            <a:pPr lvl="1">
              <a:buNone/>
            </a:pPr>
            <a:r>
              <a:rPr lang="en-US" dirty="0" smtClean="0"/>
              <a:t>770-419-9902 (phone)</a:t>
            </a:r>
          </a:p>
          <a:p>
            <a:pPr lvl="1">
              <a:buNone/>
            </a:pPr>
            <a:r>
              <a:rPr lang="en-US" dirty="0" smtClean="0"/>
              <a:t>770-419-7457 (fax)</a:t>
            </a:r>
          </a:p>
          <a:p>
            <a:pPr lvl="1">
              <a:buNone/>
            </a:pPr>
            <a:r>
              <a:rPr lang="en-US" dirty="0" smtClean="0"/>
              <a:t>pmefferd@thephysicians.com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0"/>
            <a:ext cx="2057400" cy="551688"/>
          </a:xfrm>
        </p:spPr>
        <p:txBody>
          <a:bodyPr/>
          <a:lstStyle/>
          <a:p>
            <a:pPr eaLnBrk="1" hangingPunct="1"/>
            <a:r>
              <a:rPr lang="en-US" sz="2600" dirty="0" smtClean="0">
                <a:latin typeface="Arial" charset="0"/>
              </a:rPr>
              <a:t>References</a:t>
            </a:r>
            <a:r>
              <a:rPr lang="en-US" sz="2400" dirty="0" smtClean="0"/>
              <a:t> </a:t>
            </a:r>
          </a:p>
        </p:txBody>
      </p:sp>
      <p:sp>
        <p:nvSpPr>
          <p:cNvPr id="81924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295400"/>
            <a:ext cx="6858000" cy="5257800"/>
          </a:xfrm>
          <a:noFill/>
        </p:spPr>
        <p:txBody>
          <a:bodyPr>
            <a:normAutofit fontScale="77500" lnSpcReduction="20000"/>
          </a:bodyPr>
          <a:lstStyle/>
          <a:p>
            <a:pPr marL="349250" indent="-349250" eaLnBrk="1" hangingPunct="1">
              <a:buFontTx/>
              <a:buAutoNum type="arabicPeriod"/>
            </a:pPr>
            <a:r>
              <a:rPr lang="en-US" sz="1900" dirty="0" err="1" smtClean="0">
                <a:latin typeface="Arial" charset="0"/>
              </a:rPr>
              <a:t>Loeser</a:t>
            </a:r>
            <a:r>
              <a:rPr lang="en-US" sz="1900" dirty="0" smtClean="0">
                <a:latin typeface="Arial" charset="0"/>
              </a:rPr>
              <a:t> JD, </a:t>
            </a:r>
            <a:r>
              <a:rPr lang="en-US" sz="1900" dirty="0" err="1" smtClean="0">
                <a:latin typeface="Arial" charset="0"/>
              </a:rPr>
              <a:t>Melack</a:t>
            </a:r>
            <a:r>
              <a:rPr lang="en-US" sz="1900" dirty="0" smtClean="0">
                <a:latin typeface="Arial" charset="0"/>
              </a:rPr>
              <a:t> R. Pain: an overview. </a:t>
            </a:r>
            <a:r>
              <a:rPr lang="en-US" sz="1900" i="1" dirty="0" smtClean="0">
                <a:latin typeface="Arial" charset="0"/>
              </a:rPr>
              <a:t>The Lancet.1999; </a:t>
            </a:r>
            <a:r>
              <a:rPr lang="en-US" sz="1900" dirty="0" smtClean="0">
                <a:latin typeface="Arial" charset="0"/>
              </a:rPr>
              <a:t>353:1607-1609.</a:t>
            </a:r>
          </a:p>
          <a:p>
            <a:pPr marL="349250" indent="-349250" eaLnBrk="1" hangingPunct="1">
              <a:buFontTx/>
              <a:buAutoNum type="arabicPeriod"/>
            </a:pPr>
            <a:endParaRPr lang="en-US" sz="1900" dirty="0" smtClean="0">
              <a:latin typeface="Arial" charset="0"/>
            </a:endParaRPr>
          </a:p>
          <a:p>
            <a:pPr marL="349250" indent="-349250" eaLnBrk="1" hangingPunct="1">
              <a:buFontTx/>
              <a:buAutoNum type="arabicPeriod" startAt="2"/>
            </a:pPr>
            <a:r>
              <a:rPr lang="en-US" sz="1900" dirty="0" smtClean="0">
                <a:latin typeface="Arial" charset="0"/>
              </a:rPr>
              <a:t>Parrott T. Using opioid analgesics to manage chronic </a:t>
            </a:r>
            <a:r>
              <a:rPr lang="en-US" sz="1900" dirty="0" err="1" smtClean="0">
                <a:latin typeface="Arial" charset="0"/>
              </a:rPr>
              <a:t>noncancer</a:t>
            </a:r>
            <a:r>
              <a:rPr lang="en-US" sz="1900" dirty="0" smtClean="0">
                <a:latin typeface="Arial" charset="0"/>
              </a:rPr>
              <a:t> pain in primary care. </a:t>
            </a:r>
            <a:r>
              <a:rPr lang="en-US" sz="1900" i="1" dirty="0" smtClean="0">
                <a:latin typeface="Arial" charset="0"/>
              </a:rPr>
              <a:t>J Am Board </a:t>
            </a:r>
            <a:r>
              <a:rPr lang="en-US" sz="1900" i="1" dirty="0" err="1" smtClean="0">
                <a:latin typeface="Arial" charset="0"/>
              </a:rPr>
              <a:t>Fam</a:t>
            </a:r>
            <a:r>
              <a:rPr lang="en-US" sz="1900" i="1" dirty="0" smtClean="0">
                <a:latin typeface="Arial" charset="0"/>
              </a:rPr>
              <a:t> </a:t>
            </a:r>
            <a:r>
              <a:rPr lang="en-US" sz="1900" i="1" dirty="0" err="1" smtClean="0">
                <a:latin typeface="Arial" charset="0"/>
              </a:rPr>
              <a:t>Pract</a:t>
            </a:r>
            <a:r>
              <a:rPr lang="en-US" sz="1900" i="1" dirty="0" smtClean="0">
                <a:latin typeface="Arial" charset="0"/>
              </a:rPr>
              <a:t>. </a:t>
            </a:r>
            <a:r>
              <a:rPr lang="en-US" sz="1900" dirty="0" smtClean="0">
                <a:latin typeface="Arial" charset="0"/>
              </a:rPr>
              <a:t>1999;12(4):293-306.</a:t>
            </a:r>
          </a:p>
          <a:p>
            <a:pPr marL="349250" indent="-349250" eaLnBrk="1" hangingPunct="1">
              <a:buFontTx/>
              <a:buAutoNum type="arabicPeriod" startAt="2"/>
            </a:pPr>
            <a:endParaRPr lang="en-US" sz="1900" dirty="0" smtClean="0">
              <a:latin typeface="Arial" charset="0"/>
            </a:endParaRPr>
          </a:p>
          <a:p>
            <a:pPr marL="349250" indent="-349250" eaLnBrk="1" hangingPunct="1">
              <a:buFontTx/>
              <a:buAutoNum type="arabicPeriod" startAt="3"/>
            </a:pPr>
            <a:r>
              <a:rPr lang="en-US" sz="1900" dirty="0" smtClean="0">
                <a:latin typeface="Arial" charset="0"/>
              </a:rPr>
              <a:t>Jacobson L, Mariano AJ. Chapter 10: General considerations of chronic pain, </a:t>
            </a:r>
            <a:r>
              <a:rPr lang="en-US" sz="1900" i="1" dirty="0" err="1" smtClean="0">
                <a:latin typeface="Arial" charset="0"/>
              </a:rPr>
              <a:t>Bonica’s</a:t>
            </a:r>
            <a:r>
              <a:rPr lang="en-US" sz="1900" i="1" dirty="0" smtClean="0">
                <a:latin typeface="Arial" charset="0"/>
              </a:rPr>
              <a:t> Management of Pain</a:t>
            </a:r>
            <a:r>
              <a:rPr lang="en-US" sz="1900" dirty="0" smtClean="0">
                <a:latin typeface="Arial" charset="0"/>
              </a:rPr>
              <a:t>. 3</a:t>
            </a:r>
            <a:r>
              <a:rPr lang="en-US" sz="1900" baseline="30000" dirty="0" smtClean="0">
                <a:latin typeface="Arial" charset="0"/>
              </a:rPr>
              <a:t>rd</a:t>
            </a:r>
            <a:r>
              <a:rPr lang="en-US" sz="1900" dirty="0" smtClean="0">
                <a:latin typeface="Arial" charset="0"/>
              </a:rPr>
              <a:t> ed. </a:t>
            </a:r>
            <a:r>
              <a:rPr lang="en-US" sz="1900" dirty="0" err="1" smtClean="0">
                <a:latin typeface="Arial" charset="0"/>
              </a:rPr>
              <a:t>Loeser</a:t>
            </a:r>
            <a:r>
              <a:rPr lang="en-US" sz="1900" dirty="0" smtClean="0">
                <a:latin typeface="Arial" charset="0"/>
              </a:rPr>
              <a:t> JD, Butler SH, Turk DC, et al. (eds.). Lippincott, Williams &amp; Wilkins, 2000:241-254.</a:t>
            </a:r>
          </a:p>
          <a:p>
            <a:pPr marL="349250" indent="-349250" eaLnBrk="1" hangingPunct="1">
              <a:buFontTx/>
              <a:buAutoNum type="arabicPeriod" startAt="3"/>
            </a:pPr>
            <a:endParaRPr lang="en-US" sz="1900" dirty="0" smtClean="0">
              <a:latin typeface="Arial" charset="0"/>
            </a:endParaRPr>
          </a:p>
          <a:p>
            <a:pPr marL="349250" indent="-349250" eaLnBrk="1" hangingPunct="1">
              <a:buFontTx/>
              <a:buAutoNum type="arabicPeriod" startAt="3"/>
            </a:pPr>
            <a:r>
              <a:rPr lang="en-US" sz="1900" dirty="0" err="1" smtClean="0">
                <a:latin typeface="Arial" charset="0"/>
              </a:rPr>
              <a:t>Doleys</a:t>
            </a:r>
            <a:r>
              <a:rPr lang="en-US" sz="1900" dirty="0" smtClean="0">
                <a:latin typeface="Arial" charset="0"/>
              </a:rPr>
              <a:t> DM, Olson K. Psychological assessment and intervention in implantable pain therapies. Medtronic Brochure. 1996.</a:t>
            </a:r>
          </a:p>
          <a:p>
            <a:pPr marL="349250" indent="-349250" eaLnBrk="1" hangingPunct="1">
              <a:buFontTx/>
              <a:buAutoNum type="arabicPeriod" startAt="3"/>
            </a:pPr>
            <a:endParaRPr lang="en-US" sz="1900" dirty="0" smtClean="0">
              <a:latin typeface="Arial" charset="0"/>
            </a:endParaRPr>
          </a:p>
          <a:p>
            <a:pPr marL="349250" indent="-349250" eaLnBrk="1" hangingPunct="1">
              <a:buFontTx/>
              <a:buAutoNum type="arabicPeriod" startAt="3"/>
            </a:pPr>
            <a:r>
              <a:rPr lang="en-US" sz="1900" dirty="0" smtClean="0">
                <a:latin typeface="Arial" charset="0"/>
              </a:rPr>
              <a:t>Finley RS.  Treating chronic nonmalignant pain: issues and misconceptions.  U.S. </a:t>
            </a:r>
            <a:r>
              <a:rPr lang="en-US" sz="1900" dirty="0" err="1" smtClean="0">
                <a:latin typeface="Arial" charset="0"/>
              </a:rPr>
              <a:t>Pharamist</a:t>
            </a:r>
            <a:r>
              <a:rPr lang="en-US" sz="1900" dirty="0" smtClean="0">
                <a:latin typeface="Arial" charset="0"/>
              </a:rPr>
              <a:t>.  ACPE Program No. 430-000-02-09-H01. (released Sept. 2002)</a:t>
            </a:r>
          </a:p>
          <a:p>
            <a:pPr>
              <a:buNone/>
            </a:pPr>
            <a:r>
              <a:rPr lang="en-US" sz="2000" dirty="0" smtClean="0">
                <a:latin typeface="Arial" charset="0"/>
              </a:rPr>
              <a:t>6.   Katz J. Lumbar disc disorders and low-back pain: socioeconomic factors and consequences. </a:t>
            </a:r>
            <a:r>
              <a:rPr lang="en-US" sz="2000" i="1" dirty="0" smtClean="0">
                <a:latin typeface="Arial" charset="0"/>
              </a:rPr>
              <a:t>J Bone Joint Surg. Am</a:t>
            </a:r>
            <a:r>
              <a:rPr lang="en-US" sz="2000" dirty="0" smtClean="0">
                <a:latin typeface="Arial" charset="0"/>
              </a:rPr>
              <a:t>. 2006;88:21 - 24. </a:t>
            </a:r>
          </a:p>
          <a:p>
            <a:endParaRPr lang="en-US" sz="2000" dirty="0" smtClean="0">
              <a:latin typeface="Arial" charset="0"/>
            </a:endParaRPr>
          </a:p>
          <a:p>
            <a:pPr>
              <a:buNone/>
            </a:pPr>
            <a:r>
              <a:rPr lang="en-US" sz="2000" dirty="0" smtClean="0">
                <a:latin typeface="Arial" charset="0"/>
              </a:rPr>
              <a:t>7.   </a:t>
            </a:r>
            <a:r>
              <a:rPr lang="en-US" sz="2000" dirty="0" err="1" smtClean="0">
                <a:latin typeface="Arial" charset="0"/>
              </a:rPr>
              <a:t>Paice</a:t>
            </a:r>
            <a:r>
              <a:rPr lang="en-US" sz="2000" dirty="0" smtClean="0">
                <a:latin typeface="Arial" charset="0"/>
              </a:rPr>
              <a:t> JA, Penn RD, </a:t>
            </a:r>
            <a:r>
              <a:rPr lang="en-US" sz="2000" dirty="0" err="1" smtClean="0">
                <a:latin typeface="Arial" charset="0"/>
              </a:rPr>
              <a:t>Shott</a:t>
            </a:r>
            <a:r>
              <a:rPr lang="en-US" sz="2000" dirty="0" smtClean="0">
                <a:latin typeface="Arial" charset="0"/>
              </a:rPr>
              <a:t> S. </a:t>
            </a:r>
            <a:r>
              <a:rPr lang="en-US" sz="2000" dirty="0" err="1" smtClean="0">
                <a:latin typeface="Arial" charset="0"/>
              </a:rPr>
              <a:t>Intraspinal</a:t>
            </a:r>
            <a:r>
              <a:rPr lang="en-US" sz="2000" dirty="0" smtClean="0">
                <a:latin typeface="Arial" charset="0"/>
              </a:rPr>
              <a:t> morphine for chronic pain:  a retrospective, multicenter study. </a:t>
            </a:r>
            <a:r>
              <a:rPr lang="en-US" sz="2000" i="1" dirty="0" smtClean="0">
                <a:latin typeface="Arial" charset="0"/>
              </a:rPr>
              <a:t>J Pain </a:t>
            </a:r>
            <a:r>
              <a:rPr lang="en-US" sz="2000" i="1" dirty="0" err="1" smtClean="0">
                <a:latin typeface="Arial" charset="0"/>
              </a:rPr>
              <a:t>Symp</a:t>
            </a:r>
            <a:r>
              <a:rPr lang="en-US" sz="2000" i="1" dirty="0" smtClean="0">
                <a:latin typeface="Arial" charset="0"/>
              </a:rPr>
              <a:t> Mgmt</a:t>
            </a:r>
            <a:r>
              <a:rPr lang="en-US" sz="2000" dirty="0" smtClean="0">
                <a:latin typeface="Arial" charset="0"/>
              </a:rPr>
              <a:t>. 1996. 11(2):71-80.</a:t>
            </a:r>
          </a:p>
          <a:p>
            <a:pPr marL="349250" indent="-349250" eaLnBrk="1" hangingPunct="1">
              <a:buFontTx/>
              <a:buAutoNum type="arabicPeriod" startAt="3"/>
            </a:pPr>
            <a:endParaRPr lang="en-US" sz="1900" dirty="0" smtClean="0">
              <a:latin typeface="Arial" charset="0"/>
            </a:endParaRPr>
          </a:p>
          <a:p>
            <a:pPr marL="349250" indent="-349250" eaLnBrk="1" hangingPunct="1"/>
            <a:endParaRPr lang="en-US" dirty="0" smtClean="0">
              <a:latin typeface="Arial" charset="0"/>
            </a:endParaRPr>
          </a:p>
          <a:p>
            <a:pPr marL="349250" indent="-349250" eaLnBrk="1" hangingPunct="1"/>
            <a:endParaRPr lang="en-US" dirty="0" smtClean="0">
              <a:latin typeface="Arial" charset="0"/>
            </a:endParaRPr>
          </a:p>
          <a:p>
            <a:pPr marL="349250" indent="-349250" eaLnBrk="1" hangingPunct="1"/>
            <a:endParaRPr lang="en-US" dirty="0" smtClean="0">
              <a:latin typeface="Arial" charset="0"/>
            </a:endParaRPr>
          </a:p>
          <a:p>
            <a:pPr marL="349250" indent="-349250" eaLnBrk="1" hangingPunct="1"/>
            <a:endParaRPr lang="en-US" dirty="0" smtClean="0">
              <a:latin typeface="Arial" charset="0"/>
            </a:endParaRPr>
          </a:p>
          <a:p>
            <a:pPr marL="349250" indent="-349250" eaLnBrk="1" hangingPunct="1"/>
            <a:endParaRPr lang="en-US" dirty="0" smtClean="0">
              <a:latin typeface="Arial" charset="0"/>
            </a:endParaRPr>
          </a:p>
          <a:p>
            <a:pPr marL="349250" indent="-349250" eaLnBrk="1" hangingPunct="1"/>
            <a:endParaRPr lang="en-US" dirty="0" smtClean="0"/>
          </a:p>
        </p:txBody>
      </p:sp>
      <p:sp>
        <p:nvSpPr>
          <p:cNvPr id="819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A0465C-6D0E-4995-93B3-CD5ADEEA3859}" type="slidenum">
              <a:rPr lang="en-US">
                <a:latin typeface="Arial" charset="0"/>
              </a:rPr>
              <a:pPr/>
              <a:t>35</a:t>
            </a:fld>
            <a:endParaRPr lang="en-US" sz="14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>
    <p:cut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704088"/>
          </a:xfrm>
        </p:spPr>
        <p:txBody>
          <a:bodyPr/>
          <a:lstStyle/>
          <a:p>
            <a:pPr eaLnBrk="1" hangingPunct="1"/>
            <a:r>
              <a:rPr lang="en-US" sz="2600" dirty="0" smtClean="0">
                <a:latin typeface="Arial" charset="0"/>
              </a:rPr>
              <a:t>References (continued)</a:t>
            </a:r>
          </a:p>
        </p:txBody>
      </p:sp>
      <p:sp>
        <p:nvSpPr>
          <p:cNvPr id="82948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905000"/>
            <a:ext cx="6705600" cy="2514600"/>
          </a:xfrm>
          <a:noFill/>
        </p:spPr>
        <p:txBody>
          <a:bodyPr>
            <a:normAutofit fontScale="62500" lnSpcReduction="20000"/>
          </a:bodyPr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r>
              <a:rPr lang="en-US" dirty="0" smtClean="0">
                <a:latin typeface="Arial" charset="0"/>
              </a:rPr>
              <a:t>6.   Katz J. Lumbar disc disorders and low-back pain: socioeconomic factors and consequences. </a:t>
            </a:r>
            <a:r>
              <a:rPr lang="en-US" i="1" dirty="0" smtClean="0">
                <a:latin typeface="Arial" charset="0"/>
              </a:rPr>
              <a:t>J Bone Joint Surg. Am</a:t>
            </a:r>
            <a:r>
              <a:rPr lang="en-US" dirty="0" smtClean="0">
                <a:latin typeface="Arial" charset="0"/>
              </a:rPr>
              <a:t>. 2006;88:21 - 24. </a:t>
            </a:r>
          </a:p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r>
              <a:rPr lang="en-US" dirty="0" smtClean="0">
                <a:latin typeface="Arial" charset="0"/>
              </a:rPr>
              <a:t>7.   </a:t>
            </a:r>
            <a:r>
              <a:rPr lang="en-US" dirty="0" err="1" smtClean="0">
                <a:latin typeface="Arial" charset="0"/>
              </a:rPr>
              <a:t>Paice</a:t>
            </a:r>
            <a:r>
              <a:rPr lang="en-US" dirty="0" smtClean="0">
                <a:latin typeface="Arial" charset="0"/>
              </a:rPr>
              <a:t> JA, Penn RD, </a:t>
            </a:r>
            <a:r>
              <a:rPr lang="en-US" dirty="0" err="1" smtClean="0">
                <a:latin typeface="Arial" charset="0"/>
              </a:rPr>
              <a:t>Shott</a:t>
            </a:r>
            <a:r>
              <a:rPr lang="en-US" dirty="0" smtClean="0">
                <a:latin typeface="Arial" charset="0"/>
              </a:rPr>
              <a:t> S. </a:t>
            </a:r>
            <a:r>
              <a:rPr lang="en-US" dirty="0" err="1" smtClean="0">
                <a:latin typeface="Arial" charset="0"/>
              </a:rPr>
              <a:t>Intraspinal</a:t>
            </a:r>
            <a:r>
              <a:rPr lang="en-US" dirty="0" smtClean="0">
                <a:latin typeface="Arial" charset="0"/>
              </a:rPr>
              <a:t> morphine for chronic pain:  a retrospective, multicenter study. </a:t>
            </a:r>
            <a:r>
              <a:rPr lang="en-US" i="1" dirty="0" smtClean="0">
                <a:latin typeface="Arial" charset="0"/>
              </a:rPr>
              <a:t>J Pain </a:t>
            </a:r>
            <a:r>
              <a:rPr lang="en-US" i="1" dirty="0" err="1" smtClean="0">
                <a:latin typeface="Arial" charset="0"/>
              </a:rPr>
              <a:t>Symp</a:t>
            </a:r>
            <a:r>
              <a:rPr lang="en-US" i="1" dirty="0" smtClean="0">
                <a:latin typeface="Arial" charset="0"/>
              </a:rPr>
              <a:t> Mgmt</a:t>
            </a:r>
            <a:r>
              <a:rPr lang="en-US" dirty="0" smtClean="0">
                <a:latin typeface="Arial" charset="0"/>
              </a:rPr>
              <a:t>. 1996. 11(2):71-80.</a:t>
            </a:r>
          </a:p>
          <a:p>
            <a:pPr eaLnBrk="1" hangingPunct="1">
              <a:buNone/>
            </a:pPr>
            <a:endParaRPr lang="en-US" dirty="0" smtClean="0">
              <a:latin typeface="Arial" charset="0"/>
            </a:endParaRPr>
          </a:p>
          <a:p>
            <a:pPr eaLnBrk="1" hangingPunct="1"/>
            <a:r>
              <a:rPr lang="en-US" dirty="0" smtClean="0">
                <a:latin typeface="Arial" charset="0"/>
              </a:rPr>
              <a:t>Centers for Disease Control; CDC Grand Rounds: Prescription Drug Overdoses – A U.S. Epidemic; Morbidity and Mortality Weekly Report, January 13, 2012</a:t>
            </a:r>
          </a:p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 smtClean="0">
              <a:latin typeface="Arial" charset="0"/>
            </a:endParaRPr>
          </a:p>
        </p:txBody>
      </p:sp>
      <p:sp>
        <p:nvSpPr>
          <p:cNvPr id="829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C2DC376-FB33-4EB9-87D6-0685C076FDEF}" type="slidenum">
              <a:rPr lang="en-US">
                <a:latin typeface="Arial" charset="0"/>
              </a:rPr>
              <a:pPr/>
              <a:t>36</a:t>
            </a:fld>
            <a:endParaRPr lang="en-US" sz="14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639</TotalTime>
  <Words>1669</Words>
  <Application>Microsoft Office PowerPoint</Application>
  <PresentationFormat>On-screen Show (4:3)</PresentationFormat>
  <Paragraphs>303</Paragraphs>
  <Slides>36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Flow</vt:lpstr>
      <vt:lpstr>Chart</vt:lpstr>
      <vt:lpstr>Opiate Medication Concerns</vt:lpstr>
      <vt:lpstr>Pain can be a symptom…</vt:lpstr>
      <vt:lpstr>…or not.</vt:lpstr>
      <vt:lpstr>Chronic Pain Syndrome</vt:lpstr>
      <vt:lpstr>Sometimes identification of the pain generator can be difficult</vt:lpstr>
      <vt:lpstr>Which is easier to diagnose?</vt:lpstr>
      <vt:lpstr>Two Forms of Pain Management</vt:lpstr>
      <vt:lpstr>The Facts about Opiates</vt:lpstr>
      <vt:lpstr>Slide 9</vt:lpstr>
      <vt:lpstr>Studies</vt:lpstr>
      <vt:lpstr>Studies (cont.)</vt:lpstr>
      <vt:lpstr>Effects of Opiates</vt:lpstr>
      <vt:lpstr>Effects of Opiates</vt:lpstr>
      <vt:lpstr>Neurophysiologic effects of Opiates</vt:lpstr>
      <vt:lpstr>Opiate-Induced Hyperalgesia</vt:lpstr>
      <vt:lpstr>Take Home Message</vt:lpstr>
      <vt:lpstr>How Did We Get Here?</vt:lpstr>
      <vt:lpstr>Pharmacologic Treatment Pyramid</vt:lpstr>
      <vt:lpstr>Pain as a Vital Sign</vt:lpstr>
      <vt:lpstr>When one problem turns into another….</vt:lpstr>
      <vt:lpstr>Drug Treatment:  How much is too much?</vt:lpstr>
      <vt:lpstr>Is There a Problem?</vt:lpstr>
      <vt:lpstr>Retail Sales of Opiates (grams)</vt:lpstr>
      <vt:lpstr>Opiate Usage Per Region</vt:lpstr>
      <vt:lpstr>Death by Overdose</vt:lpstr>
      <vt:lpstr>Pain Management is a Black Hole!</vt:lpstr>
      <vt:lpstr>Multidisciplinary Approach</vt:lpstr>
      <vt:lpstr>Our Goal:</vt:lpstr>
      <vt:lpstr>Medication Quiz!</vt:lpstr>
      <vt:lpstr>Column One</vt:lpstr>
      <vt:lpstr>Column Two</vt:lpstr>
      <vt:lpstr>Side-by-Side</vt:lpstr>
      <vt:lpstr>Wrap Up</vt:lpstr>
      <vt:lpstr>Locations</vt:lpstr>
      <vt:lpstr>References </vt:lpstr>
      <vt:lpstr>References (continued)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Emilie Gastley</dc:creator>
  <cp:lastModifiedBy> </cp:lastModifiedBy>
  <cp:revision>68</cp:revision>
  <dcterms:created xsi:type="dcterms:W3CDTF">2010-06-23T16:02:36Z</dcterms:created>
  <dcterms:modified xsi:type="dcterms:W3CDTF">2013-02-13T21:11:17Z</dcterms:modified>
</cp:coreProperties>
</file>