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Default Extension="jpeg" ContentType="image/jpeg"/>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7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 name="Shape 2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7" name="Shape 2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9" name="Shape 2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5" name="Shape 2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3" name="Shape 2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9" name="Shape 2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1" name="Shape 3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Shape 3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7" name="Shape 3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3" name="Shape 3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9" name="Shape 32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5" name="Shape 3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1" name="Shape 34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3" name="Shape 3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9" name="Shape 3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5" name="Shape 3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1" name="Shape 3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7" name="Shape 3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Shape 3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3" name="Shape 38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9" name="Shape 3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5" name="Shape 3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1" name="Shape 4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7" name="Shape 4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3" name="Shape 4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9" name="Shape 4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5" name="Shape 4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1" name="Shape 4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7" name="Shape 4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Shape 4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3" name="Shape 4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9" name="Shape 4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5" name="Shape 4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Shape 4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1" name="Shape 4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Shape 4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7" name="Shape 4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3" name="Shape 4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Shape 4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9" name="Shape 4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5" name="Shape 4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Shape 4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1" name="Shape 4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Shape 4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7" name="Shape 4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Shape 5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3" name="Shape 5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Shape 5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9" name="Shape 5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Shape 5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5" name="Shape 5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Shape 5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1" name="Shape 5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6" name="Shape 5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Shape 5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2" name="Shape 5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Shape 5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8" name="Shape 5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Shape 5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4" name="Shape 5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Shape 550"/>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1" name="Shape 5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4"/>
        <p:cNvGrpSpPr/>
        <p:nvPr/>
      </p:nvGrpSpPr>
      <p:grpSpPr>
        <a:xfrm>
          <a:off x="0" y="0"/>
          <a:ext cx="0" cy="0"/>
          <a:chOff x="0" y="0"/>
          <a:chExt cx="0" cy="0"/>
        </a:xfrm>
      </p:grpSpPr>
      <p:grpSp>
        <p:nvGrpSpPr>
          <p:cNvPr id="25" name="Shape 25"/>
          <p:cNvGrpSpPr/>
          <p:nvPr/>
        </p:nvGrpSpPr>
        <p:grpSpPr>
          <a:xfrm rot="10800000" flipH="1">
            <a:off x="0" y="-256"/>
            <a:ext cx="9162288" cy="4114897"/>
            <a:chOff x="-7937" y="4255637"/>
            <a:chExt cx="9144000" cy="2606675"/>
          </a:xfrm>
        </p:grpSpPr>
        <p:sp>
          <p:nvSpPr>
            <p:cNvPr id="26" name="Shape 26"/>
            <p:cNvSpPr/>
            <p:nvPr/>
          </p:nvSpPr>
          <p:spPr>
            <a:xfrm>
              <a:off x="1958975" y="4315962"/>
              <a:ext cx="79375" cy="12700"/>
            </a:xfrm>
            <a:custGeom>
              <a:avLst/>
              <a:gdLst/>
              <a:ahLst/>
              <a:cxnLst/>
              <a:rect l="0" t="0" r="0" b="0"/>
              <a:pathLst>
                <a:path w="50" h="8" extrusionOk="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lIns="91425" tIns="45700" rIns="91425" bIns="45700" anchor="t" anchorCtr="0">
              <a:noAutofit/>
            </a:bodyPr>
            <a:lstStyle/>
            <a:p>
              <a:endParaRPr/>
            </a:p>
          </p:txBody>
        </p:sp>
        <p:sp>
          <p:nvSpPr>
            <p:cNvPr id="27" name="Shape 27"/>
            <p:cNvSpPr/>
            <p:nvPr/>
          </p:nvSpPr>
          <p:spPr>
            <a:xfrm>
              <a:off x="8777288" y="4306437"/>
              <a:ext cx="34799" cy="1500"/>
            </a:xfrm>
            <a:prstGeom prst="rect">
              <a:avLst/>
            </a:prstGeom>
            <a:solidFill>
              <a:srgbClr val="9A9BA7"/>
            </a:solidFill>
            <a:ln>
              <a:noFill/>
            </a:ln>
          </p:spPr>
          <p:txBody>
            <a:bodyPr lIns="91425" tIns="45700" rIns="91425" bIns="45700" anchor="t" anchorCtr="0">
              <a:noAutofit/>
            </a:bodyPr>
            <a:lstStyle/>
            <a:p>
              <a:endParaRPr/>
            </a:p>
          </p:txBody>
        </p:sp>
        <p:sp>
          <p:nvSpPr>
            <p:cNvPr id="28" name="Shape 28"/>
            <p:cNvSpPr/>
            <p:nvPr/>
          </p:nvSpPr>
          <p:spPr>
            <a:xfrm>
              <a:off x="8812213" y="4306437"/>
              <a:ext cx="323850" cy="25400"/>
            </a:xfrm>
            <a:custGeom>
              <a:avLst/>
              <a:gdLst/>
              <a:ahLst/>
              <a:cxnLst/>
              <a:rect l="0" t="0" r="0" b="0"/>
              <a:pathLst>
                <a:path w="204" h="16" extrusionOk="0">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lIns="91425" tIns="45700" rIns="91425" bIns="45700" anchor="t" anchorCtr="0">
              <a:noAutofit/>
            </a:bodyPr>
            <a:lstStyle/>
            <a:p>
              <a:endParaRPr/>
            </a:p>
          </p:txBody>
        </p:sp>
        <p:sp>
          <p:nvSpPr>
            <p:cNvPr id="29" name="Shape 29"/>
            <p:cNvSpPr/>
            <p:nvPr/>
          </p:nvSpPr>
          <p:spPr>
            <a:xfrm>
              <a:off x="4943476" y="4322312"/>
              <a:ext cx="92075" cy="15875"/>
            </a:xfrm>
            <a:custGeom>
              <a:avLst/>
              <a:gdLst/>
              <a:ahLst/>
              <a:cxnLst/>
              <a:rect l="0" t="0" r="0" b="0"/>
              <a:pathLst>
                <a:path w="58" h="10" extrusionOk="0">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30" name="Shape 30"/>
            <p:cNvSpPr/>
            <p:nvPr/>
          </p:nvSpPr>
          <p:spPr>
            <a:xfrm>
              <a:off x="4718051" y="4319137"/>
              <a:ext cx="104775" cy="9525"/>
            </a:xfrm>
            <a:custGeom>
              <a:avLst/>
              <a:gdLst/>
              <a:ahLst/>
              <a:cxnLst/>
              <a:rect l="0" t="0" r="0" b="0"/>
              <a:pathLst>
                <a:path w="66" h="6" extrusionOk="0">
                  <a:moveTo>
                    <a:pt x="4" y="0"/>
                  </a:moveTo>
                  <a:lnTo>
                    <a:pt x="0" y="0"/>
                  </a:lnTo>
                  <a:lnTo>
                    <a:pt x="66" y="6"/>
                  </a:lnTo>
                  <a:lnTo>
                    <a:pt x="4" y="0"/>
                  </a:lnTo>
                  <a:close/>
                </a:path>
              </a:pathLst>
            </a:custGeom>
            <a:solidFill>
              <a:srgbClr val="9A9BA7"/>
            </a:solidFill>
            <a:ln>
              <a:noFill/>
            </a:ln>
          </p:spPr>
          <p:txBody>
            <a:bodyPr lIns="91425" tIns="45700" rIns="91425" bIns="45700" anchor="t" anchorCtr="0">
              <a:noAutofit/>
            </a:bodyPr>
            <a:lstStyle/>
            <a:p>
              <a:endParaRPr/>
            </a:p>
          </p:txBody>
        </p:sp>
        <p:sp>
          <p:nvSpPr>
            <p:cNvPr id="31" name="Shape 31"/>
            <p:cNvSpPr/>
            <p:nvPr/>
          </p:nvSpPr>
          <p:spPr>
            <a:xfrm>
              <a:off x="3927476" y="4331837"/>
              <a:ext cx="12700" cy="3175"/>
            </a:xfrm>
            <a:custGeom>
              <a:avLst/>
              <a:gdLst/>
              <a:ahLst/>
              <a:cxnLst/>
              <a:rect l="0" t="0" r="0" b="0"/>
              <a:pathLst>
                <a:path w="8" h="2" extrusionOk="0">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32" name="Shape 32"/>
            <p:cNvSpPr/>
            <p:nvPr/>
          </p:nvSpPr>
          <p:spPr>
            <a:xfrm>
              <a:off x="3792537" y="4315962"/>
              <a:ext cx="65088" cy="12700"/>
            </a:xfrm>
            <a:custGeom>
              <a:avLst/>
              <a:gdLst/>
              <a:ahLst/>
              <a:cxnLst/>
              <a:rect l="0" t="0" r="0" b="0"/>
              <a:pathLst>
                <a:path w="41" h="8" extrusionOk="0">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lIns="91425" tIns="45700" rIns="91425" bIns="45700" anchor="t" anchorCtr="0">
              <a:noAutofit/>
            </a:bodyPr>
            <a:lstStyle/>
            <a:p>
              <a:endParaRPr/>
            </a:p>
          </p:txBody>
        </p:sp>
        <p:sp>
          <p:nvSpPr>
            <p:cNvPr id="33" name="Shape 33"/>
            <p:cNvSpPr/>
            <p:nvPr/>
          </p:nvSpPr>
          <p:spPr>
            <a:xfrm>
              <a:off x="2363788" y="4328662"/>
              <a:ext cx="225425" cy="15875"/>
            </a:xfrm>
            <a:custGeom>
              <a:avLst/>
              <a:gdLst/>
              <a:ahLst/>
              <a:cxnLst/>
              <a:rect l="0" t="0" r="0" b="0"/>
              <a:pathLst>
                <a:path w="142" h="10" extrusionOk="0">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lIns="91425" tIns="45700" rIns="91425" bIns="45700" anchor="t" anchorCtr="0">
              <a:noAutofit/>
            </a:bodyPr>
            <a:lstStyle/>
            <a:p>
              <a:endParaRPr/>
            </a:p>
          </p:txBody>
        </p:sp>
        <p:sp>
          <p:nvSpPr>
            <p:cNvPr id="34" name="Shape 34"/>
            <p:cNvSpPr/>
            <p:nvPr/>
          </p:nvSpPr>
          <p:spPr>
            <a:xfrm>
              <a:off x="2509838" y="4331837"/>
              <a:ext cx="44450" cy="3175"/>
            </a:xfrm>
            <a:custGeom>
              <a:avLst/>
              <a:gdLst/>
              <a:ahLst/>
              <a:cxnLst/>
              <a:rect l="0" t="0" r="0" b="0"/>
              <a:pathLst>
                <a:path w="28" h="2" extrusionOk="0">
                  <a:moveTo>
                    <a:pt x="0" y="0"/>
                  </a:moveTo>
                  <a:lnTo>
                    <a:pt x="0" y="0"/>
                  </a:lnTo>
                  <a:lnTo>
                    <a:pt x="28" y="2"/>
                  </a:lnTo>
                  <a:lnTo>
                    <a:pt x="4"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35" name="Shape 35"/>
            <p:cNvSpPr/>
            <p:nvPr/>
          </p:nvSpPr>
          <p:spPr>
            <a:xfrm>
              <a:off x="3224213" y="4328662"/>
              <a:ext cx="15875" cy="3175"/>
            </a:xfrm>
            <a:custGeom>
              <a:avLst/>
              <a:gdLst/>
              <a:ahLst/>
              <a:cxnLst/>
              <a:rect l="0" t="0" r="0" b="0"/>
              <a:pathLst>
                <a:path w="10" h="2" extrusionOk="0">
                  <a:moveTo>
                    <a:pt x="10" y="2"/>
                  </a:moveTo>
                  <a:lnTo>
                    <a:pt x="10" y="2"/>
                  </a:lnTo>
                  <a:lnTo>
                    <a:pt x="0" y="0"/>
                  </a:lnTo>
                  <a:lnTo>
                    <a:pt x="0" y="0"/>
                  </a:lnTo>
                  <a:lnTo>
                    <a:pt x="10" y="2"/>
                  </a:lnTo>
                  <a:lnTo>
                    <a:pt x="10" y="2"/>
                  </a:lnTo>
                  <a:close/>
                </a:path>
              </a:pathLst>
            </a:custGeom>
            <a:solidFill>
              <a:srgbClr val="9A9BA7"/>
            </a:solidFill>
            <a:ln>
              <a:noFill/>
            </a:ln>
          </p:spPr>
          <p:txBody>
            <a:bodyPr lIns="91425" tIns="45700" rIns="91425" bIns="45700" anchor="t" anchorCtr="0">
              <a:noAutofit/>
            </a:bodyPr>
            <a:lstStyle/>
            <a:p>
              <a:endParaRPr/>
            </a:p>
          </p:txBody>
        </p:sp>
        <p:sp>
          <p:nvSpPr>
            <p:cNvPr id="36" name="Shape 36"/>
            <p:cNvSpPr/>
            <p:nvPr/>
          </p:nvSpPr>
          <p:spPr>
            <a:xfrm>
              <a:off x="2155825" y="4328662"/>
              <a:ext cx="246062" cy="15875"/>
            </a:xfrm>
            <a:custGeom>
              <a:avLst/>
              <a:gdLst/>
              <a:ahLst/>
              <a:cxnLst/>
              <a:rect l="0" t="0" r="0" b="0"/>
              <a:pathLst>
                <a:path w="155" h="10" extrusionOk="0">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lIns="91425" tIns="45700" rIns="91425" bIns="45700" anchor="t" anchorCtr="0">
              <a:noAutofit/>
            </a:bodyPr>
            <a:lstStyle/>
            <a:p>
              <a:endParaRPr/>
            </a:p>
          </p:txBody>
        </p:sp>
        <p:sp>
          <p:nvSpPr>
            <p:cNvPr id="37" name="Shape 37"/>
            <p:cNvSpPr/>
            <p:nvPr/>
          </p:nvSpPr>
          <p:spPr>
            <a:xfrm>
              <a:off x="2538413" y="4312787"/>
              <a:ext cx="85725" cy="6350"/>
            </a:xfrm>
            <a:custGeom>
              <a:avLst/>
              <a:gdLst/>
              <a:ahLst/>
              <a:cxnLst/>
              <a:rect l="0" t="0" r="0" b="0"/>
              <a:pathLst>
                <a:path w="54" h="4" extrusionOk="0">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lIns="91425" tIns="45700" rIns="91425" bIns="45700" anchor="t" anchorCtr="0">
              <a:noAutofit/>
            </a:bodyPr>
            <a:lstStyle/>
            <a:p>
              <a:endParaRPr/>
            </a:p>
          </p:txBody>
        </p:sp>
        <p:sp>
          <p:nvSpPr>
            <p:cNvPr id="38" name="Shape 38"/>
            <p:cNvSpPr/>
            <p:nvPr/>
          </p:nvSpPr>
          <p:spPr>
            <a:xfrm>
              <a:off x="1860550" y="4341362"/>
              <a:ext cx="47700" cy="1500"/>
            </a:xfrm>
            <a:prstGeom prst="rect">
              <a:avLst/>
            </a:prstGeom>
            <a:solidFill>
              <a:srgbClr val="9A9BA7"/>
            </a:solidFill>
            <a:ln>
              <a:noFill/>
            </a:ln>
          </p:spPr>
          <p:txBody>
            <a:bodyPr lIns="91425" tIns="45700" rIns="91425" bIns="45700" anchor="t" anchorCtr="0">
              <a:noAutofit/>
            </a:bodyPr>
            <a:lstStyle/>
            <a:p>
              <a:endParaRPr/>
            </a:p>
          </p:txBody>
        </p:sp>
        <p:sp>
          <p:nvSpPr>
            <p:cNvPr id="39" name="Shape 39"/>
            <p:cNvSpPr/>
            <p:nvPr/>
          </p:nvSpPr>
          <p:spPr>
            <a:xfrm>
              <a:off x="8697913" y="4306437"/>
              <a:ext cx="38099" cy="1500"/>
            </a:xfrm>
            <a:prstGeom prst="rect">
              <a:avLst/>
            </a:prstGeom>
            <a:solidFill>
              <a:srgbClr val="9A9BA7"/>
            </a:solidFill>
            <a:ln>
              <a:noFill/>
            </a:ln>
          </p:spPr>
          <p:txBody>
            <a:bodyPr lIns="91425" tIns="45700" rIns="91425" bIns="45700" anchor="t" anchorCtr="0">
              <a:noAutofit/>
            </a:bodyPr>
            <a:lstStyle/>
            <a:p>
              <a:endParaRPr/>
            </a:p>
          </p:txBody>
        </p:sp>
        <p:sp>
          <p:nvSpPr>
            <p:cNvPr id="40" name="Shape 40"/>
            <p:cNvSpPr/>
            <p:nvPr/>
          </p:nvSpPr>
          <p:spPr>
            <a:xfrm>
              <a:off x="7788275" y="4290562"/>
              <a:ext cx="19050" cy="3175"/>
            </a:xfrm>
            <a:custGeom>
              <a:avLst/>
              <a:gdLst/>
              <a:ahLst/>
              <a:cxnLst/>
              <a:rect l="0" t="0" r="0" b="0"/>
              <a:pathLst>
                <a:path w="12" h="2" extrusionOk="0">
                  <a:moveTo>
                    <a:pt x="0" y="0"/>
                  </a:moveTo>
                  <a:lnTo>
                    <a:pt x="0" y="0"/>
                  </a:lnTo>
                  <a:lnTo>
                    <a:pt x="12" y="2"/>
                  </a:lnTo>
                  <a:lnTo>
                    <a:pt x="0" y="0"/>
                  </a:lnTo>
                  <a:close/>
                </a:path>
              </a:pathLst>
            </a:custGeom>
            <a:solidFill>
              <a:srgbClr val="9A9BA7"/>
            </a:solidFill>
            <a:ln>
              <a:noFill/>
            </a:ln>
          </p:spPr>
          <p:txBody>
            <a:bodyPr lIns="91425" tIns="45700" rIns="91425" bIns="45700" anchor="t" anchorCtr="0">
              <a:noAutofit/>
            </a:bodyPr>
            <a:lstStyle/>
            <a:p>
              <a:endParaRPr/>
            </a:p>
          </p:txBody>
        </p:sp>
        <p:sp>
          <p:nvSpPr>
            <p:cNvPr id="41" name="Shape 41"/>
            <p:cNvSpPr/>
            <p:nvPr/>
          </p:nvSpPr>
          <p:spPr>
            <a:xfrm>
              <a:off x="7581900" y="4287387"/>
              <a:ext cx="3175" cy="6350"/>
            </a:xfrm>
            <a:custGeom>
              <a:avLst/>
              <a:gdLst/>
              <a:ahLst/>
              <a:cxnLst/>
              <a:rect l="0" t="0" r="0" b="0"/>
              <a:pathLst>
                <a:path w="2" h="4" extrusionOk="0">
                  <a:moveTo>
                    <a:pt x="0" y="4"/>
                  </a:moveTo>
                  <a:lnTo>
                    <a:pt x="2" y="4"/>
                  </a:lnTo>
                  <a:lnTo>
                    <a:pt x="2" y="0"/>
                  </a:lnTo>
                  <a:lnTo>
                    <a:pt x="0" y="4"/>
                  </a:lnTo>
                  <a:close/>
                </a:path>
              </a:pathLst>
            </a:custGeom>
            <a:solidFill>
              <a:srgbClr val="9A9BA7"/>
            </a:solidFill>
            <a:ln>
              <a:noFill/>
            </a:ln>
          </p:spPr>
          <p:txBody>
            <a:bodyPr lIns="91425" tIns="45700" rIns="91425" bIns="45700" anchor="t" anchorCtr="0">
              <a:noAutofit/>
            </a:bodyPr>
            <a:lstStyle/>
            <a:p>
              <a:endParaRPr/>
            </a:p>
          </p:txBody>
        </p:sp>
        <p:sp>
          <p:nvSpPr>
            <p:cNvPr id="42" name="Shape 42"/>
            <p:cNvSpPr/>
            <p:nvPr/>
          </p:nvSpPr>
          <p:spPr>
            <a:xfrm>
              <a:off x="4556126" y="4335012"/>
              <a:ext cx="6350" cy="3175"/>
            </a:xfrm>
            <a:custGeom>
              <a:avLst/>
              <a:gdLst/>
              <a:ahLst/>
              <a:cxnLst/>
              <a:rect l="0" t="0" r="0" b="0"/>
              <a:pathLst>
                <a:path w="4" h="2" extrusionOk="0">
                  <a:moveTo>
                    <a:pt x="4" y="0"/>
                  </a:moveTo>
                  <a:lnTo>
                    <a:pt x="4" y="0"/>
                  </a:lnTo>
                  <a:lnTo>
                    <a:pt x="2" y="0"/>
                  </a:lnTo>
                  <a:lnTo>
                    <a:pt x="0" y="2"/>
                  </a:lnTo>
                  <a:lnTo>
                    <a:pt x="0" y="2"/>
                  </a:lnTo>
                  <a:lnTo>
                    <a:pt x="4" y="0"/>
                  </a:lnTo>
                  <a:lnTo>
                    <a:pt x="4" y="0"/>
                  </a:lnTo>
                  <a:close/>
                </a:path>
              </a:pathLst>
            </a:custGeom>
            <a:solidFill>
              <a:srgbClr val="9A9BA7"/>
            </a:solidFill>
            <a:ln>
              <a:noFill/>
            </a:ln>
          </p:spPr>
          <p:txBody>
            <a:bodyPr lIns="91425" tIns="45700" rIns="91425" bIns="45700" anchor="t" anchorCtr="0">
              <a:noAutofit/>
            </a:bodyPr>
            <a:lstStyle/>
            <a:p>
              <a:endParaRPr/>
            </a:p>
          </p:txBody>
        </p:sp>
        <p:sp>
          <p:nvSpPr>
            <p:cNvPr id="43" name="Shape 43"/>
            <p:cNvSpPr/>
            <p:nvPr/>
          </p:nvSpPr>
          <p:spPr>
            <a:xfrm>
              <a:off x="4530726" y="4338187"/>
              <a:ext cx="3175" cy="3175"/>
            </a:xfrm>
            <a:custGeom>
              <a:avLst/>
              <a:gdLst/>
              <a:ahLst/>
              <a:cxnLst/>
              <a:rect l="0" t="0" r="0" b="0"/>
              <a:pathLst>
                <a:path w="2" h="2" extrusionOk="0">
                  <a:moveTo>
                    <a:pt x="0" y="2"/>
                  </a:moveTo>
                  <a:lnTo>
                    <a:pt x="2" y="0"/>
                  </a:lnTo>
                  <a:lnTo>
                    <a:pt x="2" y="0"/>
                  </a:lnTo>
                  <a:lnTo>
                    <a:pt x="0"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44" name="Shape 44"/>
            <p:cNvSpPr/>
            <p:nvPr/>
          </p:nvSpPr>
          <p:spPr>
            <a:xfrm>
              <a:off x="4521201" y="4341362"/>
              <a:ext cx="9525" cy="3175"/>
            </a:xfrm>
            <a:custGeom>
              <a:avLst/>
              <a:gdLst/>
              <a:ahLst/>
              <a:cxnLst/>
              <a:rect l="0" t="0" r="0" b="0"/>
              <a:pathLst>
                <a:path w="6" h="2" extrusionOk="0">
                  <a:moveTo>
                    <a:pt x="0" y="0"/>
                  </a:moveTo>
                  <a:lnTo>
                    <a:pt x="6" y="2"/>
                  </a:lnTo>
                  <a:lnTo>
                    <a:pt x="6"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45" name="Shape 45"/>
            <p:cNvSpPr/>
            <p:nvPr/>
          </p:nvSpPr>
          <p:spPr>
            <a:xfrm>
              <a:off x="4546601" y="4338187"/>
              <a:ext cx="9525" cy="3175"/>
            </a:xfrm>
            <a:custGeom>
              <a:avLst/>
              <a:gdLst/>
              <a:ahLst/>
              <a:cxnLst/>
              <a:rect l="0" t="0" r="0" b="0"/>
              <a:pathLst>
                <a:path w="6" h="2" extrusionOk="0">
                  <a:moveTo>
                    <a:pt x="0" y="2"/>
                  </a:moveTo>
                  <a:lnTo>
                    <a:pt x="4" y="2"/>
                  </a:lnTo>
                  <a:lnTo>
                    <a:pt x="6" y="0"/>
                  </a:lnTo>
                  <a:lnTo>
                    <a:pt x="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46" name="Shape 46"/>
            <p:cNvSpPr/>
            <p:nvPr/>
          </p:nvSpPr>
          <p:spPr>
            <a:xfrm>
              <a:off x="-7937" y="4255637"/>
              <a:ext cx="9134475" cy="2606675"/>
            </a:xfrm>
            <a:custGeom>
              <a:avLst/>
              <a:gdLst/>
              <a:ahLst/>
              <a:cxnLst/>
              <a:rect l="0" t="0" r="0" b="0"/>
              <a:pathLst>
                <a:path w="5754" h="1642" extrusionOk="0">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lIns="91425" tIns="45700" rIns="91425" bIns="45700" anchor="t" anchorCtr="0">
              <a:noAutofit/>
            </a:bodyPr>
            <a:lstStyle/>
            <a:p>
              <a:endParaRPr/>
            </a:p>
          </p:txBody>
        </p:sp>
        <p:sp>
          <p:nvSpPr>
            <p:cNvPr id="47" name="Shape 47"/>
            <p:cNvSpPr/>
            <p:nvPr/>
          </p:nvSpPr>
          <p:spPr>
            <a:xfrm>
              <a:off x="4533901" y="4328662"/>
              <a:ext cx="25400" cy="9525"/>
            </a:xfrm>
            <a:custGeom>
              <a:avLst/>
              <a:gdLst/>
              <a:ahLst/>
              <a:cxnLst/>
              <a:rect l="0" t="0" r="0" b="0"/>
              <a:pathLst>
                <a:path w="16" h="6" extrusionOk="0">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lIns="91425" tIns="45700" rIns="91425" bIns="45700" anchor="t" anchorCtr="0">
              <a:noAutofit/>
            </a:bodyPr>
            <a:lstStyle/>
            <a:p>
              <a:endParaRPr/>
            </a:p>
          </p:txBody>
        </p:sp>
        <p:sp>
          <p:nvSpPr>
            <p:cNvPr id="48" name="Shape 48"/>
            <p:cNvSpPr/>
            <p:nvPr/>
          </p:nvSpPr>
          <p:spPr>
            <a:xfrm>
              <a:off x="8315325" y="4306437"/>
              <a:ext cx="31750" cy="3175"/>
            </a:xfrm>
            <a:custGeom>
              <a:avLst/>
              <a:gdLst/>
              <a:ahLst/>
              <a:cxnLst/>
              <a:rect l="0" t="0" r="0" b="0"/>
              <a:pathLst>
                <a:path w="20" h="2" extrusionOk="0">
                  <a:moveTo>
                    <a:pt x="0" y="0"/>
                  </a:moveTo>
                  <a:lnTo>
                    <a:pt x="20" y="2"/>
                  </a:lnTo>
                  <a:lnTo>
                    <a:pt x="20"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49" name="Shape 49"/>
            <p:cNvSpPr/>
            <p:nvPr/>
          </p:nvSpPr>
          <p:spPr>
            <a:xfrm>
              <a:off x="4794251" y="4319137"/>
              <a:ext cx="85725" cy="12700"/>
            </a:xfrm>
            <a:custGeom>
              <a:avLst/>
              <a:gdLst/>
              <a:ahLst/>
              <a:cxnLst/>
              <a:rect l="0" t="0" r="0" b="0"/>
              <a:pathLst>
                <a:path w="54" h="8" extrusionOk="0">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50" name="Shape 50"/>
            <p:cNvSpPr/>
            <p:nvPr/>
          </p:nvSpPr>
          <p:spPr>
            <a:xfrm>
              <a:off x="4587876" y="4315962"/>
              <a:ext cx="95250" cy="6350"/>
            </a:xfrm>
            <a:custGeom>
              <a:avLst/>
              <a:gdLst/>
              <a:ahLst/>
              <a:cxnLst/>
              <a:rect l="0" t="0" r="0" b="0"/>
              <a:pathLst>
                <a:path w="60" h="4" extrusionOk="0">
                  <a:moveTo>
                    <a:pt x="4" y="0"/>
                  </a:moveTo>
                  <a:lnTo>
                    <a:pt x="0" y="0"/>
                  </a:lnTo>
                  <a:lnTo>
                    <a:pt x="60" y="4"/>
                  </a:lnTo>
                  <a:lnTo>
                    <a:pt x="4" y="0"/>
                  </a:lnTo>
                  <a:close/>
                </a:path>
              </a:pathLst>
            </a:custGeom>
            <a:solidFill>
              <a:srgbClr val="9A9BA7"/>
            </a:solidFill>
            <a:ln>
              <a:noFill/>
            </a:ln>
          </p:spPr>
          <p:txBody>
            <a:bodyPr lIns="91425" tIns="45700" rIns="91425" bIns="45700" anchor="t" anchorCtr="0">
              <a:noAutofit/>
            </a:bodyPr>
            <a:lstStyle/>
            <a:p>
              <a:endParaRPr/>
            </a:p>
          </p:txBody>
        </p:sp>
        <p:sp>
          <p:nvSpPr>
            <p:cNvPr id="51" name="Shape 51"/>
            <p:cNvSpPr/>
            <p:nvPr/>
          </p:nvSpPr>
          <p:spPr>
            <a:xfrm>
              <a:off x="3863976" y="4328662"/>
              <a:ext cx="12700" cy="6350"/>
            </a:xfrm>
            <a:custGeom>
              <a:avLst/>
              <a:gdLst/>
              <a:ahLst/>
              <a:cxnLst/>
              <a:rect l="0" t="0" r="0" b="0"/>
              <a:pathLst>
                <a:path w="8" h="4" extrusionOk="0">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52" name="Shape 52"/>
            <p:cNvSpPr/>
            <p:nvPr/>
          </p:nvSpPr>
          <p:spPr>
            <a:xfrm>
              <a:off x="3738562" y="4315962"/>
              <a:ext cx="60325" cy="12700"/>
            </a:xfrm>
            <a:custGeom>
              <a:avLst/>
              <a:gdLst/>
              <a:ahLst/>
              <a:cxnLst/>
              <a:rect l="0" t="0" r="0" b="0"/>
              <a:pathLst>
                <a:path w="38" h="8" extrusionOk="0">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lIns="91425" tIns="45700" rIns="91425" bIns="45700" anchor="t" anchorCtr="0">
              <a:noAutofit/>
            </a:bodyPr>
            <a:lstStyle/>
            <a:p>
              <a:endParaRPr/>
            </a:p>
          </p:txBody>
        </p:sp>
        <p:sp>
          <p:nvSpPr>
            <p:cNvPr id="53" name="Shape 53"/>
            <p:cNvSpPr/>
            <p:nvPr/>
          </p:nvSpPr>
          <p:spPr>
            <a:xfrm>
              <a:off x="2894013" y="4344537"/>
              <a:ext cx="47625" cy="3175"/>
            </a:xfrm>
            <a:custGeom>
              <a:avLst/>
              <a:gdLst/>
              <a:ahLst/>
              <a:cxnLst/>
              <a:rect l="0" t="0" r="0" b="0"/>
              <a:pathLst>
                <a:path w="30" h="2" extrusionOk="0">
                  <a:moveTo>
                    <a:pt x="0" y="2"/>
                  </a:moveTo>
                  <a:lnTo>
                    <a:pt x="0" y="2"/>
                  </a:lnTo>
                  <a:lnTo>
                    <a:pt x="30" y="0"/>
                  </a:lnTo>
                  <a:lnTo>
                    <a:pt x="30" y="0"/>
                  </a:lnTo>
                  <a:lnTo>
                    <a:pt x="1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54" name="Shape 54"/>
            <p:cNvSpPr/>
            <p:nvPr/>
          </p:nvSpPr>
          <p:spPr>
            <a:xfrm>
              <a:off x="7213600" y="4290562"/>
              <a:ext cx="6350" cy="3175"/>
            </a:xfrm>
            <a:custGeom>
              <a:avLst/>
              <a:gdLst/>
              <a:ahLst/>
              <a:cxnLst/>
              <a:rect l="0" t="0" r="0" b="0"/>
              <a:pathLst>
                <a:path w="4" h="2" extrusionOk="0">
                  <a:moveTo>
                    <a:pt x="0" y="2"/>
                  </a:moveTo>
                  <a:lnTo>
                    <a:pt x="2" y="2"/>
                  </a:lnTo>
                  <a:lnTo>
                    <a:pt x="4" y="0"/>
                  </a:lnTo>
                  <a:lnTo>
                    <a:pt x="0" y="2"/>
                  </a:lnTo>
                  <a:close/>
                </a:path>
              </a:pathLst>
            </a:custGeom>
            <a:solidFill>
              <a:srgbClr val="9A9BA7"/>
            </a:solidFill>
            <a:ln>
              <a:noFill/>
            </a:ln>
          </p:spPr>
          <p:txBody>
            <a:bodyPr lIns="91425" tIns="45700" rIns="91425" bIns="45700" anchor="t" anchorCtr="0">
              <a:noAutofit/>
            </a:bodyPr>
            <a:lstStyle/>
            <a:p>
              <a:endParaRPr/>
            </a:p>
          </p:txBody>
        </p:sp>
        <p:sp>
          <p:nvSpPr>
            <p:cNvPr id="55" name="Shape 55"/>
            <p:cNvSpPr/>
            <p:nvPr/>
          </p:nvSpPr>
          <p:spPr>
            <a:xfrm>
              <a:off x="1787525" y="4331837"/>
              <a:ext cx="28575" cy="3175"/>
            </a:xfrm>
            <a:custGeom>
              <a:avLst/>
              <a:gdLst/>
              <a:ahLst/>
              <a:cxnLst/>
              <a:rect l="0" t="0" r="0" b="0"/>
              <a:pathLst>
                <a:path w="18" h="2" extrusionOk="0">
                  <a:moveTo>
                    <a:pt x="0" y="0"/>
                  </a:moveTo>
                  <a:lnTo>
                    <a:pt x="18" y="2"/>
                  </a:lnTo>
                  <a:lnTo>
                    <a:pt x="18"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56" name="Shape 56"/>
            <p:cNvSpPr/>
            <p:nvPr/>
          </p:nvSpPr>
          <p:spPr>
            <a:xfrm>
              <a:off x="1816100" y="4335012"/>
              <a:ext cx="44450" cy="6350"/>
            </a:xfrm>
            <a:custGeom>
              <a:avLst/>
              <a:gdLst/>
              <a:ahLst/>
              <a:cxnLst/>
              <a:rect l="0" t="0" r="0" b="0"/>
              <a:pathLst>
                <a:path w="28" h="4" extrusionOk="0">
                  <a:moveTo>
                    <a:pt x="0" y="0"/>
                  </a:moveTo>
                  <a:lnTo>
                    <a:pt x="0" y="0"/>
                  </a:lnTo>
                  <a:lnTo>
                    <a:pt x="28" y="4"/>
                  </a:lnTo>
                  <a:lnTo>
                    <a:pt x="0" y="0"/>
                  </a:lnTo>
                  <a:close/>
                </a:path>
              </a:pathLst>
            </a:custGeom>
            <a:solidFill>
              <a:srgbClr val="9A9BA7"/>
            </a:solidFill>
            <a:ln>
              <a:noFill/>
            </a:ln>
          </p:spPr>
          <p:txBody>
            <a:bodyPr lIns="91425" tIns="45700" rIns="91425" bIns="45700" anchor="t" anchorCtr="0">
              <a:noAutofit/>
            </a:bodyPr>
            <a:lstStyle/>
            <a:p>
              <a:endParaRPr/>
            </a:p>
          </p:txBody>
        </p:sp>
      </p:grpSp>
      <p:sp>
        <p:nvSpPr>
          <p:cNvPr id="57" name="Shape 57"/>
          <p:cNvSpPr txBox="1">
            <a:spLocks noGrp="1"/>
          </p:cNvSpPr>
          <p:nvPr>
            <p:ph type="ctrTitle"/>
          </p:nvPr>
        </p:nvSpPr>
        <p:spPr>
          <a:xfrm>
            <a:off x="685800" y="2319514"/>
            <a:ext cx="7772400" cy="1650599"/>
          </a:xfrm>
          <a:prstGeom prst="rect">
            <a:avLst/>
          </a:prstGeom>
          <a:noFill/>
          <a:ln>
            <a:noFill/>
          </a:ln>
        </p:spPr>
        <p:txBody>
          <a:bodyPr lIns="91425" tIns="91425" rIns="91425" bIns="91425" anchor="b" anchorCtr="0"/>
          <a:lstStyle>
            <a:lvl1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1pPr>
            <a:lvl2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2pPr>
            <a:lvl3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3pPr>
            <a:lvl4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4pPr>
            <a:lvl5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5pPr>
            <a:lvl6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6pPr>
            <a:lvl7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7pPr>
            <a:lvl8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8pPr>
            <a:lvl9pPr marL="0" indent="304800" algn="ctr" rtl="0">
              <a:spcBef>
                <a:spcPts val="0"/>
              </a:spcBef>
              <a:buClr>
                <a:schemeClr val="lt2"/>
              </a:buClr>
              <a:buSzPct val="100000"/>
              <a:buFont typeface="Georgia"/>
              <a:buNone/>
              <a:defRPr sz="4800" b="0" i="0" u="none" strike="noStrike" cap="none" baseline="0">
                <a:solidFill>
                  <a:schemeClr val="lt2"/>
                </a:solidFill>
                <a:latin typeface="Georgia"/>
                <a:ea typeface="Georgia"/>
                <a:cs typeface="Georgia"/>
                <a:sym typeface="Georgia"/>
              </a:defRPr>
            </a:lvl9pPr>
          </a:lstStyle>
          <a:p>
            <a:endParaRPr/>
          </a:p>
        </p:txBody>
      </p:sp>
      <p:sp>
        <p:nvSpPr>
          <p:cNvPr id="58" name="Shape 58"/>
          <p:cNvSpPr txBox="1">
            <a:spLocks noGrp="1"/>
          </p:cNvSpPr>
          <p:nvPr>
            <p:ph type="subTitle" idx="1"/>
          </p:nvPr>
        </p:nvSpPr>
        <p:spPr>
          <a:xfrm>
            <a:off x="685800" y="4114800"/>
            <a:ext cx="7772400" cy="881999"/>
          </a:xfrm>
          <a:prstGeom prst="rect">
            <a:avLst/>
          </a:prstGeom>
          <a:noFill/>
          <a:ln>
            <a:noFill/>
          </a:ln>
        </p:spPr>
        <p:txBody>
          <a:bodyPr lIns="91425" tIns="91425" rIns="91425" bIns="91425" anchor="t" anchorCtr="0"/>
          <a:lstStyle>
            <a:lvl1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1pPr>
            <a:lvl2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2pPr>
            <a:lvl3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3pPr>
            <a:lvl4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4pPr>
            <a:lvl5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5pPr>
            <a:lvl6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6pPr>
            <a:lvl7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7pPr>
            <a:lvl8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8pPr>
            <a:lvl9pPr marL="0" indent="152400" algn="ctr" rtl="0">
              <a:spcBef>
                <a:spcPts val="0"/>
              </a:spcBef>
              <a:buClr>
                <a:schemeClr val="dk2"/>
              </a:buClr>
              <a:buSzPct val="100000"/>
              <a:buFont typeface="Georgia"/>
              <a:buNone/>
              <a:defRPr sz="2400" b="0" i="1" u="none" strike="noStrike" cap="none" baseline="0">
                <a:solidFill>
                  <a:schemeClr val="dk2"/>
                </a:solidFill>
                <a:latin typeface="Georgia"/>
                <a:ea typeface="Georgia"/>
                <a:cs typeface="Georgia"/>
                <a:sym typeface="Georgia"/>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algn="l" rtl="0">
              <a:spcBef>
                <a:spcPts val="0"/>
              </a:spcBef>
              <a:buSzPct val="100000"/>
              <a:buFont typeface="Georgia"/>
              <a:buNone/>
              <a:defRPr sz="4800" b="0">
                <a:solidFill>
                  <a:schemeClr val="dk2"/>
                </a:solidFill>
                <a:latin typeface="Georgia"/>
                <a:ea typeface="Georgia"/>
                <a:cs typeface="Georgia"/>
                <a:sym typeface="Georgia"/>
              </a:defRPr>
            </a:lvl1pPr>
            <a:lvl2pPr algn="l" rtl="0">
              <a:spcBef>
                <a:spcPts val="0"/>
              </a:spcBef>
              <a:buSzPct val="100000"/>
              <a:buFont typeface="Georgia"/>
              <a:buNone/>
              <a:defRPr sz="4800" b="0">
                <a:solidFill>
                  <a:schemeClr val="dk2"/>
                </a:solidFill>
                <a:latin typeface="Georgia"/>
                <a:ea typeface="Georgia"/>
                <a:cs typeface="Georgia"/>
                <a:sym typeface="Georgia"/>
              </a:defRPr>
            </a:lvl2pPr>
            <a:lvl3pPr algn="l" rtl="0">
              <a:spcBef>
                <a:spcPts val="0"/>
              </a:spcBef>
              <a:buSzPct val="100000"/>
              <a:buFont typeface="Georgia"/>
              <a:buNone/>
              <a:defRPr sz="4800" b="0">
                <a:solidFill>
                  <a:schemeClr val="dk2"/>
                </a:solidFill>
                <a:latin typeface="Georgia"/>
                <a:ea typeface="Georgia"/>
                <a:cs typeface="Georgia"/>
                <a:sym typeface="Georgia"/>
              </a:defRPr>
            </a:lvl3pPr>
            <a:lvl4pPr algn="l" rtl="0">
              <a:spcBef>
                <a:spcPts val="0"/>
              </a:spcBef>
              <a:buSzPct val="100000"/>
              <a:buFont typeface="Georgia"/>
              <a:buNone/>
              <a:defRPr sz="4800" b="0">
                <a:solidFill>
                  <a:schemeClr val="dk2"/>
                </a:solidFill>
                <a:latin typeface="Georgia"/>
                <a:ea typeface="Georgia"/>
                <a:cs typeface="Georgia"/>
                <a:sym typeface="Georgia"/>
              </a:defRPr>
            </a:lvl4pPr>
            <a:lvl5pPr algn="l" rtl="0">
              <a:spcBef>
                <a:spcPts val="0"/>
              </a:spcBef>
              <a:buSzPct val="100000"/>
              <a:buFont typeface="Georgia"/>
              <a:buNone/>
              <a:defRPr sz="4800" b="0">
                <a:solidFill>
                  <a:schemeClr val="dk2"/>
                </a:solidFill>
                <a:latin typeface="Georgia"/>
                <a:ea typeface="Georgia"/>
                <a:cs typeface="Georgia"/>
                <a:sym typeface="Georgia"/>
              </a:defRPr>
            </a:lvl5pPr>
            <a:lvl6pPr algn="l" rtl="0">
              <a:spcBef>
                <a:spcPts val="0"/>
              </a:spcBef>
              <a:buSzPct val="100000"/>
              <a:buFont typeface="Georgia"/>
              <a:buNone/>
              <a:defRPr sz="4800" b="0">
                <a:solidFill>
                  <a:schemeClr val="dk2"/>
                </a:solidFill>
                <a:latin typeface="Georgia"/>
                <a:ea typeface="Georgia"/>
                <a:cs typeface="Georgia"/>
                <a:sym typeface="Georgia"/>
              </a:defRPr>
            </a:lvl6pPr>
            <a:lvl7pPr algn="l" rtl="0">
              <a:spcBef>
                <a:spcPts val="0"/>
              </a:spcBef>
              <a:buSzPct val="100000"/>
              <a:buFont typeface="Georgia"/>
              <a:buNone/>
              <a:defRPr sz="4800" b="0">
                <a:solidFill>
                  <a:schemeClr val="dk2"/>
                </a:solidFill>
                <a:latin typeface="Georgia"/>
                <a:ea typeface="Georgia"/>
                <a:cs typeface="Georgia"/>
                <a:sym typeface="Georgia"/>
              </a:defRPr>
            </a:lvl7pPr>
            <a:lvl8pPr algn="l" rtl="0">
              <a:spcBef>
                <a:spcPts val="0"/>
              </a:spcBef>
              <a:buSzPct val="100000"/>
              <a:buFont typeface="Georgia"/>
              <a:buNone/>
              <a:defRPr sz="4800" b="0">
                <a:solidFill>
                  <a:schemeClr val="dk2"/>
                </a:solidFill>
                <a:latin typeface="Georgia"/>
                <a:ea typeface="Georgia"/>
                <a:cs typeface="Georgia"/>
                <a:sym typeface="Georgia"/>
              </a:defRPr>
            </a:lvl8pPr>
            <a:lvl9pPr algn="l" rtl="0">
              <a:spcBef>
                <a:spcPts val="0"/>
              </a:spcBef>
              <a:buSzPct val="100000"/>
              <a:buFont typeface="Georgia"/>
              <a:buNone/>
              <a:defRPr sz="4800" b="0">
                <a:solidFill>
                  <a:schemeClr val="dk2"/>
                </a:solidFill>
                <a:latin typeface="Georgia"/>
                <a:ea typeface="Georgia"/>
                <a:cs typeface="Georgia"/>
                <a:sym typeface="Georgia"/>
              </a:defRPr>
            </a:lvl9pPr>
          </a:lstStyle>
          <a:p>
            <a:endParaRPr/>
          </a:p>
        </p:txBody>
      </p:sp>
      <p:sp>
        <p:nvSpPr>
          <p:cNvPr id="61" name="Shape 61"/>
          <p:cNvSpPr txBox="1">
            <a:spLocks noGrp="1"/>
          </p:cNvSpPr>
          <p:nvPr>
            <p:ph type="body" idx="1"/>
          </p:nvPr>
        </p:nvSpPr>
        <p:spPr>
          <a:xfrm>
            <a:off x="457200" y="1730374"/>
            <a:ext cx="8229600" cy="48374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rtl="0">
              <a:defRPr sz="4800"/>
            </a:lvl1pPr>
            <a:lvl2pPr rtl="0">
              <a:defRPr sz="4800"/>
            </a:lvl2pPr>
            <a:lvl3pPr rtl="0">
              <a:defRPr sz="4800"/>
            </a:lvl3pPr>
            <a:lvl4pPr rtl="0">
              <a:defRPr sz="4800"/>
            </a:lvl4pPr>
            <a:lvl5pPr rtl="0">
              <a:defRPr sz="4800"/>
            </a:lvl5pPr>
            <a:lvl6pPr rtl="0">
              <a:defRPr sz="4800"/>
            </a:lvl6pPr>
            <a:lvl7pPr rtl="0">
              <a:defRPr sz="4800"/>
            </a:lvl7pPr>
            <a:lvl8pPr rtl="0">
              <a:defRPr sz="4800"/>
            </a:lvl8pPr>
            <a:lvl9pPr rtl="0">
              <a:defRPr sz="4800"/>
            </a:lvl9pPr>
          </a:lstStyle>
          <a:p>
            <a:endParaRPr/>
          </a:p>
        </p:txBody>
      </p:sp>
      <p:sp>
        <p:nvSpPr>
          <p:cNvPr id="64" name="Shape 64"/>
          <p:cNvSpPr txBox="1">
            <a:spLocks noGrp="1"/>
          </p:cNvSpPr>
          <p:nvPr>
            <p:ph type="body" idx="1"/>
          </p:nvPr>
        </p:nvSpPr>
        <p:spPr>
          <a:xfrm>
            <a:off x="457200" y="1730374"/>
            <a:ext cx="4041600" cy="48374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65" name="Shape 65"/>
          <p:cNvSpPr txBox="1">
            <a:spLocks noGrp="1"/>
          </p:cNvSpPr>
          <p:nvPr>
            <p:ph type="body" idx="2"/>
          </p:nvPr>
        </p:nvSpPr>
        <p:spPr>
          <a:xfrm>
            <a:off x="4645148" y="1730374"/>
            <a:ext cx="4041600" cy="48374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algn="l" rtl="0">
              <a:spcBef>
                <a:spcPts val="0"/>
              </a:spcBef>
              <a:buSzPct val="100000"/>
              <a:buFont typeface="Georgia"/>
              <a:buNone/>
              <a:defRPr sz="4800" b="0">
                <a:solidFill>
                  <a:schemeClr val="dk2"/>
                </a:solidFill>
                <a:latin typeface="Georgia"/>
                <a:ea typeface="Georgia"/>
                <a:cs typeface="Georgia"/>
                <a:sym typeface="Georgia"/>
              </a:defRPr>
            </a:lvl1pPr>
            <a:lvl2pPr algn="l" rtl="0">
              <a:spcBef>
                <a:spcPts val="0"/>
              </a:spcBef>
              <a:buSzPct val="100000"/>
              <a:buFont typeface="Georgia"/>
              <a:buNone/>
              <a:defRPr sz="4800" b="0">
                <a:solidFill>
                  <a:schemeClr val="dk2"/>
                </a:solidFill>
                <a:latin typeface="Georgia"/>
                <a:ea typeface="Georgia"/>
                <a:cs typeface="Georgia"/>
                <a:sym typeface="Georgia"/>
              </a:defRPr>
            </a:lvl2pPr>
            <a:lvl3pPr algn="l" rtl="0">
              <a:spcBef>
                <a:spcPts val="0"/>
              </a:spcBef>
              <a:buSzPct val="100000"/>
              <a:buFont typeface="Georgia"/>
              <a:buNone/>
              <a:defRPr sz="4800" b="0">
                <a:solidFill>
                  <a:schemeClr val="dk2"/>
                </a:solidFill>
                <a:latin typeface="Georgia"/>
                <a:ea typeface="Georgia"/>
                <a:cs typeface="Georgia"/>
                <a:sym typeface="Georgia"/>
              </a:defRPr>
            </a:lvl3pPr>
            <a:lvl4pPr algn="l" rtl="0">
              <a:spcBef>
                <a:spcPts val="0"/>
              </a:spcBef>
              <a:buSzPct val="100000"/>
              <a:buFont typeface="Georgia"/>
              <a:buNone/>
              <a:defRPr sz="4800" b="0">
                <a:solidFill>
                  <a:schemeClr val="dk2"/>
                </a:solidFill>
                <a:latin typeface="Georgia"/>
                <a:ea typeface="Georgia"/>
                <a:cs typeface="Georgia"/>
                <a:sym typeface="Georgia"/>
              </a:defRPr>
            </a:lvl4pPr>
            <a:lvl5pPr algn="l" rtl="0">
              <a:spcBef>
                <a:spcPts val="0"/>
              </a:spcBef>
              <a:buSzPct val="100000"/>
              <a:buFont typeface="Georgia"/>
              <a:buNone/>
              <a:defRPr sz="4800" b="0">
                <a:solidFill>
                  <a:schemeClr val="dk2"/>
                </a:solidFill>
                <a:latin typeface="Georgia"/>
                <a:ea typeface="Georgia"/>
                <a:cs typeface="Georgia"/>
                <a:sym typeface="Georgia"/>
              </a:defRPr>
            </a:lvl5pPr>
            <a:lvl6pPr algn="l" rtl="0">
              <a:spcBef>
                <a:spcPts val="0"/>
              </a:spcBef>
              <a:buSzPct val="100000"/>
              <a:buFont typeface="Georgia"/>
              <a:buNone/>
              <a:defRPr sz="4800" b="0">
                <a:solidFill>
                  <a:schemeClr val="dk2"/>
                </a:solidFill>
                <a:latin typeface="Georgia"/>
                <a:ea typeface="Georgia"/>
                <a:cs typeface="Georgia"/>
                <a:sym typeface="Georgia"/>
              </a:defRPr>
            </a:lvl6pPr>
            <a:lvl7pPr algn="l" rtl="0">
              <a:spcBef>
                <a:spcPts val="0"/>
              </a:spcBef>
              <a:buSzPct val="100000"/>
              <a:buFont typeface="Georgia"/>
              <a:buNone/>
              <a:defRPr sz="4800" b="0">
                <a:solidFill>
                  <a:schemeClr val="dk2"/>
                </a:solidFill>
                <a:latin typeface="Georgia"/>
                <a:ea typeface="Georgia"/>
                <a:cs typeface="Georgia"/>
                <a:sym typeface="Georgia"/>
              </a:defRPr>
            </a:lvl7pPr>
            <a:lvl8pPr algn="l" rtl="0">
              <a:spcBef>
                <a:spcPts val="0"/>
              </a:spcBef>
              <a:buSzPct val="100000"/>
              <a:buFont typeface="Georgia"/>
              <a:buNone/>
              <a:defRPr sz="4800" b="0">
                <a:solidFill>
                  <a:schemeClr val="dk2"/>
                </a:solidFill>
                <a:latin typeface="Georgia"/>
                <a:ea typeface="Georgia"/>
                <a:cs typeface="Georgia"/>
                <a:sym typeface="Georgia"/>
              </a:defRPr>
            </a:lvl8pPr>
            <a:lvl9pPr algn="l" rtl="0">
              <a:spcBef>
                <a:spcPts val="0"/>
              </a:spcBef>
              <a:buSzPct val="100000"/>
              <a:buFont typeface="Georgia"/>
              <a:buNone/>
              <a:defRPr sz="4800" b="0">
                <a:solidFill>
                  <a:schemeClr val="dk2"/>
                </a:solidFill>
                <a:latin typeface="Georgia"/>
                <a:ea typeface="Georgia"/>
                <a:cs typeface="Georgia"/>
                <a:sym typeface="Georgia"/>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68"/>
        <p:cNvGrpSpPr/>
        <p:nvPr/>
      </p:nvGrpSpPr>
      <p:grpSpPr>
        <a:xfrm>
          <a:off x="0" y="0"/>
          <a:ext cx="0" cy="0"/>
          <a:chOff x="0" y="0"/>
          <a:chExt cx="0" cy="0"/>
        </a:xfrm>
      </p:grpSpPr>
      <p:grpSp>
        <p:nvGrpSpPr>
          <p:cNvPr id="69" name="Shape 69"/>
          <p:cNvGrpSpPr/>
          <p:nvPr/>
        </p:nvGrpSpPr>
        <p:grpSpPr>
          <a:xfrm>
            <a:off x="0" y="5442546"/>
            <a:ext cx="9162288" cy="1430803"/>
            <a:chOff x="-7937" y="4255637"/>
            <a:chExt cx="9144000" cy="2606675"/>
          </a:xfrm>
        </p:grpSpPr>
        <p:sp>
          <p:nvSpPr>
            <p:cNvPr id="70" name="Shape 70"/>
            <p:cNvSpPr/>
            <p:nvPr/>
          </p:nvSpPr>
          <p:spPr>
            <a:xfrm>
              <a:off x="1958975" y="4315962"/>
              <a:ext cx="79375" cy="12700"/>
            </a:xfrm>
            <a:custGeom>
              <a:avLst/>
              <a:gdLst/>
              <a:ahLst/>
              <a:cxnLst/>
              <a:rect l="0" t="0" r="0" b="0"/>
              <a:pathLst>
                <a:path w="50" h="8" extrusionOk="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lIns="91425" tIns="45700" rIns="91425" bIns="45700" anchor="t" anchorCtr="0">
              <a:noAutofit/>
            </a:bodyPr>
            <a:lstStyle/>
            <a:p>
              <a:endParaRPr/>
            </a:p>
          </p:txBody>
        </p:sp>
        <p:sp>
          <p:nvSpPr>
            <p:cNvPr id="71" name="Shape 71"/>
            <p:cNvSpPr/>
            <p:nvPr/>
          </p:nvSpPr>
          <p:spPr>
            <a:xfrm>
              <a:off x="8777288" y="4306437"/>
              <a:ext cx="34799" cy="1500"/>
            </a:xfrm>
            <a:prstGeom prst="rect">
              <a:avLst/>
            </a:prstGeom>
            <a:solidFill>
              <a:srgbClr val="9A9BA7"/>
            </a:solidFill>
            <a:ln>
              <a:noFill/>
            </a:ln>
          </p:spPr>
          <p:txBody>
            <a:bodyPr lIns="91425" tIns="45700" rIns="91425" bIns="45700" anchor="t" anchorCtr="0">
              <a:noAutofit/>
            </a:bodyPr>
            <a:lstStyle/>
            <a:p>
              <a:endParaRPr/>
            </a:p>
          </p:txBody>
        </p:sp>
        <p:sp>
          <p:nvSpPr>
            <p:cNvPr id="72" name="Shape 72"/>
            <p:cNvSpPr/>
            <p:nvPr/>
          </p:nvSpPr>
          <p:spPr>
            <a:xfrm>
              <a:off x="8812213" y="4306437"/>
              <a:ext cx="323850" cy="25400"/>
            </a:xfrm>
            <a:custGeom>
              <a:avLst/>
              <a:gdLst/>
              <a:ahLst/>
              <a:cxnLst/>
              <a:rect l="0" t="0" r="0" b="0"/>
              <a:pathLst>
                <a:path w="204" h="16" extrusionOk="0">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lIns="91425" tIns="45700" rIns="91425" bIns="45700" anchor="t" anchorCtr="0">
              <a:noAutofit/>
            </a:bodyPr>
            <a:lstStyle/>
            <a:p>
              <a:endParaRPr/>
            </a:p>
          </p:txBody>
        </p:sp>
        <p:sp>
          <p:nvSpPr>
            <p:cNvPr id="73" name="Shape 73"/>
            <p:cNvSpPr/>
            <p:nvPr/>
          </p:nvSpPr>
          <p:spPr>
            <a:xfrm>
              <a:off x="4943476" y="4322312"/>
              <a:ext cx="92075" cy="15875"/>
            </a:xfrm>
            <a:custGeom>
              <a:avLst/>
              <a:gdLst/>
              <a:ahLst/>
              <a:cxnLst/>
              <a:rect l="0" t="0" r="0" b="0"/>
              <a:pathLst>
                <a:path w="58" h="10" extrusionOk="0">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74" name="Shape 74"/>
            <p:cNvSpPr/>
            <p:nvPr/>
          </p:nvSpPr>
          <p:spPr>
            <a:xfrm>
              <a:off x="4718051" y="4319137"/>
              <a:ext cx="104775" cy="9525"/>
            </a:xfrm>
            <a:custGeom>
              <a:avLst/>
              <a:gdLst/>
              <a:ahLst/>
              <a:cxnLst/>
              <a:rect l="0" t="0" r="0" b="0"/>
              <a:pathLst>
                <a:path w="66" h="6" extrusionOk="0">
                  <a:moveTo>
                    <a:pt x="4" y="0"/>
                  </a:moveTo>
                  <a:lnTo>
                    <a:pt x="0" y="0"/>
                  </a:lnTo>
                  <a:lnTo>
                    <a:pt x="66" y="6"/>
                  </a:lnTo>
                  <a:lnTo>
                    <a:pt x="4" y="0"/>
                  </a:lnTo>
                  <a:close/>
                </a:path>
              </a:pathLst>
            </a:custGeom>
            <a:solidFill>
              <a:srgbClr val="9A9BA7"/>
            </a:solidFill>
            <a:ln>
              <a:noFill/>
            </a:ln>
          </p:spPr>
          <p:txBody>
            <a:bodyPr lIns="91425" tIns="45700" rIns="91425" bIns="45700" anchor="t" anchorCtr="0">
              <a:noAutofit/>
            </a:bodyPr>
            <a:lstStyle/>
            <a:p>
              <a:endParaRPr/>
            </a:p>
          </p:txBody>
        </p:sp>
        <p:sp>
          <p:nvSpPr>
            <p:cNvPr id="75" name="Shape 75"/>
            <p:cNvSpPr/>
            <p:nvPr/>
          </p:nvSpPr>
          <p:spPr>
            <a:xfrm>
              <a:off x="3927476" y="4331837"/>
              <a:ext cx="12700" cy="3175"/>
            </a:xfrm>
            <a:custGeom>
              <a:avLst/>
              <a:gdLst/>
              <a:ahLst/>
              <a:cxnLst/>
              <a:rect l="0" t="0" r="0" b="0"/>
              <a:pathLst>
                <a:path w="8" h="2" extrusionOk="0">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76" name="Shape 76"/>
            <p:cNvSpPr/>
            <p:nvPr/>
          </p:nvSpPr>
          <p:spPr>
            <a:xfrm>
              <a:off x="3792537" y="4315962"/>
              <a:ext cx="65088" cy="12700"/>
            </a:xfrm>
            <a:custGeom>
              <a:avLst/>
              <a:gdLst/>
              <a:ahLst/>
              <a:cxnLst/>
              <a:rect l="0" t="0" r="0" b="0"/>
              <a:pathLst>
                <a:path w="41" h="8" extrusionOk="0">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lIns="91425" tIns="45700" rIns="91425" bIns="45700" anchor="t" anchorCtr="0">
              <a:noAutofit/>
            </a:bodyPr>
            <a:lstStyle/>
            <a:p>
              <a:endParaRPr/>
            </a:p>
          </p:txBody>
        </p:sp>
        <p:sp>
          <p:nvSpPr>
            <p:cNvPr id="77" name="Shape 77"/>
            <p:cNvSpPr/>
            <p:nvPr/>
          </p:nvSpPr>
          <p:spPr>
            <a:xfrm>
              <a:off x="2363788" y="4328662"/>
              <a:ext cx="225425" cy="15875"/>
            </a:xfrm>
            <a:custGeom>
              <a:avLst/>
              <a:gdLst/>
              <a:ahLst/>
              <a:cxnLst/>
              <a:rect l="0" t="0" r="0" b="0"/>
              <a:pathLst>
                <a:path w="142" h="10" extrusionOk="0">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lIns="91425" tIns="45700" rIns="91425" bIns="45700" anchor="t" anchorCtr="0">
              <a:noAutofit/>
            </a:bodyPr>
            <a:lstStyle/>
            <a:p>
              <a:endParaRPr/>
            </a:p>
          </p:txBody>
        </p:sp>
        <p:sp>
          <p:nvSpPr>
            <p:cNvPr id="78" name="Shape 78"/>
            <p:cNvSpPr/>
            <p:nvPr/>
          </p:nvSpPr>
          <p:spPr>
            <a:xfrm>
              <a:off x="2509838" y="4331837"/>
              <a:ext cx="44450" cy="3175"/>
            </a:xfrm>
            <a:custGeom>
              <a:avLst/>
              <a:gdLst/>
              <a:ahLst/>
              <a:cxnLst/>
              <a:rect l="0" t="0" r="0" b="0"/>
              <a:pathLst>
                <a:path w="28" h="2" extrusionOk="0">
                  <a:moveTo>
                    <a:pt x="0" y="0"/>
                  </a:moveTo>
                  <a:lnTo>
                    <a:pt x="0" y="0"/>
                  </a:lnTo>
                  <a:lnTo>
                    <a:pt x="28" y="2"/>
                  </a:lnTo>
                  <a:lnTo>
                    <a:pt x="4"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79" name="Shape 79"/>
            <p:cNvSpPr/>
            <p:nvPr/>
          </p:nvSpPr>
          <p:spPr>
            <a:xfrm>
              <a:off x="3224213" y="4328662"/>
              <a:ext cx="15875" cy="3175"/>
            </a:xfrm>
            <a:custGeom>
              <a:avLst/>
              <a:gdLst/>
              <a:ahLst/>
              <a:cxnLst/>
              <a:rect l="0" t="0" r="0" b="0"/>
              <a:pathLst>
                <a:path w="10" h="2" extrusionOk="0">
                  <a:moveTo>
                    <a:pt x="10" y="2"/>
                  </a:moveTo>
                  <a:lnTo>
                    <a:pt x="10" y="2"/>
                  </a:lnTo>
                  <a:lnTo>
                    <a:pt x="0" y="0"/>
                  </a:lnTo>
                  <a:lnTo>
                    <a:pt x="0" y="0"/>
                  </a:lnTo>
                  <a:lnTo>
                    <a:pt x="10" y="2"/>
                  </a:lnTo>
                  <a:lnTo>
                    <a:pt x="10" y="2"/>
                  </a:lnTo>
                  <a:close/>
                </a:path>
              </a:pathLst>
            </a:custGeom>
            <a:solidFill>
              <a:srgbClr val="9A9BA7"/>
            </a:solidFill>
            <a:ln>
              <a:noFill/>
            </a:ln>
          </p:spPr>
          <p:txBody>
            <a:bodyPr lIns="91425" tIns="45700" rIns="91425" bIns="45700" anchor="t" anchorCtr="0">
              <a:noAutofit/>
            </a:bodyPr>
            <a:lstStyle/>
            <a:p>
              <a:endParaRPr/>
            </a:p>
          </p:txBody>
        </p:sp>
        <p:sp>
          <p:nvSpPr>
            <p:cNvPr id="80" name="Shape 80"/>
            <p:cNvSpPr/>
            <p:nvPr/>
          </p:nvSpPr>
          <p:spPr>
            <a:xfrm>
              <a:off x="2155825" y="4328662"/>
              <a:ext cx="246062" cy="15875"/>
            </a:xfrm>
            <a:custGeom>
              <a:avLst/>
              <a:gdLst/>
              <a:ahLst/>
              <a:cxnLst/>
              <a:rect l="0" t="0" r="0" b="0"/>
              <a:pathLst>
                <a:path w="155" h="10" extrusionOk="0">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lIns="91425" tIns="45700" rIns="91425" bIns="45700" anchor="t" anchorCtr="0">
              <a:noAutofit/>
            </a:bodyPr>
            <a:lstStyle/>
            <a:p>
              <a:endParaRPr/>
            </a:p>
          </p:txBody>
        </p:sp>
        <p:sp>
          <p:nvSpPr>
            <p:cNvPr id="81" name="Shape 81"/>
            <p:cNvSpPr/>
            <p:nvPr/>
          </p:nvSpPr>
          <p:spPr>
            <a:xfrm>
              <a:off x="2538413" y="4312787"/>
              <a:ext cx="85725" cy="6350"/>
            </a:xfrm>
            <a:custGeom>
              <a:avLst/>
              <a:gdLst/>
              <a:ahLst/>
              <a:cxnLst/>
              <a:rect l="0" t="0" r="0" b="0"/>
              <a:pathLst>
                <a:path w="54" h="4" extrusionOk="0">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lIns="91425" tIns="45700" rIns="91425" bIns="45700" anchor="t" anchorCtr="0">
              <a:noAutofit/>
            </a:bodyPr>
            <a:lstStyle/>
            <a:p>
              <a:endParaRPr/>
            </a:p>
          </p:txBody>
        </p:sp>
        <p:sp>
          <p:nvSpPr>
            <p:cNvPr id="82" name="Shape 82"/>
            <p:cNvSpPr/>
            <p:nvPr/>
          </p:nvSpPr>
          <p:spPr>
            <a:xfrm>
              <a:off x="1860550" y="4341362"/>
              <a:ext cx="47700" cy="1500"/>
            </a:xfrm>
            <a:prstGeom prst="rect">
              <a:avLst/>
            </a:prstGeom>
            <a:solidFill>
              <a:srgbClr val="9A9BA7"/>
            </a:solidFill>
            <a:ln>
              <a:noFill/>
            </a:ln>
          </p:spPr>
          <p:txBody>
            <a:bodyPr lIns="91425" tIns="45700" rIns="91425" bIns="45700" anchor="t" anchorCtr="0">
              <a:noAutofit/>
            </a:bodyPr>
            <a:lstStyle/>
            <a:p>
              <a:endParaRPr/>
            </a:p>
          </p:txBody>
        </p:sp>
        <p:sp>
          <p:nvSpPr>
            <p:cNvPr id="83" name="Shape 83"/>
            <p:cNvSpPr/>
            <p:nvPr/>
          </p:nvSpPr>
          <p:spPr>
            <a:xfrm>
              <a:off x="8697913" y="4306437"/>
              <a:ext cx="38099" cy="1500"/>
            </a:xfrm>
            <a:prstGeom prst="rect">
              <a:avLst/>
            </a:prstGeom>
            <a:solidFill>
              <a:srgbClr val="9A9BA7"/>
            </a:solidFill>
            <a:ln>
              <a:noFill/>
            </a:ln>
          </p:spPr>
          <p:txBody>
            <a:bodyPr lIns="91425" tIns="45700" rIns="91425" bIns="45700" anchor="t" anchorCtr="0">
              <a:noAutofit/>
            </a:bodyPr>
            <a:lstStyle/>
            <a:p>
              <a:endParaRPr/>
            </a:p>
          </p:txBody>
        </p:sp>
        <p:sp>
          <p:nvSpPr>
            <p:cNvPr id="84" name="Shape 84"/>
            <p:cNvSpPr/>
            <p:nvPr/>
          </p:nvSpPr>
          <p:spPr>
            <a:xfrm>
              <a:off x="7788275" y="4290562"/>
              <a:ext cx="19050" cy="3175"/>
            </a:xfrm>
            <a:custGeom>
              <a:avLst/>
              <a:gdLst/>
              <a:ahLst/>
              <a:cxnLst/>
              <a:rect l="0" t="0" r="0" b="0"/>
              <a:pathLst>
                <a:path w="12" h="2" extrusionOk="0">
                  <a:moveTo>
                    <a:pt x="0" y="0"/>
                  </a:moveTo>
                  <a:lnTo>
                    <a:pt x="0" y="0"/>
                  </a:lnTo>
                  <a:lnTo>
                    <a:pt x="12" y="2"/>
                  </a:lnTo>
                  <a:lnTo>
                    <a:pt x="0" y="0"/>
                  </a:lnTo>
                  <a:close/>
                </a:path>
              </a:pathLst>
            </a:custGeom>
            <a:solidFill>
              <a:srgbClr val="9A9BA7"/>
            </a:solidFill>
            <a:ln>
              <a:noFill/>
            </a:ln>
          </p:spPr>
          <p:txBody>
            <a:bodyPr lIns="91425" tIns="45700" rIns="91425" bIns="45700" anchor="t" anchorCtr="0">
              <a:noAutofit/>
            </a:bodyPr>
            <a:lstStyle/>
            <a:p>
              <a:endParaRPr/>
            </a:p>
          </p:txBody>
        </p:sp>
        <p:sp>
          <p:nvSpPr>
            <p:cNvPr id="85" name="Shape 85"/>
            <p:cNvSpPr/>
            <p:nvPr/>
          </p:nvSpPr>
          <p:spPr>
            <a:xfrm>
              <a:off x="7581900" y="4287387"/>
              <a:ext cx="3175" cy="6350"/>
            </a:xfrm>
            <a:custGeom>
              <a:avLst/>
              <a:gdLst/>
              <a:ahLst/>
              <a:cxnLst/>
              <a:rect l="0" t="0" r="0" b="0"/>
              <a:pathLst>
                <a:path w="2" h="4" extrusionOk="0">
                  <a:moveTo>
                    <a:pt x="0" y="4"/>
                  </a:moveTo>
                  <a:lnTo>
                    <a:pt x="2" y="4"/>
                  </a:lnTo>
                  <a:lnTo>
                    <a:pt x="2" y="0"/>
                  </a:lnTo>
                  <a:lnTo>
                    <a:pt x="0" y="4"/>
                  </a:lnTo>
                  <a:close/>
                </a:path>
              </a:pathLst>
            </a:custGeom>
            <a:solidFill>
              <a:srgbClr val="9A9BA7"/>
            </a:solidFill>
            <a:ln>
              <a:noFill/>
            </a:ln>
          </p:spPr>
          <p:txBody>
            <a:bodyPr lIns="91425" tIns="45700" rIns="91425" bIns="45700" anchor="t" anchorCtr="0">
              <a:noAutofit/>
            </a:bodyPr>
            <a:lstStyle/>
            <a:p>
              <a:endParaRPr/>
            </a:p>
          </p:txBody>
        </p:sp>
        <p:sp>
          <p:nvSpPr>
            <p:cNvPr id="86" name="Shape 86"/>
            <p:cNvSpPr/>
            <p:nvPr/>
          </p:nvSpPr>
          <p:spPr>
            <a:xfrm>
              <a:off x="4556126" y="4335012"/>
              <a:ext cx="6350" cy="3175"/>
            </a:xfrm>
            <a:custGeom>
              <a:avLst/>
              <a:gdLst/>
              <a:ahLst/>
              <a:cxnLst/>
              <a:rect l="0" t="0" r="0" b="0"/>
              <a:pathLst>
                <a:path w="4" h="2" extrusionOk="0">
                  <a:moveTo>
                    <a:pt x="4" y="0"/>
                  </a:moveTo>
                  <a:lnTo>
                    <a:pt x="4" y="0"/>
                  </a:lnTo>
                  <a:lnTo>
                    <a:pt x="2" y="0"/>
                  </a:lnTo>
                  <a:lnTo>
                    <a:pt x="0" y="2"/>
                  </a:lnTo>
                  <a:lnTo>
                    <a:pt x="0" y="2"/>
                  </a:lnTo>
                  <a:lnTo>
                    <a:pt x="4" y="0"/>
                  </a:lnTo>
                  <a:lnTo>
                    <a:pt x="4" y="0"/>
                  </a:lnTo>
                  <a:close/>
                </a:path>
              </a:pathLst>
            </a:custGeom>
            <a:solidFill>
              <a:srgbClr val="9A9BA7"/>
            </a:solidFill>
            <a:ln>
              <a:noFill/>
            </a:ln>
          </p:spPr>
          <p:txBody>
            <a:bodyPr lIns="91425" tIns="45700" rIns="91425" bIns="45700" anchor="t" anchorCtr="0">
              <a:noAutofit/>
            </a:bodyPr>
            <a:lstStyle/>
            <a:p>
              <a:endParaRPr/>
            </a:p>
          </p:txBody>
        </p:sp>
        <p:sp>
          <p:nvSpPr>
            <p:cNvPr id="87" name="Shape 87"/>
            <p:cNvSpPr/>
            <p:nvPr/>
          </p:nvSpPr>
          <p:spPr>
            <a:xfrm>
              <a:off x="4530726" y="4338187"/>
              <a:ext cx="3175" cy="3175"/>
            </a:xfrm>
            <a:custGeom>
              <a:avLst/>
              <a:gdLst/>
              <a:ahLst/>
              <a:cxnLst/>
              <a:rect l="0" t="0" r="0" b="0"/>
              <a:pathLst>
                <a:path w="2" h="2" extrusionOk="0">
                  <a:moveTo>
                    <a:pt x="0" y="2"/>
                  </a:moveTo>
                  <a:lnTo>
                    <a:pt x="2" y="0"/>
                  </a:lnTo>
                  <a:lnTo>
                    <a:pt x="2" y="0"/>
                  </a:lnTo>
                  <a:lnTo>
                    <a:pt x="0"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88" name="Shape 88"/>
            <p:cNvSpPr/>
            <p:nvPr/>
          </p:nvSpPr>
          <p:spPr>
            <a:xfrm>
              <a:off x="4521201" y="4341362"/>
              <a:ext cx="9525" cy="3175"/>
            </a:xfrm>
            <a:custGeom>
              <a:avLst/>
              <a:gdLst/>
              <a:ahLst/>
              <a:cxnLst/>
              <a:rect l="0" t="0" r="0" b="0"/>
              <a:pathLst>
                <a:path w="6" h="2" extrusionOk="0">
                  <a:moveTo>
                    <a:pt x="0" y="0"/>
                  </a:moveTo>
                  <a:lnTo>
                    <a:pt x="6" y="2"/>
                  </a:lnTo>
                  <a:lnTo>
                    <a:pt x="6"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89" name="Shape 89"/>
            <p:cNvSpPr/>
            <p:nvPr/>
          </p:nvSpPr>
          <p:spPr>
            <a:xfrm>
              <a:off x="4546601" y="4338187"/>
              <a:ext cx="9525" cy="3175"/>
            </a:xfrm>
            <a:custGeom>
              <a:avLst/>
              <a:gdLst/>
              <a:ahLst/>
              <a:cxnLst/>
              <a:rect l="0" t="0" r="0" b="0"/>
              <a:pathLst>
                <a:path w="6" h="2" extrusionOk="0">
                  <a:moveTo>
                    <a:pt x="0" y="2"/>
                  </a:moveTo>
                  <a:lnTo>
                    <a:pt x="4" y="2"/>
                  </a:lnTo>
                  <a:lnTo>
                    <a:pt x="6" y="0"/>
                  </a:lnTo>
                  <a:lnTo>
                    <a:pt x="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90" name="Shape 90"/>
            <p:cNvSpPr/>
            <p:nvPr/>
          </p:nvSpPr>
          <p:spPr>
            <a:xfrm>
              <a:off x="-7937" y="4255637"/>
              <a:ext cx="9134475" cy="2606675"/>
            </a:xfrm>
            <a:custGeom>
              <a:avLst/>
              <a:gdLst/>
              <a:ahLst/>
              <a:cxnLst/>
              <a:rect l="0" t="0" r="0" b="0"/>
              <a:pathLst>
                <a:path w="5754" h="1642" extrusionOk="0">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lIns="91425" tIns="45700" rIns="91425" bIns="45700" anchor="t" anchorCtr="0">
              <a:noAutofit/>
            </a:bodyPr>
            <a:lstStyle/>
            <a:p>
              <a:endParaRPr/>
            </a:p>
          </p:txBody>
        </p:sp>
        <p:sp>
          <p:nvSpPr>
            <p:cNvPr id="91" name="Shape 91"/>
            <p:cNvSpPr/>
            <p:nvPr/>
          </p:nvSpPr>
          <p:spPr>
            <a:xfrm>
              <a:off x="4533901" y="4328662"/>
              <a:ext cx="25400" cy="9525"/>
            </a:xfrm>
            <a:custGeom>
              <a:avLst/>
              <a:gdLst/>
              <a:ahLst/>
              <a:cxnLst/>
              <a:rect l="0" t="0" r="0" b="0"/>
              <a:pathLst>
                <a:path w="16" h="6" extrusionOk="0">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lIns="91425" tIns="45700" rIns="91425" bIns="45700" anchor="t" anchorCtr="0">
              <a:noAutofit/>
            </a:bodyPr>
            <a:lstStyle/>
            <a:p>
              <a:endParaRPr/>
            </a:p>
          </p:txBody>
        </p:sp>
        <p:sp>
          <p:nvSpPr>
            <p:cNvPr id="92" name="Shape 92"/>
            <p:cNvSpPr/>
            <p:nvPr/>
          </p:nvSpPr>
          <p:spPr>
            <a:xfrm>
              <a:off x="8315325" y="4306437"/>
              <a:ext cx="31750" cy="3175"/>
            </a:xfrm>
            <a:custGeom>
              <a:avLst/>
              <a:gdLst/>
              <a:ahLst/>
              <a:cxnLst/>
              <a:rect l="0" t="0" r="0" b="0"/>
              <a:pathLst>
                <a:path w="20" h="2" extrusionOk="0">
                  <a:moveTo>
                    <a:pt x="0" y="0"/>
                  </a:moveTo>
                  <a:lnTo>
                    <a:pt x="20" y="2"/>
                  </a:lnTo>
                  <a:lnTo>
                    <a:pt x="20"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93" name="Shape 93"/>
            <p:cNvSpPr/>
            <p:nvPr/>
          </p:nvSpPr>
          <p:spPr>
            <a:xfrm>
              <a:off x="4794251" y="4319137"/>
              <a:ext cx="85725" cy="12700"/>
            </a:xfrm>
            <a:custGeom>
              <a:avLst/>
              <a:gdLst/>
              <a:ahLst/>
              <a:cxnLst/>
              <a:rect l="0" t="0" r="0" b="0"/>
              <a:pathLst>
                <a:path w="54" h="8" extrusionOk="0">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94" name="Shape 94"/>
            <p:cNvSpPr/>
            <p:nvPr/>
          </p:nvSpPr>
          <p:spPr>
            <a:xfrm>
              <a:off x="4587876" y="4315962"/>
              <a:ext cx="95250" cy="6350"/>
            </a:xfrm>
            <a:custGeom>
              <a:avLst/>
              <a:gdLst/>
              <a:ahLst/>
              <a:cxnLst/>
              <a:rect l="0" t="0" r="0" b="0"/>
              <a:pathLst>
                <a:path w="60" h="4" extrusionOk="0">
                  <a:moveTo>
                    <a:pt x="4" y="0"/>
                  </a:moveTo>
                  <a:lnTo>
                    <a:pt x="0" y="0"/>
                  </a:lnTo>
                  <a:lnTo>
                    <a:pt x="60" y="4"/>
                  </a:lnTo>
                  <a:lnTo>
                    <a:pt x="4" y="0"/>
                  </a:lnTo>
                  <a:close/>
                </a:path>
              </a:pathLst>
            </a:custGeom>
            <a:solidFill>
              <a:srgbClr val="9A9BA7"/>
            </a:solidFill>
            <a:ln>
              <a:noFill/>
            </a:ln>
          </p:spPr>
          <p:txBody>
            <a:bodyPr lIns="91425" tIns="45700" rIns="91425" bIns="45700" anchor="t" anchorCtr="0">
              <a:noAutofit/>
            </a:bodyPr>
            <a:lstStyle/>
            <a:p>
              <a:endParaRPr/>
            </a:p>
          </p:txBody>
        </p:sp>
        <p:sp>
          <p:nvSpPr>
            <p:cNvPr id="95" name="Shape 95"/>
            <p:cNvSpPr/>
            <p:nvPr/>
          </p:nvSpPr>
          <p:spPr>
            <a:xfrm>
              <a:off x="3863976" y="4328662"/>
              <a:ext cx="12700" cy="6350"/>
            </a:xfrm>
            <a:custGeom>
              <a:avLst/>
              <a:gdLst/>
              <a:ahLst/>
              <a:cxnLst/>
              <a:rect l="0" t="0" r="0" b="0"/>
              <a:pathLst>
                <a:path w="8" h="4" extrusionOk="0">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lIns="91425" tIns="45700" rIns="91425" bIns="45700" anchor="t" anchorCtr="0">
              <a:noAutofit/>
            </a:bodyPr>
            <a:lstStyle/>
            <a:p>
              <a:endParaRPr/>
            </a:p>
          </p:txBody>
        </p:sp>
        <p:sp>
          <p:nvSpPr>
            <p:cNvPr id="96" name="Shape 96"/>
            <p:cNvSpPr/>
            <p:nvPr/>
          </p:nvSpPr>
          <p:spPr>
            <a:xfrm>
              <a:off x="3738562" y="4315962"/>
              <a:ext cx="60325" cy="12700"/>
            </a:xfrm>
            <a:custGeom>
              <a:avLst/>
              <a:gdLst/>
              <a:ahLst/>
              <a:cxnLst/>
              <a:rect l="0" t="0" r="0" b="0"/>
              <a:pathLst>
                <a:path w="38" h="8" extrusionOk="0">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lIns="91425" tIns="45700" rIns="91425" bIns="45700" anchor="t" anchorCtr="0">
              <a:noAutofit/>
            </a:bodyPr>
            <a:lstStyle/>
            <a:p>
              <a:endParaRPr/>
            </a:p>
          </p:txBody>
        </p:sp>
        <p:sp>
          <p:nvSpPr>
            <p:cNvPr id="97" name="Shape 97"/>
            <p:cNvSpPr/>
            <p:nvPr/>
          </p:nvSpPr>
          <p:spPr>
            <a:xfrm>
              <a:off x="2894013" y="4344537"/>
              <a:ext cx="47625" cy="3175"/>
            </a:xfrm>
            <a:custGeom>
              <a:avLst/>
              <a:gdLst/>
              <a:ahLst/>
              <a:cxnLst/>
              <a:rect l="0" t="0" r="0" b="0"/>
              <a:pathLst>
                <a:path w="30" h="2" extrusionOk="0">
                  <a:moveTo>
                    <a:pt x="0" y="2"/>
                  </a:moveTo>
                  <a:lnTo>
                    <a:pt x="0" y="2"/>
                  </a:lnTo>
                  <a:lnTo>
                    <a:pt x="30" y="0"/>
                  </a:lnTo>
                  <a:lnTo>
                    <a:pt x="30" y="0"/>
                  </a:lnTo>
                  <a:lnTo>
                    <a:pt x="16" y="0"/>
                  </a:lnTo>
                  <a:lnTo>
                    <a:pt x="0" y="2"/>
                  </a:lnTo>
                  <a:lnTo>
                    <a:pt x="0" y="2"/>
                  </a:lnTo>
                  <a:close/>
                </a:path>
              </a:pathLst>
            </a:custGeom>
            <a:solidFill>
              <a:srgbClr val="9A9BA7"/>
            </a:solidFill>
            <a:ln>
              <a:noFill/>
            </a:ln>
          </p:spPr>
          <p:txBody>
            <a:bodyPr lIns="91425" tIns="45700" rIns="91425" bIns="45700" anchor="t" anchorCtr="0">
              <a:noAutofit/>
            </a:bodyPr>
            <a:lstStyle/>
            <a:p>
              <a:endParaRPr/>
            </a:p>
          </p:txBody>
        </p:sp>
        <p:sp>
          <p:nvSpPr>
            <p:cNvPr id="98" name="Shape 98"/>
            <p:cNvSpPr/>
            <p:nvPr/>
          </p:nvSpPr>
          <p:spPr>
            <a:xfrm>
              <a:off x="7213600" y="4290562"/>
              <a:ext cx="6350" cy="3175"/>
            </a:xfrm>
            <a:custGeom>
              <a:avLst/>
              <a:gdLst/>
              <a:ahLst/>
              <a:cxnLst/>
              <a:rect l="0" t="0" r="0" b="0"/>
              <a:pathLst>
                <a:path w="4" h="2" extrusionOk="0">
                  <a:moveTo>
                    <a:pt x="0" y="2"/>
                  </a:moveTo>
                  <a:lnTo>
                    <a:pt x="2" y="2"/>
                  </a:lnTo>
                  <a:lnTo>
                    <a:pt x="4" y="0"/>
                  </a:lnTo>
                  <a:lnTo>
                    <a:pt x="0" y="2"/>
                  </a:lnTo>
                  <a:close/>
                </a:path>
              </a:pathLst>
            </a:custGeom>
            <a:solidFill>
              <a:srgbClr val="9A9BA7"/>
            </a:solidFill>
            <a:ln>
              <a:noFill/>
            </a:ln>
          </p:spPr>
          <p:txBody>
            <a:bodyPr lIns="91425" tIns="45700" rIns="91425" bIns="45700" anchor="t" anchorCtr="0">
              <a:noAutofit/>
            </a:bodyPr>
            <a:lstStyle/>
            <a:p>
              <a:endParaRPr/>
            </a:p>
          </p:txBody>
        </p:sp>
        <p:sp>
          <p:nvSpPr>
            <p:cNvPr id="99" name="Shape 99"/>
            <p:cNvSpPr/>
            <p:nvPr/>
          </p:nvSpPr>
          <p:spPr>
            <a:xfrm>
              <a:off x="1787525" y="4331837"/>
              <a:ext cx="28575" cy="3175"/>
            </a:xfrm>
            <a:custGeom>
              <a:avLst/>
              <a:gdLst/>
              <a:ahLst/>
              <a:cxnLst/>
              <a:rect l="0" t="0" r="0" b="0"/>
              <a:pathLst>
                <a:path w="18" h="2" extrusionOk="0">
                  <a:moveTo>
                    <a:pt x="0" y="0"/>
                  </a:moveTo>
                  <a:lnTo>
                    <a:pt x="18" y="2"/>
                  </a:lnTo>
                  <a:lnTo>
                    <a:pt x="18" y="2"/>
                  </a:lnTo>
                  <a:lnTo>
                    <a:pt x="0" y="0"/>
                  </a:lnTo>
                  <a:lnTo>
                    <a:pt x="0" y="0"/>
                  </a:lnTo>
                  <a:close/>
                </a:path>
              </a:pathLst>
            </a:custGeom>
            <a:solidFill>
              <a:srgbClr val="9A9BA7"/>
            </a:solidFill>
            <a:ln>
              <a:noFill/>
            </a:ln>
          </p:spPr>
          <p:txBody>
            <a:bodyPr lIns="91425" tIns="45700" rIns="91425" bIns="45700" anchor="t" anchorCtr="0">
              <a:noAutofit/>
            </a:bodyPr>
            <a:lstStyle/>
            <a:p>
              <a:endParaRPr/>
            </a:p>
          </p:txBody>
        </p:sp>
        <p:sp>
          <p:nvSpPr>
            <p:cNvPr id="100" name="Shape 100"/>
            <p:cNvSpPr/>
            <p:nvPr/>
          </p:nvSpPr>
          <p:spPr>
            <a:xfrm>
              <a:off x="1816100" y="4335012"/>
              <a:ext cx="44450" cy="6350"/>
            </a:xfrm>
            <a:custGeom>
              <a:avLst/>
              <a:gdLst/>
              <a:ahLst/>
              <a:cxnLst/>
              <a:rect l="0" t="0" r="0" b="0"/>
              <a:pathLst>
                <a:path w="28" h="4" extrusionOk="0">
                  <a:moveTo>
                    <a:pt x="0" y="0"/>
                  </a:moveTo>
                  <a:lnTo>
                    <a:pt x="0" y="0"/>
                  </a:lnTo>
                  <a:lnTo>
                    <a:pt x="28" y="4"/>
                  </a:lnTo>
                  <a:lnTo>
                    <a:pt x="0" y="0"/>
                  </a:lnTo>
                  <a:close/>
                </a:path>
              </a:pathLst>
            </a:custGeom>
            <a:solidFill>
              <a:srgbClr val="9A9BA7"/>
            </a:solidFill>
            <a:ln>
              <a:noFill/>
            </a:ln>
          </p:spPr>
          <p:txBody>
            <a:bodyPr lIns="91425" tIns="45700" rIns="91425" bIns="45700" anchor="t" anchorCtr="0">
              <a:noAutofit/>
            </a:bodyPr>
            <a:lstStyle/>
            <a:p>
              <a:endParaRPr/>
            </a:p>
          </p:txBody>
        </p:sp>
      </p:grpSp>
      <p:sp>
        <p:nvSpPr>
          <p:cNvPr id="101" name="Shape 101"/>
          <p:cNvSpPr txBox="1">
            <a:spLocks noGrp="1"/>
          </p:cNvSpPr>
          <p:nvPr>
            <p:ph type="body" idx="1"/>
          </p:nvPr>
        </p:nvSpPr>
        <p:spPr>
          <a:xfrm>
            <a:off x="457200" y="5662087"/>
            <a:ext cx="8229600" cy="905699"/>
          </a:xfrm>
          <a:prstGeom prst="rect">
            <a:avLst/>
          </a:prstGeom>
          <a:noFill/>
          <a:ln>
            <a:noFill/>
          </a:ln>
        </p:spPr>
        <p:txBody>
          <a:bodyPr lIns="91425" tIns="91425" rIns="91425" bIns="91425" anchor="t" anchorCtr="0"/>
          <a:lstStyle>
            <a:lvl1pPr marL="342900" indent="-342900" algn="ctr" rtl="0">
              <a:lnSpc>
                <a:spcPct val="100000"/>
              </a:lnSpc>
              <a:spcBef>
                <a:spcPts val="0"/>
              </a:spcBef>
              <a:spcAft>
                <a:spcPts val="0"/>
              </a:spcAft>
              <a:buClr>
                <a:schemeClr val="lt2"/>
              </a:buClr>
              <a:buSzPct val="166666"/>
              <a:buFont typeface="Arial"/>
              <a:buChar char="•"/>
              <a:defRPr sz="2400" i="1">
                <a:solidFill>
                  <a:schemeClr val="lt2"/>
                </a:solidFill>
              </a:defRPr>
            </a:lvl1pPr>
            <a:lvl2pPr marL="342900" indent="-342900" algn="ctr" rtl="0">
              <a:lnSpc>
                <a:spcPct val="100000"/>
              </a:lnSpc>
              <a:spcBef>
                <a:spcPts val="0"/>
              </a:spcBef>
              <a:spcAft>
                <a:spcPts val="0"/>
              </a:spcAft>
              <a:buClr>
                <a:schemeClr val="lt2"/>
              </a:buClr>
              <a:buSzPct val="100000"/>
              <a:buFont typeface="Courier New"/>
              <a:buChar char="o"/>
              <a:defRPr sz="2400" i="1">
                <a:solidFill>
                  <a:schemeClr val="lt2"/>
                </a:solidFill>
              </a:defRPr>
            </a:lvl2pPr>
            <a:lvl3pPr marL="342900" indent="-342900" algn="ctr" rtl="0">
              <a:lnSpc>
                <a:spcPct val="100000"/>
              </a:lnSpc>
              <a:spcBef>
                <a:spcPts val="0"/>
              </a:spcBef>
              <a:spcAft>
                <a:spcPts val="0"/>
              </a:spcAft>
              <a:buClr>
                <a:schemeClr val="lt2"/>
              </a:buClr>
              <a:buSzPct val="100000"/>
              <a:buFont typeface="Wingdings"/>
              <a:buChar char="§"/>
              <a:defRPr sz="2400" i="1">
                <a:solidFill>
                  <a:schemeClr val="lt2"/>
                </a:solidFill>
              </a:defRPr>
            </a:lvl3pPr>
            <a:lvl4pPr marL="342900" indent="-342900" algn="ctr" rtl="0">
              <a:lnSpc>
                <a:spcPct val="100000"/>
              </a:lnSpc>
              <a:spcBef>
                <a:spcPts val="0"/>
              </a:spcBef>
              <a:spcAft>
                <a:spcPts val="0"/>
              </a:spcAft>
              <a:buClr>
                <a:schemeClr val="lt2"/>
              </a:buClr>
              <a:buSzPct val="166666"/>
              <a:buFont typeface="Arial"/>
              <a:buChar char="•"/>
              <a:defRPr sz="2400" i="1">
                <a:solidFill>
                  <a:schemeClr val="lt2"/>
                </a:solidFill>
              </a:defRPr>
            </a:lvl4pPr>
            <a:lvl5pPr marL="342900" indent="-342900" algn="ctr" rtl="0">
              <a:lnSpc>
                <a:spcPct val="100000"/>
              </a:lnSpc>
              <a:spcBef>
                <a:spcPts val="0"/>
              </a:spcBef>
              <a:spcAft>
                <a:spcPts val="0"/>
              </a:spcAft>
              <a:buClr>
                <a:schemeClr val="lt2"/>
              </a:buClr>
              <a:buSzPct val="100000"/>
              <a:buFont typeface="Courier New"/>
              <a:buChar char="o"/>
              <a:defRPr sz="2400" i="1">
                <a:solidFill>
                  <a:schemeClr val="lt2"/>
                </a:solidFill>
              </a:defRPr>
            </a:lvl5pPr>
            <a:lvl6pPr marL="342900" indent="-342900" algn="ctr" rtl="0">
              <a:lnSpc>
                <a:spcPct val="100000"/>
              </a:lnSpc>
              <a:spcBef>
                <a:spcPts val="0"/>
              </a:spcBef>
              <a:spcAft>
                <a:spcPts val="0"/>
              </a:spcAft>
              <a:buClr>
                <a:schemeClr val="lt2"/>
              </a:buClr>
              <a:buSzPct val="100000"/>
              <a:buFont typeface="Wingdings"/>
              <a:buChar char="§"/>
              <a:defRPr sz="2400" i="1">
                <a:solidFill>
                  <a:schemeClr val="lt2"/>
                </a:solidFill>
              </a:defRPr>
            </a:lvl6pPr>
            <a:lvl7pPr marL="342900" indent="-342900" algn="ctr" rtl="0">
              <a:lnSpc>
                <a:spcPct val="100000"/>
              </a:lnSpc>
              <a:spcBef>
                <a:spcPts val="0"/>
              </a:spcBef>
              <a:spcAft>
                <a:spcPts val="0"/>
              </a:spcAft>
              <a:buClr>
                <a:schemeClr val="lt2"/>
              </a:buClr>
              <a:buSzPct val="166666"/>
              <a:buFont typeface="Arial"/>
              <a:buChar char="•"/>
              <a:defRPr sz="2400" i="1">
                <a:solidFill>
                  <a:schemeClr val="lt2"/>
                </a:solidFill>
              </a:defRPr>
            </a:lvl7pPr>
            <a:lvl8pPr marL="342900" indent="-342900" algn="ctr" rtl="0">
              <a:lnSpc>
                <a:spcPct val="100000"/>
              </a:lnSpc>
              <a:spcBef>
                <a:spcPts val="0"/>
              </a:spcBef>
              <a:spcAft>
                <a:spcPts val="0"/>
              </a:spcAft>
              <a:buClr>
                <a:schemeClr val="lt2"/>
              </a:buClr>
              <a:buSzPct val="100000"/>
              <a:buFont typeface="Courier New"/>
              <a:buChar char="o"/>
              <a:defRPr sz="2400" i="1">
                <a:solidFill>
                  <a:schemeClr val="lt2"/>
                </a:solidFill>
              </a:defRPr>
            </a:lvl8pPr>
            <a:lvl9pPr marL="342900" indent="-342900" algn="ctr" rtl="0">
              <a:lnSpc>
                <a:spcPct val="100000"/>
              </a:lnSpc>
              <a:spcBef>
                <a:spcPts val="0"/>
              </a:spcBef>
              <a:spcAft>
                <a:spcPts val="0"/>
              </a:spcAft>
              <a:buClr>
                <a:schemeClr val="lt2"/>
              </a:buClr>
              <a:buSzPct val="100000"/>
              <a:buFont typeface="Wingdings"/>
              <a:buChar char="§"/>
              <a:defRPr sz="2400" i="1">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
        <p:cNvGrpSpPr/>
        <p:nvPr/>
      </p:nvGrpSpPr>
      <p:grpSpPr>
        <a:xfrm>
          <a:off x="0" y="0"/>
          <a:ext cx="0" cy="0"/>
          <a:chOff x="0" y="0"/>
          <a:chExt cx="0" cy="0"/>
        </a:xfrm>
      </p:grpSpPr>
      <p:grpSp>
        <p:nvGrpSpPr>
          <p:cNvPr id="5" name="Shape 5"/>
          <p:cNvGrpSpPr/>
          <p:nvPr/>
        </p:nvGrpSpPr>
        <p:grpSpPr>
          <a:xfrm>
            <a:off x="0" y="0"/>
            <a:ext cx="9159875" cy="6864683"/>
            <a:chOff x="0" y="0"/>
            <a:chExt cx="5770" cy="4324"/>
          </a:xfrm>
        </p:grpSpPr>
        <p:sp>
          <p:nvSpPr>
            <p:cNvPr id="6" name="Shape 6"/>
            <p:cNvSpPr/>
            <p:nvPr/>
          </p:nvSpPr>
          <p:spPr>
            <a:xfrm>
              <a:off x="69" y="91"/>
              <a:ext cx="5700" cy="4199"/>
            </a:xfrm>
            <a:prstGeom prst="rect">
              <a:avLst/>
            </a:prstGeom>
            <a:noFill/>
            <a:ln>
              <a:noFill/>
            </a:ln>
          </p:spPr>
          <p:txBody>
            <a:bodyPr lIns="91425" tIns="45700" rIns="91425" bIns="45700" anchor="t" anchorCtr="0">
              <a:noAutofit/>
            </a:bodyPr>
            <a:lstStyle/>
            <a:p>
              <a:endParaRPr/>
            </a:p>
          </p:txBody>
        </p:sp>
        <p:sp>
          <p:nvSpPr>
            <p:cNvPr id="7" name="Shape 7"/>
            <p:cNvSpPr/>
            <p:nvPr/>
          </p:nvSpPr>
          <p:spPr>
            <a:xfrm>
              <a:off x="0" y="0"/>
              <a:ext cx="5760" cy="4324"/>
            </a:xfrm>
            <a:custGeom>
              <a:avLst/>
              <a:gdLst/>
              <a:ahLst/>
              <a:cxnLst/>
              <a:rect l="0" t="0" r="0" b="0"/>
              <a:pathLst>
                <a:path w="5620" h="4138" extrusionOk="0">
                  <a:moveTo>
                    <a:pt x="5602" y="1282"/>
                  </a:moveTo>
                  <a:lnTo>
                    <a:pt x="5602" y="1282"/>
                  </a:lnTo>
                  <a:lnTo>
                    <a:pt x="5604" y="268"/>
                  </a:lnTo>
                  <a:lnTo>
                    <a:pt x="5604" y="268"/>
                  </a:lnTo>
                  <a:lnTo>
                    <a:pt x="5608" y="220"/>
                  </a:lnTo>
                  <a:lnTo>
                    <a:pt x="5612" y="146"/>
                  </a:lnTo>
                  <a:lnTo>
                    <a:pt x="5614" y="110"/>
                  </a:lnTo>
                  <a:lnTo>
                    <a:pt x="5610" y="80"/>
                  </a:lnTo>
                  <a:lnTo>
                    <a:pt x="5608" y="66"/>
                  </a:lnTo>
                  <a:lnTo>
                    <a:pt x="5604" y="58"/>
                  </a:lnTo>
                  <a:lnTo>
                    <a:pt x="5598" y="52"/>
                  </a:lnTo>
                  <a:lnTo>
                    <a:pt x="5592" y="50"/>
                  </a:lnTo>
                  <a:lnTo>
                    <a:pt x="5592" y="50"/>
                  </a:lnTo>
                  <a:lnTo>
                    <a:pt x="5188" y="46"/>
                  </a:lnTo>
                  <a:lnTo>
                    <a:pt x="5188" y="46"/>
                  </a:lnTo>
                  <a:lnTo>
                    <a:pt x="5232" y="50"/>
                  </a:lnTo>
                  <a:lnTo>
                    <a:pt x="5232" y="50"/>
                  </a:lnTo>
                  <a:lnTo>
                    <a:pt x="5204" y="50"/>
                  </a:lnTo>
                  <a:lnTo>
                    <a:pt x="5188" y="48"/>
                  </a:lnTo>
                  <a:lnTo>
                    <a:pt x="5154" y="44"/>
                  </a:lnTo>
                  <a:lnTo>
                    <a:pt x="5154" y="44"/>
                  </a:lnTo>
                  <a:lnTo>
                    <a:pt x="5182" y="40"/>
                  </a:lnTo>
                  <a:lnTo>
                    <a:pt x="5210" y="34"/>
                  </a:lnTo>
                  <a:lnTo>
                    <a:pt x="5210" y="34"/>
                  </a:lnTo>
                  <a:lnTo>
                    <a:pt x="5146" y="24"/>
                  </a:lnTo>
                  <a:lnTo>
                    <a:pt x="5128" y="22"/>
                  </a:lnTo>
                  <a:lnTo>
                    <a:pt x="5154" y="26"/>
                  </a:lnTo>
                  <a:lnTo>
                    <a:pt x="5154" y="26"/>
                  </a:lnTo>
                  <a:lnTo>
                    <a:pt x="5140" y="26"/>
                  </a:lnTo>
                  <a:lnTo>
                    <a:pt x="5152" y="26"/>
                  </a:lnTo>
                  <a:lnTo>
                    <a:pt x="5174" y="30"/>
                  </a:lnTo>
                  <a:lnTo>
                    <a:pt x="5182" y="32"/>
                  </a:lnTo>
                  <a:lnTo>
                    <a:pt x="5186" y="34"/>
                  </a:lnTo>
                  <a:lnTo>
                    <a:pt x="5186" y="34"/>
                  </a:lnTo>
                  <a:lnTo>
                    <a:pt x="5140" y="30"/>
                  </a:lnTo>
                  <a:lnTo>
                    <a:pt x="5094" y="24"/>
                  </a:lnTo>
                  <a:lnTo>
                    <a:pt x="5094" y="24"/>
                  </a:lnTo>
                  <a:lnTo>
                    <a:pt x="5106" y="26"/>
                  </a:lnTo>
                  <a:lnTo>
                    <a:pt x="5100" y="26"/>
                  </a:lnTo>
                  <a:lnTo>
                    <a:pt x="5100" y="26"/>
                  </a:lnTo>
                  <a:lnTo>
                    <a:pt x="5124" y="32"/>
                  </a:lnTo>
                  <a:lnTo>
                    <a:pt x="5124" y="32"/>
                  </a:lnTo>
                  <a:lnTo>
                    <a:pt x="5002" y="28"/>
                  </a:lnTo>
                  <a:lnTo>
                    <a:pt x="4966" y="26"/>
                  </a:lnTo>
                  <a:lnTo>
                    <a:pt x="5016" y="26"/>
                  </a:lnTo>
                  <a:lnTo>
                    <a:pt x="5016" y="26"/>
                  </a:lnTo>
                  <a:lnTo>
                    <a:pt x="4988" y="26"/>
                  </a:lnTo>
                  <a:lnTo>
                    <a:pt x="4962" y="24"/>
                  </a:lnTo>
                  <a:lnTo>
                    <a:pt x="4934" y="22"/>
                  </a:lnTo>
                  <a:lnTo>
                    <a:pt x="4896" y="20"/>
                  </a:lnTo>
                  <a:lnTo>
                    <a:pt x="4896" y="20"/>
                  </a:lnTo>
                  <a:lnTo>
                    <a:pt x="4866" y="20"/>
                  </a:lnTo>
                  <a:lnTo>
                    <a:pt x="4824" y="18"/>
                  </a:lnTo>
                  <a:lnTo>
                    <a:pt x="4812" y="16"/>
                  </a:lnTo>
                  <a:lnTo>
                    <a:pt x="4810" y="14"/>
                  </a:lnTo>
                  <a:lnTo>
                    <a:pt x="4810" y="12"/>
                  </a:lnTo>
                  <a:lnTo>
                    <a:pt x="4810" y="12"/>
                  </a:lnTo>
                  <a:lnTo>
                    <a:pt x="4832" y="12"/>
                  </a:lnTo>
                  <a:lnTo>
                    <a:pt x="4852" y="16"/>
                  </a:lnTo>
                  <a:lnTo>
                    <a:pt x="4852" y="16"/>
                  </a:lnTo>
                  <a:lnTo>
                    <a:pt x="4826" y="10"/>
                  </a:lnTo>
                  <a:lnTo>
                    <a:pt x="4800" y="6"/>
                  </a:lnTo>
                  <a:lnTo>
                    <a:pt x="4772" y="2"/>
                  </a:lnTo>
                  <a:lnTo>
                    <a:pt x="4744" y="0"/>
                  </a:lnTo>
                  <a:lnTo>
                    <a:pt x="4684" y="2"/>
                  </a:lnTo>
                  <a:lnTo>
                    <a:pt x="4620" y="4"/>
                  </a:lnTo>
                  <a:lnTo>
                    <a:pt x="4496" y="16"/>
                  </a:lnTo>
                  <a:lnTo>
                    <a:pt x="4438" y="22"/>
                  </a:lnTo>
                  <a:lnTo>
                    <a:pt x="4382" y="24"/>
                  </a:lnTo>
                  <a:lnTo>
                    <a:pt x="4382" y="24"/>
                  </a:lnTo>
                  <a:lnTo>
                    <a:pt x="4278" y="26"/>
                  </a:lnTo>
                  <a:lnTo>
                    <a:pt x="4166" y="32"/>
                  </a:lnTo>
                  <a:lnTo>
                    <a:pt x="3932" y="46"/>
                  </a:lnTo>
                  <a:lnTo>
                    <a:pt x="3814" y="52"/>
                  </a:lnTo>
                  <a:lnTo>
                    <a:pt x="3758" y="52"/>
                  </a:lnTo>
                  <a:lnTo>
                    <a:pt x="3704" y="52"/>
                  </a:lnTo>
                  <a:lnTo>
                    <a:pt x="3650" y="50"/>
                  </a:lnTo>
                  <a:lnTo>
                    <a:pt x="3600" y="46"/>
                  </a:lnTo>
                  <a:lnTo>
                    <a:pt x="3554" y="40"/>
                  </a:lnTo>
                  <a:lnTo>
                    <a:pt x="3510" y="34"/>
                  </a:lnTo>
                  <a:lnTo>
                    <a:pt x="3510" y="34"/>
                  </a:lnTo>
                  <a:lnTo>
                    <a:pt x="3438" y="38"/>
                  </a:lnTo>
                  <a:lnTo>
                    <a:pt x="3362" y="44"/>
                  </a:lnTo>
                  <a:lnTo>
                    <a:pt x="3324" y="44"/>
                  </a:lnTo>
                  <a:lnTo>
                    <a:pt x="3288" y="42"/>
                  </a:lnTo>
                  <a:lnTo>
                    <a:pt x="3254" y="40"/>
                  </a:lnTo>
                  <a:lnTo>
                    <a:pt x="3222" y="34"/>
                  </a:lnTo>
                  <a:lnTo>
                    <a:pt x="3222" y="34"/>
                  </a:lnTo>
                  <a:lnTo>
                    <a:pt x="3154" y="36"/>
                  </a:lnTo>
                  <a:lnTo>
                    <a:pt x="3098" y="36"/>
                  </a:lnTo>
                  <a:lnTo>
                    <a:pt x="3052" y="36"/>
                  </a:lnTo>
                  <a:lnTo>
                    <a:pt x="3052" y="36"/>
                  </a:lnTo>
                  <a:lnTo>
                    <a:pt x="3074" y="40"/>
                  </a:lnTo>
                  <a:lnTo>
                    <a:pt x="3074" y="40"/>
                  </a:lnTo>
                  <a:lnTo>
                    <a:pt x="2964" y="38"/>
                  </a:lnTo>
                  <a:lnTo>
                    <a:pt x="2854" y="38"/>
                  </a:lnTo>
                  <a:lnTo>
                    <a:pt x="2854" y="38"/>
                  </a:lnTo>
                  <a:lnTo>
                    <a:pt x="2876" y="42"/>
                  </a:lnTo>
                  <a:lnTo>
                    <a:pt x="2890" y="44"/>
                  </a:lnTo>
                  <a:lnTo>
                    <a:pt x="2900" y="48"/>
                  </a:lnTo>
                  <a:lnTo>
                    <a:pt x="2900" y="48"/>
                  </a:lnTo>
                  <a:lnTo>
                    <a:pt x="2892" y="44"/>
                  </a:lnTo>
                  <a:lnTo>
                    <a:pt x="2878" y="42"/>
                  </a:lnTo>
                  <a:lnTo>
                    <a:pt x="2842" y="42"/>
                  </a:lnTo>
                  <a:lnTo>
                    <a:pt x="2810" y="42"/>
                  </a:lnTo>
                  <a:lnTo>
                    <a:pt x="2800" y="42"/>
                  </a:lnTo>
                  <a:lnTo>
                    <a:pt x="2800" y="42"/>
                  </a:lnTo>
                  <a:lnTo>
                    <a:pt x="2802" y="44"/>
                  </a:lnTo>
                  <a:lnTo>
                    <a:pt x="2800" y="46"/>
                  </a:lnTo>
                  <a:lnTo>
                    <a:pt x="2792" y="44"/>
                  </a:lnTo>
                  <a:lnTo>
                    <a:pt x="2792" y="44"/>
                  </a:lnTo>
                  <a:lnTo>
                    <a:pt x="2820" y="48"/>
                  </a:lnTo>
                  <a:lnTo>
                    <a:pt x="2820" y="48"/>
                  </a:lnTo>
                  <a:lnTo>
                    <a:pt x="2808" y="44"/>
                  </a:lnTo>
                  <a:lnTo>
                    <a:pt x="2796" y="40"/>
                  </a:lnTo>
                  <a:lnTo>
                    <a:pt x="2764" y="38"/>
                  </a:lnTo>
                  <a:lnTo>
                    <a:pt x="2726" y="38"/>
                  </a:lnTo>
                  <a:lnTo>
                    <a:pt x="2686" y="40"/>
                  </a:lnTo>
                  <a:lnTo>
                    <a:pt x="2608" y="46"/>
                  </a:lnTo>
                  <a:lnTo>
                    <a:pt x="2576" y="48"/>
                  </a:lnTo>
                  <a:lnTo>
                    <a:pt x="2552" y="50"/>
                  </a:lnTo>
                  <a:lnTo>
                    <a:pt x="2552" y="50"/>
                  </a:lnTo>
                  <a:lnTo>
                    <a:pt x="2498" y="48"/>
                  </a:lnTo>
                  <a:lnTo>
                    <a:pt x="2428" y="40"/>
                  </a:lnTo>
                  <a:lnTo>
                    <a:pt x="2346" y="32"/>
                  </a:lnTo>
                  <a:lnTo>
                    <a:pt x="2258" y="26"/>
                  </a:lnTo>
                  <a:lnTo>
                    <a:pt x="2172" y="22"/>
                  </a:lnTo>
                  <a:lnTo>
                    <a:pt x="2130" y="20"/>
                  </a:lnTo>
                  <a:lnTo>
                    <a:pt x="2092" y="22"/>
                  </a:lnTo>
                  <a:lnTo>
                    <a:pt x="2058" y="24"/>
                  </a:lnTo>
                  <a:lnTo>
                    <a:pt x="2028" y="30"/>
                  </a:lnTo>
                  <a:lnTo>
                    <a:pt x="2002" y="38"/>
                  </a:lnTo>
                  <a:lnTo>
                    <a:pt x="1992" y="42"/>
                  </a:lnTo>
                  <a:lnTo>
                    <a:pt x="1984" y="48"/>
                  </a:lnTo>
                  <a:lnTo>
                    <a:pt x="1984" y="48"/>
                  </a:lnTo>
                  <a:lnTo>
                    <a:pt x="1990" y="46"/>
                  </a:lnTo>
                  <a:lnTo>
                    <a:pt x="1986" y="46"/>
                  </a:lnTo>
                  <a:lnTo>
                    <a:pt x="1990" y="46"/>
                  </a:lnTo>
                  <a:lnTo>
                    <a:pt x="1990" y="46"/>
                  </a:lnTo>
                  <a:lnTo>
                    <a:pt x="1898" y="46"/>
                  </a:lnTo>
                  <a:lnTo>
                    <a:pt x="1800" y="46"/>
                  </a:lnTo>
                  <a:lnTo>
                    <a:pt x="1642" y="50"/>
                  </a:lnTo>
                  <a:lnTo>
                    <a:pt x="1642" y="50"/>
                  </a:lnTo>
                  <a:lnTo>
                    <a:pt x="1584" y="52"/>
                  </a:lnTo>
                  <a:lnTo>
                    <a:pt x="1516" y="56"/>
                  </a:lnTo>
                  <a:lnTo>
                    <a:pt x="1372" y="64"/>
                  </a:lnTo>
                  <a:lnTo>
                    <a:pt x="1300" y="66"/>
                  </a:lnTo>
                  <a:lnTo>
                    <a:pt x="1232" y="66"/>
                  </a:lnTo>
                  <a:lnTo>
                    <a:pt x="1202" y="62"/>
                  </a:lnTo>
                  <a:lnTo>
                    <a:pt x="1174" y="60"/>
                  </a:lnTo>
                  <a:lnTo>
                    <a:pt x="1148" y="54"/>
                  </a:lnTo>
                  <a:lnTo>
                    <a:pt x="1126" y="48"/>
                  </a:lnTo>
                  <a:lnTo>
                    <a:pt x="1126" y="48"/>
                  </a:lnTo>
                  <a:lnTo>
                    <a:pt x="1096" y="44"/>
                  </a:lnTo>
                  <a:lnTo>
                    <a:pt x="1068" y="42"/>
                  </a:lnTo>
                  <a:lnTo>
                    <a:pt x="1068" y="42"/>
                  </a:lnTo>
                  <a:lnTo>
                    <a:pt x="1080" y="40"/>
                  </a:lnTo>
                  <a:lnTo>
                    <a:pt x="1082" y="40"/>
                  </a:lnTo>
                  <a:lnTo>
                    <a:pt x="1080" y="38"/>
                  </a:lnTo>
                  <a:lnTo>
                    <a:pt x="1050" y="36"/>
                  </a:lnTo>
                  <a:lnTo>
                    <a:pt x="990" y="32"/>
                  </a:lnTo>
                  <a:lnTo>
                    <a:pt x="990" y="32"/>
                  </a:lnTo>
                  <a:lnTo>
                    <a:pt x="934" y="26"/>
                  </a:lnTo>
                  <a:lnTo>
                    <a:pt x="844" y="20"/>
                  </a:lnTo>
                  <a:lnTo>
                    <a:pt x="760" y="18"/>
                  </a:lnTo>
                  <a:lnTo>
                    <a:pt x="734" y="18"/>
                  </a:lnTo>
                  <a:lnTo>
                    <a:pt x="726" y="18"/>
                  </a:lnTo>
                  <a:lnTo>
                    <a:pt x="722" y="20"/>
                  </a:lnTo>
                  <a:lnTo>
                    <a:pt x="722" y="20"/>
                  </a:lnTo>
                  <a:lnTo>
                    <a:pt x="656" y="20"/>
                  </a:lnTo>
                  <a:lnTo>
                    <a:pt x="588" y="22"/>
                  </a:lnTo>
                  <a:lnTo>
                    <a:pt x="520" y="28"/>
                  </a:lnTo>
                  <a:lnTo>
                    <a:pt x="454" y="34"/>
                  </a:lnTo>
                  <a:lnTo>
                    <a:pt x="388" y="42"/>
                  </a:lnTo>
                  <a:lnTo>
                    <a:pt x="322" y="46"/>
                  </a:lnTo>
                  <a:lnTo>
                    <a:pt x="260" y="48"/>
                  </a:lnTo>
                  <a:lnTo>
                    <a:pt x="202" y="48"/>
                  </a:lnTo>
                  <a:lnTo>
                    <a:pt x="202" y="48"/>
                  </a:lnTo>
                  <a:lnTo>
                    <a:pt x="160" y="46"/>
                  </a:lnTo>
                  <a:lnTo>
                    <a:pt x="94" y="46"/>
                  </a:lnTo>
                  <a:lnTo>
                    <a:pt x="60" y="46"/>
                  </a:lnTo>
                  <a:lnTo>
                    <a:pt x="30" y="50"/>
                  </a:lnTo>
                  <a:lnTo>
                    <a:pt x="20" y="52"/>
                  </a:lnTo>
                  <a:lnTo>
                    <a:pt x="10" y="54"/>
                  </a:lnTo>
                  <a:lnTo>
                    <a:pt x="6" y="58"/>
                  </a:lnTo>
                  <a:lnTo>
                    <a:pt x="4" y="62"/>
                  </a:lnTo>
                  <a:lnTo>
                    <a:pt x="4" y="62"/>
                  </a:lnTo>
                  <a:lnTo>
                    <a:pt x="4" y="390"/>
                  </a:lnTo>
                  <a:lnTo>
                    <a:pt x="4" y="390"/>
                  </a:lnTo>
                  <a:lnTo>
                    <a:pt x="4" y="710"/>
                  </a:lnTo>
                  <a:lnTo>
                    <a:pt x="8" y="1030"/>
                  </a:lnTo>
                  <a:lnTo>
                    <a:pt x="8" y="1030"/>
                  </a:lnTo>
                  <a:lnTo>
                    <a:pt x="10" y="1296"/>
                  </a:lnTo>
                  <a:lnTo>
                    <a:pt x="10" y="1564"/>
                  </a:lnTo>
                  <a:lnTo>
                    <a:pt x="6" y="2098"/>
                  </a:lnTo>
                  <a:lnTo>
                    <a:pt x="6" y="2098"/>
                  </a:lnTo>
                  <a:lnTo>
                    <a:pt x="2" y="2726"/>
                  </a:lnTo>
                  <a:lnTo>
                    <a:pt x="0" y="3354"/>
                  </a:lnTo>
                  <a:lnTo>
                    <a:pt x="0" y="3354"/>
                  </a:lnTo>
                  <a:lnTo>
                    <a:pt x="0" y="4080"/>
                  </a:lnTo>
                  <a:lnTo>
                    <a:pt x="0" y="4080"/>
                  </a:lnTo>
                  <a:lnTo>
                    <a:pt x="2" y="4088"/>
                  </a:lnTo>
                  <a:lnTo>
                    <a:pt x="6" y="4094"/>
                  </a:lnTo>
                  <a:lnTo>
                    <a:pt x="10" y="4100"/>
                  </a:lnTo>
                  <a:lnTo>
                    <a:pt x="18" y="4104"/>
                  </a:lnTo>
                  <a:lnTo>
                    <a:pt x="36" y="4114"/>
                  </a:lnTo>
                  <a:lnTo>
                    <a:pt x="62" y="4120"/>
                  </a:lnTo>
                  <a:lnTo>
                    <a:pt x="92" y="4124"/>
                  </a:lnTo>
                  <a:lnTo>
                    <a:pt x="126" y="4128"/>
                  </a:lnTo>
                  <a:lnTo>
                    <a:pt x="162" y="4130"/>
                  </a:lnTo>
                  <a:lnTo>
                    <a:pt x="200" y="4132"/>
                  </a:lnTo>
                  <a:lnTo>
                    <a:pt x="278" y="4130"/>
                  </a:lnTo>
                  <a:lnTo>
                    <a:pt x="352" y="4126"/>
                  </a:lnTo>
                  <a:lnTo>
                    <a:pt x="414" y="4120"/>
                  </a:lnTo>
                  <a:lnTo>
                    <a:pt x="454" y="4114"/>
                  </a:lnTo>
                  <a:lnTo>
                    <a:pt x="454" y="4114"/>
                  </a:lnTo>
                  <a:lnTo>
                    <a:pt x="444" y="4118"/>
                  </a:lnTo>
                  <a:lnTo>
                    <a:pt x="442" y="4118"/>
                  </a:lnTo>
                  <a:lnTo>
                    <a:pt x="444" y="4120"/>
                  </a:lnTo>
                  <a:lnTo>
                    <a:pt x="456" y="4120"/>
                  </a:lnTo>
                  <a:lnTo>
                    <a:pt x="478" y="4118"/>
                  </a:lnTo>
                  <a:lnTo>
                    <a:pt x="478" y="4118"/>
                  </a:lnTo>
                  <a:lnTo>
                    <a:pt x="450" y="4124"/>
                  </a:lnTo>
                  <a:lnTo>
                    <a:pt x="422" y="4130"/>
                  </a:lnTo>
                  <a:lnTo>
                    <a:pt x="422" y="4130"/>
                  </a:lnTo>
                  <a:lnTo>
                    <a:pt x="2136" y="4120"/>
                  </a:lnTo>
                  <a:lnTo>
                    <a:pt x="2136" y="4120"/>
                  </a:lnTo>
                  <a:lnTo>
                    <a:pt x="2130" y="4120"/>
                  </a:lnTo>
                  <a:lnTo>
                    <a:pt x="2124" y="4120"/>
                  </a:lnTo>
                  <a:lnTo>
                    <a:pt x="2118" y="4118"/>
                  </a:lnTo>
                  <a:lnTo>
                    <a:pt x="2114" y="4114"/>
                  </a:lnTo>
                  <a:lnTo>
                    <a:pt x="2114" y="4114"/>
                  </a:lnTo>
                  <a:lnTo>
                    <a:pt x="2158" y="4114"/>
                  </a:lnTo>
                  <a:lnTo>
                    <a:pt x="2158" y="4114"/>
                  </a:lnTo>
                  <a:lnTo>
                    <a:pt x="2150" y="4116"/>
                  </a:lnTo>
                  <a:lnTo>
                    <a:pt x="2146" y="4118"/>
                  </a:lnTo>
                  <a:lnTo>
                    <a:pt x="2144" y="4120"/>
                  </a:lnTo>
                  <a:lnTo>
                    <a:pt x="2144" y="4120"/>
                  </a:lnTo>
                  <a:lnTo>
                    <a:pt x="2202" y="4120"/>
                  </a:lnTo>
                  <a:lnTo>
                    <a:pt x="2202" y="4120"/>
                  </a:lnTo>
                  <a:lnTo>
                    <a:pt x="2198" y="4120"/>
                  </a:lnTo>
                  <a:lnTo>
                    <a:pt x="2204" y="4118"/>
                  </a:lnTo>
                  <a:lnTo>
                    <a:pt x="2204" y="4118"/>
                  </a:lnTo>
                  <a:lnTo>
                    <a:pt x="2194" y="4122"/>
                  </a:lnTo>
                  <a:lnTo>
                    <a:pt x="2184" y="4124"/>
                  </a:lnTo>
                  <a:lnTo>
                    <a:pt x="2178" y="4120"/>
                  </a:lnTo>
                  <a:lnTo>
                    <a:pt x="2174" y="4114"/>
                  </a:lnTo>
                  <a:lnTo>
                    <a:pt x="2174" y="4114"/>
                  </a:lnTo>
                  <a:lnTo>
                    <a:pt x="2228" y="4114"/>
                  </a:lnTo>
                  <a:lnTo>
                    <a:pt x="2282" y="4114"/>
                  </a:lnTo>
                  <a:lnTo>
                    <a:pt x="2282" y="4114"/>
                  </a:lnTo>
                  <a:lnTo>
                    <a:pt x="2266" y="4116"/>
                  </a:lnTo>
                  <a:lnTo>
                    <a:pt x="2252" y="4116"/>
                  </a:lnTo>
                  <a:lnTo>
                    <a:pt x="2222" y="4116"/>
                  </a:lnTo>
                  <a:lnTo>
                    <a:pt x="2222" y="4116"/>
                  </a:lnTo>
                  <a:lnTo>
                    <a:pt x="2302" y="4120"/>
                  </a:lnTo>
                  <a:lnTo>
                    <a:pt x="2382" y="4122"/>
                  </a:lnTo>
                  <a:lnTo>
                    <a:pt x="2462" y="4122"/>
                  </a:lnTo>
                  <a:lnTo>
                    <a:pt x="2542" y="4122"/>
                  </a:lnTo>
                  <a:lnTo>
                    <a:pt x="2702" y="4116"/>
                  </a:lnTo>
                  <a:lnTo>
                    <a:pt x="2862" y="4114"/>
                  </a:lnTo>
                  <a:lnTo>
                    <a:pt x="2862" y="4114"/>
                  </a:lnTo>
                  <a:lnTo>
                    <a:pt x="3170" y="4114"/>
                  </a:lnTo>
                  <a:lnTo>
                    <a:pt x="3170" y="4114"/>
                  </a:lnTo>
                  <a:lnTo>
                    <a:pt x="3214" y="4116"/>
                  </a:lnTo>
                  <a:lnTo>
                    <a:pt x="3274" y="4122"/>
                  </a:lnTo>
                  <a:lnTo>
                    <a:pt x="3344" y="4128"/>
                  </a:lnTo>
                  <a:lnTo>
                    <a:pt x="3418" y="4134"/>
                  </a:lnTo>
                  <a:lnTo>
                    <a:pt x="3490" y="4138"/>
                  </a:lnTo>
                  <a:lnTo>
                    <a:pt x="3524" y="4138"/>
                  </a:lnTo>
                  <a:lnTo>
                    <a:pt x="3556" y="4138"/>
                  </a:lnTo>
                  <a:lnTo>
                    <a:pt x="3586" y="4136"/>
                  </a:lnTo>
                  <a:lnTo>
                    <a:pt x="3612" y="4132"/>
                  </a:lnTo>
                  <a:lnTo>
                    <a:pt x="3632" y="4126"/>
                  </a:lnTo>
                  <a:lnTo>
                    <a:pt x="3648" y="4116"/>
                  </a:lnTo>
                  <a:lnTo>
                    <a:pt x="3648" y="4116"/>
                  </a:lnTo>
                  <a:lnTo>
                    <a:pt x="3642" y="4118"/>
                  </a:lnTo>
                  <a:lnTo>
                    <a:pt x="3646" y="4118"/>
                  </a:lnTo>
                  <a:lnTo>
                    <a:pt x="3642" y="4118"/>
                  </a:lnTo>
                  <a:lnTo>
                    <a:pt x="3642" y="4118"/>
                  </a:lnTo>
                  <a:lnTo>
                    <a:pt x="3734" y="4118"/>
                  </a:lnTo>
                  <a:lnTo>
                    <a:pt x="3832" y="4118"/>
                  </a:lnTo>
                  <a:lnTo>
                    <a:pt x="3990" y="4114"/>
                  </a:lnTo>
                  <a:lnTo>
                    <a:pt x="3990" y="4114"/>
                  </a:lnTo>
                  <a:lnTo>
                    <a:pt x="4130" y="4112"/>
                  </a:lnTo>
                  <a:lnTo>
                    <a:pt x="4274" y="4108"/>
                  </a:lnTo>
                  <a:lnTo>
                    <a:pt x="4348" y="4108"/>
                  </a:lnTo>
                  <a:lnTo>
                    <a:pt x="4422" y="4108"/>
                  </a:lnTo>
                  <a:lnTo>
                    <a:pt x="4494" y="4110"/>
                  </a:lnTo>
                  <a:lnTo>
                    <a:pt x="4564" y="4116"/>
                  </a:lnTo>
                  <a:lnTo>
                    <a:pt x="4564" y="4116"/>
                  </a:lnTo>
                  <a:lnTo>
                    <a:pt x="4558" y="4116"/>
                  </a:lnTo>
                  <a:lnTo>
                    <a:pt x="4564" y="4116"/>
                  </a:lnTo>
                  <a:lnTo>
                    <a:pt x="4606" y="4118"/>
                  </a:lnTo>
                  <a:lnTo>
                    <a:pt x="4662" y="4118"/>
                  </a:lnTo>
                  <a:lnTo>
                    <a:pt x="4702" y="4116"/>
                  </a:lnTo>
                  <a:lnTo>
                    <a:pt x="4702" y="4116"/>
                  </a:lnTo>
                  <a:lnTo>
                    <a:pt x="4756" y="4114"/>
                  </a:lnTo>
                  <a:lnTo>
                    <a:pt x="4812" y="4116"/>
                  </a:lnTo>
                  <a:lnTo>
                    <a:pt x="4912" y="4122"/>
                  </a:lnTo>
                  <a:lnTo>
                    <a:pt x="4912" y="4122"/>
                  </a:lnTo>
                  <a:lnTo>
                    <a:pt x="4944" y="4116"/>
                  </a:lnTo>
                  <a:lnTo>
                    <a:pt x="4978" y="4112"/>
                  </a:lnTo>
                  <a:lnTo>
                    <a:pt x="5010" y="4110"/>
                  </a:lnTo>
                  <a:lnTo>
                    <a:pt x="5044" y="4110"/>
                  </a:lnTo>
                  <a:lnTo>
                    <a:pt x="5110" y="4114"/>
                  </a:lnTo>
                  <a:lnTo>
                    <a:pt x="5174" y="4118"/>
                  </a:lnTo>
                  <a:lnTo>
                    <a:pt x="5240" y="4124"/>
                  </a:lnTo>
                  <a:lnTo>
                    <a:pt x="5306" y="4128"/>
                  </a:lnTo>
                  <a:lnTo>
                    <a:pt x="5338" y="4128"/>
                  </a:lnTo>
                  <a:lnTo>
                    <a:pt x="5370" y="4126"/>
                  </a:lnTo>
                  <a:lnTo>
                    <a:pt x="5402" y="4122"/>
                  </a:lnTo>
                  <a:lnTo>
                    <a:pt x="5434" y="4116"/>
                  </a:lnTo>
                  <a:lnTo>
                    <a:pt x="5434" y="4116"/>
                  </a:lnTo>
                  <a:lnTo>
                    <a:pt x="5488" y="4114"/>
                  </a:lnTo>
                  <a:lnTo>
                    <a:pt x="5534" y="4112"/>
                  </a:lnTo>
                  <a:lnTo>
                    <a:pt x="5548" y="4112"/>
                  </a:lnTo>
                  <a:lnTo>
                    <a:pt x="5552" y="4114"/>
                  </a:lnTo>
                  <a:lnTo>
                    <a:pt x="5552" y="4114"/>
                  </a:lnTo>
                  <a:lnTo>
                    <a:pt x="5572" y="4106"/>
                  </a:lnTo>
                  <a:lnTo>
                    <a:pt x="5586" y="4100"/>
                  </a:lnTo>
                  <a:lnTo>
                    <a:pt x="5594" y="4098"/>
                  </a:lnTo>
                  <a:lnTo>
                    <a:pt x="5600" y="4096"/>
                  </a:lnTo>
                  <a:lnTo>
                    <a:pt x="5602" y="4088"/>
                  </a:lnTo>
                  <a:lnTo>
                    <a:pt x="5604" y="4078"/>
                  </a:lnTo>
                  <a:lnTo>
                    <a:pt x="5604" y="4028"/>
                  </a:lnTo>
                  <a:lnTo>
                    <a:pt x="5604" y="4028"/>
                  </a:lnTo>
                  <a:lnTo>
                    <a:pt x="5610" y="3756"/>
                  </a:lnTo>
                  <a:lnTo>
                    <a:pt x="5610" y="3756"/>
                  </a:lnTo>
                  <a:lnTo>
                    <a:pt x="5614" y="3536"/>
                  </a:lnTo>
                  <a:lnTo>
                    <a:pt x="5616" y="3316"/>
                  </a:lnTo>
                  <a:lnTo>
                    <a:pt x="5620" y="2876"/>
                  </a:lnTo>
                  <a:lnTo>
                    <a:pt x="5620" y="2876"/>
                  </a:lnTo>
                  <a:lnTo>
                    <a:pt x="5620" y="2676"/>
                  </a:lnTo>
                  <a:lnTo>
                    <a:pt x="5620" y="2478"/>
                  </a:lnTo>
                  <a:lnTo>
                    <a:pt x="5614" y="2080"/>
                  </a:lnTo>
                  <a:lnTo>
                    <a:pt x="5608" y="1680"/>
                  </a:lnTo>
                  <a:lnTo>
                    <a:pt x="5602" y="1282"/>
                  </a:lnTo>
                  <a:lnTo>
                    <a:pt x="5602" y="1282"/>
                  </a:lnTo>
                  <a:close/>
                  <a:moveTo>
                    <a:pt x="42" y="3306"/>
                  </a:moveTo>
                  <a:lnTo>
                    <a:pt x="42" y="3306"/>
                  </a:lnTo>
                  <a:lnTo>
                    <a:pt x="40" y="3306"/>
                  </a:lnTo>
                  <a:lnTo>
                    <a:pt x="40" y="3306"/>
                  </a:lnTo>
                  <a:lnTo>
                    <a:pt x="42" y="3306"/>
                  </a:lnTo>
                  <a:lnTo>
                    <a:pt x="42" y="3306"/>
                  </a:lnTo>
                  <a:close/>
                  <a:moveTo>
                    <a:pt x="8" y="4106"/>
                  </a:moveTo>
                  <a:lnTo>
                    <a:pt x="8" y="4106"/>
                  </a:lnTo>
                  <a:lnTo>
                    <a:pt x="8" y="4094"/>
                  </a:lnTo>
                  <a:lnTo>
                    <a:pt x="8" y="4106"/>
                  </a:lnTo>
                  <a:lnTo>
                    <a:pt x="8" y="4106"/>
                  </a:lnTo>
                  <a:close/>
                  <a:moveTo>
                    <a:pt x="14" y="1158"/>
                  </a:moveTo>
                  <a:lnTo>
                    <a:pt x="14" y="1158"/>
                  </a:lnTo>
                  <a:lnTo>
                    <a:pt x="16" y="1144"/>
                  </a:lnTo>
                  <a:lnTo>
                    <a:pt x="16" y="1144"/>
                  </a:lnTo>
                  <a:lnTo>
                    <a:pt x="18" y="1152"/>
                  </a:lnTo>
                  <a:lnTo>
                    <a:pt x="18" y="1154"/>
                  </a:lnTo>
                  <a:lnTo>
                    <a:pt x="14" y="1158"/>
                  </a:lnTo>
                  <a:lnTo>
                    <a:pt x="14" y="1158"/>
                  </a:lnTo>
                  <a:close/>
                  <a:moveTo>
                    <a:pt x="42" y="3402"/>
                  </a:moveTo>
                  <a:lnTo>
                    <a:pt x="42" y="3402"/>
                  </a:lnTo>
                  <a:lnTo>
                    <a:pt x="36" y="3404"/>
                  </a:lnTo>
                  <a:lnTo>
                    <a:pt x="32" y="3402"/>
                  </a:lnTo>
                  <a:lnTo>
                    <a:pt x="30" y="3402"/>
                  </a:lnTo>
                  <a:lnTo>
                    <a:pt x="28" y="3400"/>
                  </a:lnTo>
                  <a:lnTo>
                    <a:pt x="28" y="3392"/>
                  </a:lnTo>
                  <a:lnTo>
                    <a:pt x="30" y="3386"/>
                  </a:lnTo>
                  <a:lnTo>
                    <a:pt x="34" y="3382"/>
                  </a:lnTo>
                  <a:lnTo>
                    <a:pt x="36" y="3380"/>
                  </a:lnTo>
                  <a:lnTo>
                    <a:pt x="38" y="3380"/>
                  </a:lnTo>
                  <a:lnTo>
                    <a:pt x="40" y="3384"/>
                  </a:lnTo>
                  <a:lnTo>
                    <a:pt x="42" y="3388"/>
                  </a:lnTo>
                  <a:lnTo>
                    <a:pt x="42" y="3402"/>
                  </a:lnTo>
                  <a:lnTo>
                    <a:pt x="42" y="3402"/>
                  </a:lnTo>
                  <a:lnTo>
                    <a:pt x="38" y="3402"/>
                  </a:lnTo>
                  <a:lnTo>
                    <a:pt x="40" y="3402"/>
                  </a:lnTo>
                  <a:lnTo>
                    <a:pt x="40" y="3400"/>
                  </a:lnTo>
                  <a:lnTo>
                    <a:pt x="42" y="3402"/>
                  </a:lnTo>
                  <a:lnTo>
                    <a:pt x="42" y="3402"/>
                  </a:lnTo>
                  <a:close/>
                  <a:moveTo>
                    <a:pt x="48" y="3384"/>
                  </a:moveTo>
                  <a:lnTo>
                    <a:pt x="48" y="3384"/>
                  </a:lnTo>
                  <a:lnTo>
                    <a:pt x="44" y="3378"/>
                  </a:lnTo>
                  <a:lnTo>
                    <a:pt x="44" y="3376"/>
                  </a:lnTo>
                  <a:lnTo>
                    <a:pt x="50" y="3382"/>
                  </a:lnTo>
                  <a:lnTo>
                    <a:pt x="54" y="3388"/>
                  </a:lnTo>
                  <a:lnTo>
                    <a:pt x="52" y="3388"/>
                  </a:lnTo>
                  <a:lnTo>
                    <a:pt x="48" y="3384"/>
                  </a:lnTo>
                  <a:lnTo>
                    <a:pt x="48" y="3384"/>
                  </a:lnTo>
                  <a:lnTo>
                    <a:pt x="48" y="3384"/>
                  </a:lnTo>
                  <a:lnTo>
                    <a:pt x="48" y="3384"/>
                  </a:lnTo>
                  <a:lnTo>
                    <a:pt x="48" y="3386"/>
                  </a:lnTo>
                  <a:lnTo>
                    <a:pt x="48" y="3384"/>
                  </a:lnTo>
                  <a:lnTo>
                    <a:pt x="48" y="3384"/>
                  </a:lnTo>
                  <a:close/>
                  <a:moveTo>
                    <a:pt x="56" y="1198"/>
                  </a:moveTo>
                  <a:lnTo>
                    <a:pt x="56" y="1198"/>
                  </a:lnTo>
                  <a:lnTo>
                    <a:pt x="58" y="1194"/>
                  </a:lnTo>
                  <a:lnTo>
                    <a:pt x="56" y="1198"/>
                  </a:lnTo>
                  <a:lnTo>
                    <a:pt x="56" y="1198"/>
                  </a:lnTo>
                  <a:lnTo>
                    <a:pt x="56" y="1198"/>
                  </a:lnTo>
                  <a:lnTo>
                    <a:pt x="56" y="1198"/>
                  </a:lnTo>
                  <a:lnTo>
                    <a:pt x="56" y="1198"/>
                  </a:lnTo>
                  <a:close/>
                  <a:moveTo>
                    <a:pt x="222" y="62"/>
                  </a:moveTo>
                  <a:lnTo>
                    <a:pt x="218" y="62"/>
                  </a:lnTo>
                  <a:lnTo>
                    <a:pt x="218" y="62"/>
                  </a:lnTo>
                  <a:lnTo>
                    <a:pt x="220" y="62"/>
                  </a:lnTo>
                  <a:lnTo>
                    <a:pt x="222" y="62"/>
                  </a:lnTo>
                  <a:lnTo>
                    <a:pt x="222" y="62"/>
                  </a:lnTo>
                  <a:close/>
                  <a:moveTo>
                    <a:pt x="64" y="3768"/>
                  </a:moveTo>
                  <a:lnTo>
                    <a:pt x="64" y="3768"/>
                  </a:lnTo>
                  <a:lnTo>
                    <a:pt x="62" y="3764"/>
                  </a:lnTo>
                  <a:lnTo>
                    <a:pt x="64" y="3768"/>
                  </a:lnTo>
                  <a:lnTo>
                    <a:pt x="64" y="3768"/>
                  </a:lnTo>
                  <a:lnTo>
                    <a:pt x="64" y="3768"/>
                  </a:lnTo>
                  <a:lnTo>
                    <a:pt x="64" y="3768"/>
                  </a:lnTo>
                  <a:lnTo>
                    <a:pt x="64" y="3768"/>
                  </a:lnTo>
                  <a:close/>
                  <a:moveTo>
                    <a:pt x="96" y="3380"/>
                  </a:moveTo>
                  <a:lnTo>
                    <a:pt x="96" y="3380"/>
                  </a:lnTo>
                  <a:lnTo>
                    <a:pt x="96" y="3374"/>
                  </a:lnTo>
                  <a:lnTo>
                    <a:pt x="98" y="3378"/>
                  </a:lnTo>
                  <a:lnTo>
                    <a:pt x="98" y="3382"/>
                  </a:lnTo>
                  <a:lnTo>
                    <a:pt x="96" y="3380"/>
                  </a:lnTo>
                  <a:lnTo>
                    <a:pt x="96" y="3380"/>
                  </a:lnTo>
                  <a:lnTo>
                    <a:pt x="98" y="3380"/>
                  </a:lnTo>
                  <a:lnTo>
                    <a:pt x="96" y="3380"/>
                  </a:lnTo>
                  <a:lnTo>
                    <a:pt x="96" y="3380"/>
                  </a:lnTo>
                  <a:close/>
                  <a:moveTo>
                    <a:pt x="106" y="3258"/>
                  </a:moveTo>
                  <a:lnTo>
                    <a:pt x="106" y="3258"/>
                  </a:lnTo>
                  <a:lnTo>
                    <a:pt x="104" y="3260"/>
                  </a:lnTo>
                  <a:lnTo>
                    <a:pt x="106" y="3258"/>
                  </a:lnTo>
                  <a:lnTo>
                    <a:pt x="108" y="3258"/>
                  </a:lnTo>
                  <a:lnTo>
                    <a:pt x="106" y="3258"/>
                  </a:lnTo>
                  <a:lnTo>
                    <a:pt x="106" y="3258"/>
                  </a:lnTo>
                  <a:lnTo>
                    <a:pt x="104" y="3260"/>
                  </a:lnTo>
                  <a:lnTo>
                    <a:pt x="106" y="3258"/>
                  </a:lnTo>
                  <a:lnTo>
                    <a:pt x="108" y="3258"/>
                  </a:lnTo>
                  <a:lnTo>
                    <a:pt x="106" y="3258"/>
                  </a:lnTo>
                  <a:lnTo>
                    <a:pt x="106" y="3258"/>
                  </a:lnTo>
                  <a:close/>
                  <a:moveTo>
                    <a:pt x="130" y="104"/>
                  </a:moveTo>
                  <a:lnTo>
                    <a:pt x="130" y="104"/>
                  </a:lnTo>
                  <a:lnTo>
                    <a:pt x="108" y="112"/>
                  </a:lnTo>
                  <a:lnTo>
                    <a:pt x="120" y="108"/>
                  </a:lnTo>
                  <a:lnTo>
                    <a:pt x="138" y="102"/>
                  </a:lnTo>
                  <a:lnTo>
                    <a:pt x="138" y="102"/>
                  </a:lnTo>
                  <a:lnTo>
                    <a:pt x="130" y="104"/>
                  </a:lnTo>
                  <a:lnTo>
                    <a:pt x="130" y="104"/>
                  </a:lnTo>
                  <a:lnTo>
                    <a:pt x="128" y="104"/>
                  </a:lnTo>
                  <a:lnTo>
                    <a:pt x="130" y="104"/>
                  </a:lnTo>
                  <a:lnTo>
                    <a:pt x="130" y="104"/>
                  </a:lnTo>
                  <a:close/>
                  <a:moveTo>
                    <a:pt x="160" y="3242"/>
                  </a:moveTo>
                  <a:lnTo>
                    <a:pt x="160" y="3242"/>
                  </a:lnTo>
                  <a:lnTo>
                    <a:pt x="152" y="3238"/>
                  </a:lnTo>
                  <a:lnTo>
                    <a:pt x="150" y="3232"/>
                  </a:lnTo>
                  <a:lnTo>
                    <a:pt x="152" y="3230"/>
                  </a:lnTo>
                  <a:lnTo>
                    <a:pt x="158" y="3228"/>
                  </a:lnTo>
                  <a:lnTo>
                    <a:pt x="162" y="3228"/>
                  </a:lnTo>
                  <a:lnTo>
                    <a:pt x="166" y="3230"/>
                  </a:lnTo>
                  <a:lnTo>
                    <a:pt x="166" y="3234"/>
                  </a:lnTo>
                  <a:lnTo>
                    <a:pt x="160" y="3242"/>
                  </a:lnTo>
                  <a:lnTo>
                    <a:pt x="160" y="3242"/>
                  </a:lnTo>
                  <a:lnTo>
                    <a:pt x="160" y="3240"/>
                  </a:lnTo>
                  <a:lnTo>
                    <a:pt x="162" y="3240"/>
                  </a:lnTo>
                  <a:lnTo>
                    <a:pt x="162" y="3240"/>
                  </a:lnTo>
                  <a:lnTo>
                    <a:pt x="160" y="3242"/>
                  </a:lnTo>
                  <a:lnTo>
                    <a:pt x="160" y="3242"/>
                  </a:lnTo>
                  <a:close/>
                  <a:moveTo>
                    <a:pt x="164" y="3250"/>
                  </a:moveTo>
                  <a:lnTo>
                    <a:pt x="164" y="3250"/>
                  </a:lnTo>
                  <a:lnTo>
                    <a:pt x="164" y="3250"/>
                  </a:lnTo>
                  <a:lnTo>
                    <a:pt x="164" y="3250"/>
                  </a:lnTo>
                  <a:lnTo>
                    <a:pt x="164" y="3250"/>
                  </a:lnTo>
                  <a:lnTo>
                    <a:pt x="164" y="3250"/>
                  </a:lnTo>
                  <a:lnTo>
                    <a:pt x="164" y="3250"/>
                  </a:lnTo>
                  <a:lnTo>
                    <a:pt x="164" y="3250"/>
                  </a:lnTo>
                  <a:close/>
                  <a:moveTo>
                    <a:pt x="174" y="110"/>
                  </a:moveTo>
                  <a:lnTo>
                    <a:pt x="174" y="110"/>
                  </a:lnTo>
                  <a:lnTo>
                    <a:pt x="182" y="106"/>
                  </a:lnTo>
                  <a:lnTo>
                    <a:pt x="186" y="104"/>
                  </a:lnTo>
                  <a:lnTo>
                    <a:pt x="192" y="104"/>
                  </a:lnTo>
                  <a:lnTo>
                    <a:pt x="192" y="106"/>
                  </a:lnTo>
                  <a:lnTo>
                    <a:pt x="190" y="108"/>
                  </a:lnTo>
                  <a:lnTo>
                    <a:pt x="174" y="110"/>
                  </a:lnTo>
                  <a:lnTo>
                    <a:pt x="174" y="110"/>
                  </a:lnTo>
                  <a:lnTo>
                    <a:pt x="176" y="110"/>
                  </a:lnTo>
                  <a:lnTo>
                    <a:pt x="174" y="110"/>
                  </a:lnTo>
                  <a:lnTo>
                    <a:pt x="174" y="110"/>
                  </a:lnTo>
                  <a:close/>
                  <a:moveTo>
                    <a:pt x="190" y="4018"/>
                  </a:moveTo>
                  <a:lnTo>
                    <a:pt x="190" y="4022"/>
                  </a:lnTo>
                  <a:lnTo>
                    <a:pt x="190" y="4022"/>
                  </a:lnTo>
                  <a:lnTo>
                    <a:pt x="190" y="4020"/>
                  </a:lnTo>
                  <a:lnTo>
                    <a:pt x="190" y="4018"/>
                  </a:lnTo>
                  <a:lnTo>
                    <a:pt x="190" y="4018"/>
                  </a:lnTo>
                  <a:close/>
                  <a:moveTo>
                    <a:pt x="194" y="3304"/>
                  </a:moveTo>
                  <a:lnTo>
                    <a:pt x="194" y="3304"/>
                  </a:lnTo>
                  <a:lnTo>
                    <a:pt x="198" y="3296"/>
                  </a:lnTo>
                  <a:lnTo>
                    <a:pt x="200" y="3292"/>
                  </a:lnTo>
                  <a:lnTo>
                    <a:pt x="202" y="3296"/>
                  </a:lnTo>
                  <a:lnTo>
                    <a:pt x="204" y="3300"/>
                  </a:lnTo>
                  <a:lnTo>
                    <a:pt x="204" y="3306"/>
                  </a:lnTo>
                  <a:lnTo>
                    <a:pt x="202" y="3310"/>
                  </a:lnTo>
                  <a:lnTo>
                    <a:pt x="202" y="3310"/>
                  </a:lnTo>
                  <a:lnTo>
                    <a:pt x="200" y="3310"/>
                  </a:lnTo>
                  <a:lnTo>
                    <a:pt x="194" y="3304"/>
                  </a:lnTo>
                  <a:lnTo>
                    <a:pt x="194" y="3304"/>
                  </a:lnTo>
                  <a:lnTo>
                    <a:pt x="196" y="3304"/>
                  </a:lnTo>
                  <a:lnTo>
                    <a:pt x="196" y="3306"/>
                  </a:lnTo>
                  <a:lnTo>
                    <a:pt x="196" y="3306"/>
                  </a:lnTo>
                  <a:lnTo>
                    <a:pt x="194" y="3304"/>
                  </a:lnTo>
                  <a:lnTo>
                    <a:pt x="194" y="3304"/>
                  </a:lnTo>
                  <a:close/>
                  <a:moveTo>
                    <a:pt x="212" y="4018"/>
                  </a:moveTo>
                  <a:lnTo>
                    <a:pt x="212" y="4018"/>
                  </a:lnTo>
                  <a:lnTo>
                    <a:pt x="212" y="4012"/>
                  </a:lnTo>
                  <a:lnTo>
                    <a:pt x="210" y="4016"/>
                  </a:lnTo>
                  <a:lnTo>
                    <a:pt x="208" y="4032"/>
                  </a:lnTo>
                  <a:lnTo>
                    <a:pt x="208" y="4042"/>
                  </a:lnTo>
                  <a:lnTo>
                    <a:pt x="212" y="4018"/>
                  </a:lnTo>
                  <a:lnTo>
                    <a:pt x="212" y="4018"/>
                  </a:lnTo>
                  <a:lnTo>
                    <a:pt x="212" y="4020"/>
                  </a:lnTo>
                  <a:lnTo>
                    <a:pt x="212" y="4018"/>
                  </a:lnTo>
                  <a:lnTo>
                    <a:pt x="212" y="4018"/>
                  </a:lnTo>
                  <a:close/>
                  <a:moveTo>
                    <a:pt x="200" y="82"/>
                  </a:moveTo>
                  <a:lnTo>
                    <a:pt x="200" y="82"/>
                  </a:lnTo>
                  <a:lnTo>
                    <a:pt x="212" y="80"/>
                  </a:lnTo>
                  <a:lnTo>
                    <a:pt x="224" y="80"/>
                  </a:lnTo>
                  <a:lnTo>
                    <a:pt x="226" y="80"/>
                  </a:lnTo>
                  <a:lnTo>
                    <a:pt x="224" y="80"/>
                  </a:lnTo>
                  <a:lnTo>
                    <a:pt x="200" y="82"/>
                  </a:lnTo>
                  <a:lnTo>
                    <a:pt x="200" y="82"/>
                  </a:lnTo>
                  <a:lnTo>
                    <a:pt x="206" y="82"/>
                  </a:lnTo>
                  <a:lnTo>
                    <a:pt x="200" y="82"/>
                  </a:lnTo>
                  <a:lnTo>
                    <a:pt x="200" y="82"/>
                  </a:lnTo>
                  <a:close/>
                  <a:moveTo>
                    <a:pt x="242" y="3438"/>
                  </a:moveTo>
                  <a:lnTo>
                    <a:pt x="242" y="3438"/>
                  </a:lnTo>
                  <a:lnTo>
                    <a:pt x="236" y="3436"/>
                  </a:lnTo>
                  <a:lnTo>
                    <a:pt x="234" y="3434"/>
                  </a:lnTo>
                  <a:lnTo>
                    <a:pt x="234" y="3432"/>
                  </a:lnTo>
                  <a:lnTo>
                    <a:pt x="236" y="3432"/>
                  </a:lnTo>
                  <a:lnTo>
                    <a:pt x="238" y="3432"/>
                  </a:lnTo>
                  <a:lnTo>
                    <a:pt x="240" y="3432"/>
                  </a:lnTo>
                  <a:lnTo>
                    <a:pt x="242" y="3434"/>
                  </a:lnTo>
                  <a:lnTo>
                    <a:pt x="242" y="3438"/>
                  </a:lnTo>
                  <a:lnTo>
                    <a:pt x="242" y="3438"/>
                  </a:lnTo>
                  <a:lnTo>
                    <a:pt x="240" y="3438"/>
                  </a:lnTo>
                  <a:lnTo>
                    <a:pt x="240" y="3436"/>
                  </a:lnTo>
                  <a:lnTo>
                    <a:pt x="242" y="3436"/>
                  </a:lnTo>
                  <a:lnTo>
                    <a:pt x="242" y="3438"/>
                  </a:lnTo>
                  <a:lnTo>
                    <a:pt x="242" y="3438"/>
                  </a:lnTo>
                  <a:close/>
                  <a:moveTo>
                    <a:pt x="260" y="4066"/>
                  </a:moveTo>
                  <a:lnTo>
                    <a:pt x="260" y="4066"/>
                  </a:lnTo>
                  <a:lnTo>
                    <a:pt x="254" y="4060"/>
                  </a:lnTo>
                  <a:lnTo>
                    <a:pt x="250" y="4052"/>
                  </a:lnTo>
                  <a:lnTo>
                    <a:pt x="250" y="4048"/>
                  </a:lnTo>
                  <a:lnTo>
                    <a:pt x="250" y="4046"/>
                  </a:lnTo>
                  <a:lnTo>
                    <a:pt x="252" y="4044"/>
                  </a:lnTo>
                  <a:lnTo>
                    <a:pt x="254" y="4048"/>
                  </a:lnTo>
                  <a:lnTo>
                    <a:pt x="256" y="4054"/>
                  </a:lnTo>
                  <a:lnTo>
                    <a:pt x="260" y="4066"/>
                  </a:lnTo>
                  <a:lnTo>
                    <a:pt x="260" y="4066"/>
                  </a:lnTo>
                  <a:lnTo>
                    <a:pt x="258" y="4064"/>
                  </a:lnTo>
                  <a:lnTo>
                    <a:pt x="260" y="4066"/>
                  </a:lnTo>
                  <a:lnTo>
                    <a:pt x="260" y="4066"/>
                  </a:lnTo>
                  <a:close/>
                  <a:moveTo>
                    <a:pt x="298" y="3602"/>
                  </a:moveTo>
                  <a:lnTo>
                    <a:pt x="298" y="3602"/>
                  </a:lnTo>
                  <a:lnTo>
                    <a:pt x="298" y="3608"/>
                  </a:lnTo>
                  <a:lnTo>
                    <a:pt x="296" y="3614"/>
                  </a:lnTo>
                  <a:lnTo>
                    <a:pt x="292" y="3616"/>
                  </a:lnTo>
                  <a:lnTo>
                    <a:pt x="288" y="3618"/>
                  </a:lnTo>
                  <a:lnTo>
                    <a:pt x="280" y="3618"/>
                  </a:lnTo>
                  <a:lnTo>
                    <a:pt x="270" y="3616"/>
                  </a:lnTo>
                  <a:lnTo>
                    <a:pt x="270" y="3616"/>
                  </a:lnTo>
                  <a:lnTo>
                    <a:pt x="266" y="3602"/>
                  </a:lnTo>
                  <a:lnTo>
                    <a:pt x="266" y="3586"/>
                  </a:lnTo>
                  <a:lnTo>
                    <a:pt x="268" y="3572"/>
                  </a:lnTo>
                  <a:lnTo>
                    <a:pt x="274" y="3556"/>
                  </a:lnTo>
                  <a:lnTo>
                    <a:pt x="274" y="3556"/>
                  </a:lnTo>
                  <a:lnTo>
                    <a:pt x="280" y="3556"/>
                  </a:lnTo>
                  <a:lnTo>
                    <a:pt x="286" y="3560"/>
                  </a:lnTo>
                  <a:lnTo>
                    <a:pt x="290" y="3566"/>
                  </a:lnTo>
                  <a:lnTo>
                    <a:pt x="294" y="3574"/>
                  </a:lnTo>
                  <a:lnTo>
                    <a:pt x="298" y="3590"/>
                  </a:lnTo>
                  <a:lnTo>
                    <a:pt x="300" y="3598"/>
                  </a:lnTo>
                  <a:lnTo>
                    <a:pt x="298" y="3602"/>
                  </a:lnTo>
                  <a:lnTo>
                    <a:pt x="298" y="3602"/>
                  </a:lnTo>
                  <a:lnTo>
                    <a:pt x="300" y="3598"/>
                  </a:lnTo>
                  <a:lnTo>
                    <a:pt x="298" y="3602"/>
                  </a:lnTo>
                  <a:lnTo>
                    <a:pt x="298" y="3602"/>
                  </a:lnTo>
                  <a:close/>
                  <a:moveTo>
                    <a:pt x="304" y="390"/>
                  </a:moveTo>
                  <a:lnTo>
                    <a:pt x="304" y="390"/>
                  </a:lnTo>
                  <a:lnTo>
                    <a:pt x="308" y="386"/>
                  </a:lnTo>
                  <a:lnTo>
                    <a:pt x="308" y="386"/>
                  </a:lnTo>
                  <a:lnTo>
                    <a:pt x="306" y="388"/>
                  </a:lnTo>
                  <a:lnTo>
                    <a:pt x="304" y="390"/>
                  </a:lnTo>
                  <a:lnTo>
                    <a:pt x="304" y="390"/>
                  </a:lnTo>
                  <a:lnTo>
                    <a:pt x="306" y="390"/>
                  </a:lnTo>
                  <a:lnTo>
                    <a:pt x="304" y="390"/>
                  </a:lnTo>
                  <a:lnTo>
                    <a:pt x="304" y="390"/>
                  </a:lnTo>
                  <a:close/>
                  <a:moveTo>
                    <a:pt x="662" y="166"/>
                  </a:moveTo>
                  <a:lnTo>
                    <a:pt x="662" y="166"/>
                  </a:lnTo>
                  <a:lnTo>
                    <a:pt x="668" y="170"/>
                  </a:lnTo>
                  <a:lnTo>
                    <a:pt x="662" y="170"/>
                  </a:lnTo>
                  <a:lnTo>
                    <a:pt x="658" y="168"/>
                  </a:lnTo>
                  <a:lnTo>
                    <a:pt x="658" y="166"/>
                  </a:lnTo>
                  <a:lnTo>
                    <a:pt x="662" y="166"/>
                  </a:lnTo>
                  <a:lnTo>
                    <a:pt x="662" y="166"/>
                  </a:lnTo>
                  <a:lnTo>
                    <a:pt x="664" y="168"/>
                  </a:lnTo>
                  <a:lnTo>
                    <a:pt x="662" y="168"/>
                  </a:lnTo>
                  <a:lnTo>
                    <a:pt x="662" y="166"/>
                  </a:lnTo>
                  <a:lnTo>
                    <a:pt x="662" y="166"/>
                  </a:lnTo>
                  <a:lnTo>
                    <a:pt x="662" y="166"/>
                  </a:lnTo>
                  <a:close/>
                  <a:moveTo>
                    <a:pt x="584" y="254"/>
                  </a:moveTo>
                  <a:lnTo>
                    <a:pt x="584" y="254"/>
                  </a:lnTo>
                  <a:lnTo>
                    <a:pt x="584" y="256"/>
                  </a:lnTo>
                  <a:lnTo>
                    <a:pt x="584" y="254"/>
                  </a:lnTo>
                  <a:lnTo>
                    <a:pt x="584" y="254"/>
                  </a:lnTo>
                  <a:close/>
                  <a:moveTo>
                    <a:pt x="520" y="180"/>
                  </a:moveTo>
                  <a:lnTo>
                    <a:pt x="520" y="180"/>
                  </a:lnTo>
                  <a:lnTo>
                    <a:pt x="528" y="176"/>
                  </a:lnTo>
                  <a:lnTo>
                    <a:pt x="540" y="170"/>
                  </a:lnTo>
                  <a:lnTo>
                    <a:pt x="546" y="168"/>
                  </a:lnTo>
                  <a:lnTo>
                    <a:pt x="554" y="170"/>
                  </a:lnTo>
                  <a:lnTo>
                    <a:pt x="562" y="174"/>
                  </a:lnTo>
                  <a:lnTo>
                    <a:pt x="568" y="180"/>
                  </a:lnTo>
                  <a:lnTo>
                    <a:pt x="568" y="180"/>
                  </a:lnTo>
                  <a:lnTo>
                    <a:pt x="570" y="186"/>
                  </a:lnTo>
                  <a:lnTo>
                    <a:pt x="568" y="190"/>
                  </a:lnTo>
                  <a:lnTo>
                    <a:pt x="566" y="194"/>
                  </a:lnTo>
                  <a:lnTo>
                    <a:pt x="562" y="194"/>
                  </a:lnTo>
                  <a:lnTo>
                    <a:pt x="554" y="194"/>
                  </a:lnTo>
                  <a:lnTo>
                    <a:pt x="544" y="192"/>
                  </a:lnTo>
                  <a:lnTo>
                    <a:pt x="524" y="184"/>
                  </a:lnTo>
                  <a:lnTo>
                    <a:pt x="520" y="180"/>
                  </a:lnTo>
                  <a:lnTo>
                    <a:pt x="518" y="180"/>
                  </a:lnTo>
                  <a:lnTo>
                    <a:pt x="520" y="180"/>
                  </a:lnTo>
                  <a:lnTo>
                    <a:pt x="520" y="180"/>
                  </a:lnTo>
                  <a:lnTo>
                    <a:pt x="522" y="178"/>
                  </a:lnTo>
                  <a:lnTo>
                    <a:pt x="520" y="180"/>
                  </a:lnTo>
                  <a:lnTo>
                    <a:pt x="520" y="180"/>
                  </a:lnTo>
                  <a:close/>
                  <a:moveTo>
                    <a:pt x="540" y="250"/>
                  </a:moveTo>
                  <a:lnTo>
                    <a:pt x="540" y="250"/>
                  </a:lnTo>
                  <a:lnTo>
                    <a:pt x="538" y="254"/>
                  </a:lnTo>
                  <a:lnTo>
                    <a:pt x="540" y="254"/>
                  </a:lnTo>
                  <a:lnTo>
                    <a:pt x="550" y="252"/>
                  </a:lnTo>
                  <a:lnTo>
                    <a:pt x="556" y="250"/>
                  </a:lnTo>
                  <a:lnTo>
                    <a:pt x="540" y="250"/>
                  </a:lnTo>
                  <a:lnTo>
                    <a:pt x="540" y="250"/>
                  </a:lnTo>
                  <a:lnTo>
                    <a:pt x="542" y="250"/>
                  </a:lnTo>
                  <a:lnTo>
                    <a:pt x="540" y="250"/>
                  </a:lnTo>
                  <a:lnTo>
                    <a:pt x="540" y="250"/>
                  </a:lnTo>
                  <a:close/>
                  <a:moveTo>
                    <a:pt x="480" y="1638"/>
                  </a:moveTo>
                  <a:lnTo>
                    <a:pt x="480" y="1638"/>
                  </a:lnTo>
                  <a:lnTo>
                    <a:pt x="474" y="1640"/>
                  </a:lnTo>
                  <a:lnTo>
                    <a:pt x="480" y="1638"/>
                  </a:lnTo>
                  <a:lnTo>
                    <a:pt x="480" y="1638"/>
                  </a:lnTo>
                  <a:close/>
                  <a:moveTo>
                    <a:pt x="474" y="1686"/>
                  </a:moveTo>
                  <a:lnTo>
                    <a:pt x="474" y="1686"/>
                  </a:lnTo>
                  <a:lnTo>
                    <a:pt x="480" y="1684"/>
                  </a:lnTo>
                  <a:lnTo>
                    <a:pt x="488" y="1684"/>
                  </a:lnTo>
                  <a:lnTo>
                    <a:pt x="496" y="1686"/>
                  </a:lnTo>
                  <a:lnTo>
                    <a:pt x="504" y="1688"/>
                  </a:lnTo>
                  <a:lnTo>
                    <a:pt x="510" y="1694"/>
                  </a:lnTo>
                  <a:lnTo>
                    <a:pt x="516" y="1704"/>
                  </a:lnTo>
                  <a:lnTo>
                    <a:pt x="518" y="1718"/>
                  </a:lnTo>
                  <a:lnTo>
                    <a:pt x="518" y="1718"/>
                  </a:lnTo>
                  <a:lnTo>
                    <a:pt x="514" y="1722"/>
                  </a:lnTo>
                  <a:lnTo>
                    <a:pt x="512" y="1724"/>
                  </a:lnTo>
                  <a:lnTo>
                    <a:pt x="508" y="1726"/>
                  </a:lnTo>
                  <a:lnTo>
                    <a:pt x="504" y="1724"/>
                  </a:lnTo>
                  <a:lnTo>
                    <a:pt x="498" y="1720"/>
                  </a:lnTo>
                  <a:lnTo>
                    <a:pt x="492" y="1712"/>
                  </a:lnTo>
                  <a:lnTo>
                    <a:pt x="480" y="1694"/>
                  </a:lnTo>
                  <a:lnTo>
                    <a:pt x="474" y="1686"/>
                  </a:lnTo>
                  <a:lnTo>
                    <a:pt x="474" y="1686"/>
                  </a:lnTo>
                  <a:lnTo>
                    <a:pt x="474" y="1686"/>
                  </a:lnTo>
                  <a:lnTo>
                    <a:pt x="474" y="1686"/>
                  </a:lnTo>
                  <a:lnTo>
                    <a:pt x="474" y="1686"/>
                  </a:lnTo>
                  <a:close/>
                  <a:moveTo>
                    <a:pt x="466" y="1278"/>
                  </a:moveTo>
                  <a:lnTo>
                    <a:pt x="466" y="1278"/>
                  </a:lnTo>
                  <a:lnTo>
                    <a:pt x="462" y="1282"/>
                  </a:lnTo>
                  <a:lnTo>
                    <a:pt x="466" y="1278"/>
                  </a:lnTo>
                  <a:lnTo>
                    <a:pt x="466" y="1278"/>
                  </a:lnTo>
                  <a:close/>
                  <a:moveTo>
                    <a:pt x="446" y="200"/>
                  </a:moveTo>
                  <a:lnTo>
                    <a:pt x="446" y="200"/>
                  </a:lnTo>
                  <a:lnTo>
                    <a:pt x="454" y="202"/>
                  </a:lnTo>
                  <a:lnTo>
                    <a:pt x="456" y="206"/>
                  </a:lnTo>
                  <a:lnTo>
                    <a:pt x="454" y="208"/>
                  </a:lnTo>
                  <a:lnTo>
                    <a:pt x="450" y="210"/>
                  </a:lnTo>
                  <a:lnTo>
                    <a:pt x="438" y="212"/>
                  </a:lnTo>
                  <a:lnTo>
                    <a:pt x="428" y="212"/>
                  </a:lnTo>
                  <a:lnTo>
                    <a:pt x="428" y="212"/>
                  </a:lnTo>
                  <a:lnTo>
                    <a:pt x="430" y="210"/>
                  </a:lnTo>
                  <a:lnTo>
                    <a:pt x="428" y="210"/>
                  </a:lnTo>
                  <a:lnTo>
                    <a:pt x="424" y="206"/>
                  </a:lnTo>
                  <a:lnTo>
                    <a:pt x="410" y="198"/>
                  </a:lnTo>
                  <a:lnTo>
                    <a:pt x="408" y="196"/>
                  </a:lnTo>
                  <a:lnTo>
                    <a:pt x="410" y="194"/>
                  </a:lnTo>
                  <a:lnTo>
                    <a:pt x="446" y="200"/>
                  </a:lnTo>
                  <a:lnTo>
                    <a:pt x="446" y="200"/>
                  </a:lnTo>
                  <a:lnTo>
                    <a:pt x="444" y="200"/>
                  </a:lnTo>
                  <a:lnTo>
                    <a:pt x="446" y="200"/>
                  </a:lnTo>
                  <a:lnTo>
                    <a:pt x="446" y="200"/>
                  </a:lnTo>
                  <a:close/>
                  <a:moveTo>
                    <a:pt x="406" y="192"/>
                  </a:moveTo>
                  <a:lnTo>
                    <a:pt x="406" y="192"/>
                  </a:lnTo>
                  <a:lnTo>
                    <a:pt x="408" y="194"/>
                  </a:lnTo>
                  <a:lnTo>
                    <a:pt x="406" y="192"/>
                  </a:lnTo>
                  <a:lnTo>
                    <a:pt x="406" y="192"/>
                  </a:lnTo>
                  <a:close/>
                  <a:moveTo>
                    <a:pt x="382" y="392"/>
                  </a:moveTo>
                  <a:lnTo>
                    <a:pt x="382" y="392"/>
                  </a:lnTo>
                  <a:lnTo>
                    <a:pt x="386" y="400"/>
                  </a:lnTo>
                  <a:lnTo>
                    <a:pt x="386" y="402"/>
                  </a:lnTo>
                  <a:lnTo>
                    <a:pt x="384" y="402"/>
                  </a:lnTo>
                  <a:lnTo>
                    <a:pt x="380" y="402"/>
                  </a:lnTo>
                  <a:lnTo>
                    <a:pt x="376" y="398"/>
                  </a:lnTo>
                  <a:lnTo>
                    <a:pt x="370" y="394"/>
                  </a:lnTo>
                  <a:lnTo>
                    <a:pt x="370" y="392"/>
                  </a:lnTo>
                  <a:lnTo>
                    <a:pt x="370" y="390"/>
                  </a:lnTo>
                  <a:lnTo>
                    <a:pt x="372" y="390"/>
                  </a:lnTo>
                  <a:lnTo>
                    <a:pt x="382" y="392"/>
                  </a:lnTo>
                  <a:lnTo>
                    <a:pt x="382" y="392"/>
                  </a:lnTo>
                  <a:lnTo>
                    <a:pt x="382" y="394"/>
                  </a:lnTo>
                  <a:lnTo>
                    <a:pt x="382" y="394"/>
                  </a:lnTo>
                  <a:lnTo>
                    <a:pt x="380" y="392"/>
                  </a:lnTo>
                  <a:lnTo>
                    <a:pt x="382" y="392"/>
                  </a:lnTo>
                  <a:lnTo>
                    <a:pt x="382" y="392"/>
                  </a:lnTo>
                  <a:close/>
                  <a:moveTo>
                    <a:pt x="320" y="368"/>
                  </a:moveTo>
                  <a:lnTo>
                    <a:pt x="320" y="368"/>
                  </a:lnTo>
                  <a:lnTo>
                    <a:pt x="326" y="364"/>
                  </a:lnTo>
                  <a:lnTo>
                    <a:pt x="326" y="366"/>
                  </a:lnTo>
                  <a:lnTo>
                    <a:pt x="322" y="370"/>
                  </a:lnTo>
                  <a:lnTo>
                    <a:pt x="322" y="370"/>
                  </a:lnTo>
                  <a:lnTo>
                    <a:pt x="320" y="368"/>
                  </a:lnTo>
                  <a:lnTo>
                    <a:pt x="320" y="368"/>
                  </a:lnTo>
                  <a:lnTo>
                    <a:pt x="322" y="368"/>
                  </a:lnTo>
                  <a:lnTo>
                    <a:pt x="322" y="368"/>
                  </a:lnTo>
                  <a:lnTo>
                    <a:pt x="322" y="368"/>
                  </a:lnTo>
                  <a:lnTo>
                    <a:pt x="320" y="368"/>
                  </a:lnTo>
                  <a:lnTo>
                    <a:pt x="320" y="368"/>
                  </a:lnTo>
                  <a:close/>
                  <a:moveTo>
                    <a:pt x="326" y="3764"/>
                  </a:moveTo>
                  <a:lnTo>
                    <a:pt x="326" y="3764"/>
                  </a:lnTo>
                  <a:lnTo>
                    <a:pt x="328" y="3760"/>
                  </a:lnTo>
                  <a:lnTo>
                    <a:pt x="326" y="3764"/>
                  </a:lnTo>
                  <a:lnTo>
                    <a:pt x="326" y="3764"/>
                  </a:lnTo>
                  <a:close/>
                  <a:moveTo>
                    <a:pt x="342" y="3730"/>
                  </a:moveTo>
                  <a:lnTo>
                    <a:pt x="342" y="3730"/>
                  </a:lnTo>
                  <a:lnTo>
                    <a:pt x="346" y="3740"/>
                  </a:lnTo>
                  <a:lnTo>
                    <a:pt x="346" y="3740"/>
                  </a:lnTo>
                  <a:lnTo>
                    <a:pt x="346" y="3740"/>
                  </a:lnTo>
                  <a:lnTo>
                    <a:pt x="336" y="3726"/>
                  </a:lnTo>
                  <a:lnTo>
                    <a:pt x="330" y="3714"/>
                  </a:lnTo>
                  <a:lnTo>
                    <a:pt x="326" y="3704"/>
                  </a:lnTo>
                  <a:lnTo>
                    <a:pt x="326" y="3700"/>
                  </a:lnTo>
                  <a:lnTo>
                    <a:pt x="328" y="3698"/>
                  </a:lnTo>
                  <a:lnTo>
                    <a:pt x="330" y="3696"/>
                  </a:lnTo>
                  <a:lnTo>
                    <a:pt x="334" y="3696"/>
                  </a:lnTo>
                  <a:lnTo>
                    <a:pt x="334" y="3696"/>
                  </a:lnTo>
                  <a:lnTo>
                    <a:pt x="338" y="3698"/>
                  </a:lnTo>
                  <a:lnTo>
                    <a:pt x="342" y="3704"/>
                  </a:lnTo>
                  <a:lnTo>
                    <a:pt x="346" y="3716"/>
                  </a:lnTo>
                  <a:lnTo>
                    <a:pt x="348" y="3722"/>
                  </a:lnTo>
                  <a:lnTo>
                    <a:pt x="346" y="3728"/>
                  </a:lnTo>
                  <a:lnTo>
                    <a:pt x="346" y="3730"/>
                  </a:lnTo>
                  <a:lnTo>
                    <a:pt x="342" y="3730"/>
                  </a:lnTo>
                  <a:lnTo>
                    <a:pt x="342" y="3730"/>
                  </a:lnTo>
                  <a:lnTo>
                    <a:pt x="344" y="3734"/>
                  </a:lnTo>
                  <a:lnTo>
                    <a:pt x="342" y="3730"/>
                  </a:lnTo>
                  <a:lnTo>
                    <a:pt x="342" y="3730"/>
                  </a:lnTo>
                  <a:close/>
                  <a:moveTo>
                    <a:pt x="368" y="3590"/>
                  </a:moveTo>
                  <a:lnTo>
                    <a:pt x="368" y="3590"/>
                  </a:lnTo>
                  <a:lnTo>
                    <a:pt x="358" y="3554"/>
                  </a:lnTo>
                  <a:lnTo>
                    <a:pt x="358" y="3554"/>
                  </a:lnTo>
                  <a:lnTo>
                    <a:pt x="364" y="3554"/>
                  </a:lnTo>
                  <a:lnTo>
                    <a:pt x="368" y="3556"/>
                  </a:lnTo>
                  <a:lnTo>
                    <a:pt x="370" y="3562"/>
                  </a:lnTo>
                  <a:lnTo>
                    <a:pt x="372" y="3568"/>
                  </a:lnTo>
                  <a:lnTo>
                    <a:pt x="370" y="3582"/>
                  </a:lnTo>
                  <a:lnTo>
                    <a:pt x="368" y="3590"/>
                  </a:lnTo>
                  <a:lnTo>
                    <a:pt x="368" y="3590"/>
                  </a:lnTo>
                  <a:lnTo>
                    <a:pt x="364" y="3588"/>
                  </a:lnTo>
                  <a:lnTo>
                    <a:pt x="368" y="3590"/>
                  </a:lnTo>
                  <a:lnTo>
                    <a:pt x="368" y="3590"/>
                  </a:lnTo>
                  <a:close/>
                  <a:moveTo>
                    <a:pt x="364" y="3518"/>
                  </a:moveTo>
                  <a:lnTo>
                    <a:pt x="364" y="3518"/>
                  </a:lnTo>
                  <a:lnTo>
                    <a:pt x="368" y="3520"/>
                  </a:lnTo>
                  <a:lnTo>
                    <a:pt x="364" y="3518"/>
                  </a:lnTo>
                  <a:lnTo>
                    <a:pt x="364" y="3518"/>
                  </a:lnTo>
                  <a:close/>
                  <a:moveTo>
                    <a:pt x="378" y="3492"/>
                  </a:moveTo>
                  <a:lnTo>
                    <a:pt x="378" y="3492"/>
                  </a:lnTo>
                  <a:lnTo>
                    <a:pt x="376" y="3492"/>
                  </a:lnTo>
                  <a:lnTo>
                    <a:pt x="368" y="3486"/>
                  </a:lnTo>
                  <a:lnTo>
                    <a:pt x="366" y="3480"/>
                  </a:lnTo>
                  <a:lnTo>
                    <a:pt x="364" y="3474"/>
                  </a:lnTo>
                  <a:lnTo>
                    <a:pt x="364" y="3468"/>
                  </a:lnTo>
                  <a:lnTo>
                    <a:pt x="366" y="3460"/>
                  </a:lnTo>
                  <a:lnTo>
                    <a:pt x="366" y="3460"/>
                  </a:lnTo>
                  <a:lnTo>
                    <a:pt x="372" y="3460"/>
                  </a:lnTo>
                  <a:lnTo>
                    <a:pt x="376" y="3462"/>
                  </a:lnTo>
                  <a:lnTo>
                    <a:pt x="378" y="3468"/>
                  </a:lnTo>
                  <a:lnTo>
                    <a:pt x="378" y="3474"/>
                  </a:lnTo>
                  <a:lnTo>
                    <a:pt x="378" y="3486"/>
                  </a:lnTo>
                  <a:lnTo>
                    <a:pt x="378" y="3492"/>
                  </a:lnTo>
                  <a:lnTo>
                    <a:pt x="378" y="3492"/>
                  </a:lnTo>
                  <a:lnTo>
                    <a:pt x="380" y="3494"/>
                  </a:lnTo>
                  <a:lnTo>
                    <a:pt x="378" y="3492"/>
                  </a:lnTo>
                  <a:lnTo>
                    <a:pt x="378" y="3492"/>
                  </a:lnTo>
                  <a:close/>
                  <a:moveTo>
                    <a:pt x="388" y="3446"/>
                  </a:moveTo>
                  <a:lnTo>
                    <a:pt x="388" y="3446"/>
                  </a:lnTo>
                  <a:lnTo>
                    <a:pt x="382" y="3442"/>
                  </a:lnTo>
                  <a:lnTo>
                    <a:pt x="378" y="3438"/>
                  </a:lnTo>
                  <a:lnTo>
                    <a:pt x="376" y="3430"/>
                  </a:lnTo>
                  <a:lnTo>
                    <a:pt x="374" y="3420"/>
                  </a:lnTo>
                  <a:lnTo>
                    <a:pt x="374" y="3412"/>
                  </a:lnTo>
                  <a:lnTo>
                    <a:pt x="374" y="3406"/>
                  </a:lnTo>
                  <a:lnTo>
                    <a:pt x="376" y="3402"/>
                  </a:lnTo>
                  <a:lnTo>
                    <a:pt x="380" y="3404"/>
                  </a:lnTo>
                  <a:lnTo>
                    <a:pt x="380" y="3404"/>
                  </a:lnTo>
                  <a:lnTo>
                    <a:pt x="386" y="3414"/>
                  </a:lnTo>
                  <a:lnTo>
                    <a:pt x="390" y="3424"/>
                  </a:lnTo>
                  <a:lnTo>
                    <a:pt x="390" y="3434"/>
                  </a:lnTo>
                  <a:lnTo>
                    <a:pt x="388" y="3446"/>
                  </a:lnTo>
                  <a:lnTo>
                    <a:pt x="388" y="3446"/>
                  </a:lnTo>
                  <a:lnTo>
                    <a:pt x="386" y="3444"/>
                  </a:lnTo>
                  <a:lnTo>
                    <a:pt x="386" y="3444"/>
                  </a:lnTo>
                  <a:lnTo>
                    <a:pt x="388" y="3444"/>
                  </a:lnTo>
                  <a:lnTo>
                    <a:pt x="388" y="3446"/>
                  </a:lnTo>
                  <a:lnTo>
                    <a:pt x="388" y="3446"/>
                  </a:lnTo>
                  <a:close/>
                  <a:moveTo>
                    <a:pt x="358" y="2294"/>
                  </a:moveTo>
                  <a:lnTo>
                    <a:pt x="358" y="2294"/>
                  </a:lnTo>
                  <a:lnTo>
                    <a:pt x="358" y="2286"/>
                  </a:lnTo>
                  <a:lnTo>
                    <a:pt x="360" y="2282"/>
                  </a:lnTo>
                  <a:lnTo>
                    <a:pt x="362" y="2278"/>
                  </a:lnTo>
                  <a:lnTo>
                    <a:pt x="366" y="2276"/>
                  </a:lnTo>
                  <a:lnTo>
                    <a:pt x="370" y="2276"/>
                  </a:lnTo>
                  <a:lnTo>
                    <a:pt x="376" y="2276"/>
                  </a:lnTo>
                  <a:lnTo>
                    <a:pt x="386" y="2280"/>
                  </a:lnTo>
                  <a:lnTo>
                    <a:pt x="398" y="2288"/>
                  </a:lnTo>
                  <a:lnTo>
                    <a:pt x="408" y="2298"/>
                  </a:lnTo>
                  <a:lnTo>
                    <a:pt x="414" y="2310"/>
                  </a:lnTo>
                  <a:lnTo>
                    <a:pt x="416" y="2320"/>
                  </a:lnTo>
                  <a:lnTo>
                    <a:pt x="416" y="2320"/>
                  </a:lnTo>
                  <a:lnTo>
                    <a:pt x="400" y="2318"/>
                  </a:lnTo>
                  <a:lnTo>
                    <a:pt x="384" y="2312"/>
                  </a:lnTo>
                  <a:lnTo>
                    <a:pt x="370" y="2304"/>
                  </a:lnTo>
                  <a:lnTo>
                    <a:pt x="358" y="2294"/>
                  </a:lnTo>
                  <a:lnTo>
                    <a:pt x="358" y="2294"/>
                  </a:lnTo>
                  <a:lnTo>
                    <a:pt x="358" y="2292"/>
                  </a:lnTo>
                  <a:lnTo>
                    <a:pt x="360" y="2290"/>
                  </a:lnTo>
                  <a:lnTo>
                    <a:pt x="362" y="2294"/>
                  </a:lnTo>
                  <a:lnTo>
                    <a:pt x="364" y="2298"/>
                  </a:lnTo>
                  <a:lnTo>
                    <a:pt x="362" y="2296"/>
                  </a:lnTo>
                  <a:lnTo>
                    <a:pt x="358" y="2294"/>
                  </a:lnTo>
                  <a:lnTo>
                    <a:pt x="358" y="2294"/>
                  </a:lnTo>
                  <a:close/>
                  <a:moveTo>
                    <a:pt x="428" y="3076"/>
                  </a:moveTo>
                  <a:lnTo>
                    <a:pt x="428" y="3076"/>
                  </a:lnTo>
                  <a:lnTo>
                    <a:pt x="420" y="3078"/>
                  </a:lnTo>
                  <a:lnTo>
                    <a:pt x="428" y="3076"/>
                  </a:lnTo>
                  <a:lnTo>
                    <a:pt x="428" y="3076"/>
                  </a:lnTo>
                  <a:lnTo>
                    <a:pt x="428" y="3076"/>
                  </a:lnTo>
                  <a:lnTo>
                    <a:pt x="428" y="3076"/>
                  </a:lnTo>
                  <a:lnTo>
                    <a:pt x="428" y="3076"/>
                  </a:lnTo>
                  <a:close/>
                  <a:moveTo>
                    <a:pt x="432" y="1332"/>
                  </a:moveTo>
                  <a:lnTo>
                    <a:pt x="432" y="1332"/>
                  </a:lnTo>
                  <a:lnTo>
                    <a:pt x="440" y="1320"/>
                  </a:lnTo>
                  <a:lnTo>
                    <a:pt x="444" y="1312"/>
                  </a:lnTo>
                  <a:lnTo>
                    <a:pt x="446" y="1308"/>
                  </a:lnTo>
                  <a:lnTo>
                    <a:pt x="444" y="1304"/>
                  </a:lnTo>
                  <a:lnTo>
                    <a:pt x="444" y="1304"/>
                  </a:lnTo>
                  <a:lnTo>
                    <a:pt x="452" y="1312"/>
                  </a:lnTo>
                  <a:lnTo>
                    <a:pt x="458" y="1320"/>
                  </a:lnTo>
                  <a:lnTo>
                    <a:pt x="462" y="1326"/>
                  </a:lnTo>
                  <a:lnTo>
                    <a:pt x="464" y="1334"/>
                  </a:lnTo>
                  <a:lnTo>
                    <a:pt x="466" y="1348"/>
                  </a:lnTo>
                  <a:lnTo>
                    <a:pt x="464" y="1360"/>
                  </a:lnTo>
                  <a:lnTo>
                    <a:pt x="462" y="1364"/>
                  </a:lnTo>
                  <a:lnTo>
                    <a:pt x="458" y="1366"/>
                  </a:lnTo>
                  <a:lnTo>
                    <a:pt x="454" y="1366"/>
                  </a:lnTo>
                  <a:lnTo>
                    <a:pt x="450" y="1364"/>
                  </a:lnTo>
                  <a:lnTo>
                    <a:pt x="446" y="1360"/>
                  </a:lnTo>
                  <a:lnTo>
                    <a:pt x="440" y="1354"/>
                  </a:lnTo>
                  <a:lnTo>
                    <a:pt x="436" y="1344"/>
                  </a:lnTo>
                  <a:lnTo>
                    <a:pt x="432" y="1332"/>
                  </a:lnTo>
                  <a:lnTo>
                    <a:pt x="432" y="1332"/>
                  </a:lnTo>
                  <a:lnTo>
                    <a:pt x="432" y="1334"/>
                  </a:lnTo>
                  <a:lnTo>
                    <a:pt x="432" y="1332"/>
                  </a:lnTo>
                  <a:lnTo>
                    <a:pt x="432" y="1332"/>
                  </a:lnTo>
                  <a:close/>
                  <a:moveTo>
                    <a:pt x="438" y="3190"/>
                  </a:moveTo>
                  <a:lnTo>
                    <a:pt x="438" y="3190"/>
                  </a:lnTo>
                  <a:lnTo>
                    <a:pt x="438" y="3188"/>
                  </a:lnTo>
                  <a:lnTo>
                    <a:pt x="438" y="3190"/>
                  </a:lnTo>
                  <a:lnTo>
                    <a:pt x="438" y="3190"/>
                  </a:lnTo>
                  <a:close/>
                  <a:moveTo>
                    <a:pt x="436" y="1564"/>
                  </a:moveTo>
                  <a:lnTo>
                    <a:pt x="436" y="1564"/>
                  </a:lnTo>
                  <a:lnTo>
                    <a:pt x="438" y="1548"/>
                  </a:lnTo>
                  <a:lnTo>
                    <a:pt x="440" y="1542"/>
                  </a:lnTo>
                  <a:lnTo>
                    <a:pt x="442" y="1540"/>
                  </a:lnTo>
                  <a:lnTo>
                    <a:pt x="444" y="1540"/>
                  </a:lnTo>
                  <a:lnTo>
                    <a:pt x="446" y="1540"/>
                  </a:lnTo>
                  <a:lnTo>
                    <a:pt x="452" y="1546"/>
                  </a:lnTo>
                  <a:lnTo>
                    <a:pt x="458" y="1554"/>
                  </a:lnTo>
                  <a:lnTo>
                    <a:pt x="464" y="1566"/>
                  </a:lnTo>
                  <a:lnTo>
                    <a:pt x="468" y="1576"/>
                  </a:lnTo>
                  <a:lnTo>
                    <a:pt x="468" y="1584"/>
                  </a:lnTo>
                  <a:lnTo>
                    <a:pt x="468" y="1584"/>
                  </a:lnTo>
                  <a:lnTo>
                    <a:pt x="456" y="1586"/>
                  </a:lnTo>
                  <a:lnTo>
                    <a:pt x="452" y="1586"/>
                  </a:lnTo>
                  <a:lnTo>
                    <a:pt x="446" y="1584"/>
                  </a:lnTo>
                  <a:lnTo>
                    <a:pt x="444" y="1580"/>
                  </a:lnTo>
                  <a:lnTo>
                    <a:pt x="440" y="1576"/>
                  </a:lnTo>
                  <a:lnTo>
                    <a:pt x="436" y="1564"/>
                  </a:lnTo>
                  <a:lnTo>
                    <a:pt x="436" y="1564"/>
                  </a:lnTo>
                  <a:lnTo>
                    <a:pt x="438" y="1562"/>
                  </a:lnTo>
                  <a:lnTo>
                    <a:pt x="438" y="1564"/>
                  </a:lnTo>
                  <a:lnTo>
                    <a:pt x="438" y="1566"/>
                  </a:lnTo>
                  <a:lnTo>
                    <a:pt x="436" y="1564"/>
                  </a:lnTo>
                  <a:lnTo>
                    <a:pt x="436" y="1564"/>
                  </a:lnTo>
                  <a:close/>
                  <a:moveTo>
                    <a:pt x="496" y="4116"/>
                  </a:moveTo>
                  <a:lnTo>
                    <a:pt x="496" y="4116"/>
                  </a:lnTo>
                  <a:lnTo>
                    <a:pt x="462" y="4114"/>
                  </a:lnTo>
                  <a:lnTo>
                    <a:pt x="462" y="4114"/>
                  </a:lnTo>
                  <a:lnTo>
                    <a:pt x="506" y="4112"/>
                  </a:lnTo>
                  <a:lnTo>
                    <a:pt x="518" y="4114"/>
                  </a:lnTo>
                  <a:lnTo>
                    <a:pt x="496" y="4116"/>
                  </a:lnTo>
                  <a:lnTo>
                    <a:pt x="496" y="4116"/>
                  </a:lnTo>
                  <a:lnTo>
                    <a:pt x="490" y="4116"/>
                  </a:lnTo>
                  <a:lnTo>
                    <a:pt x="492" y="4116"/>
                  </a:lnTo>
                  <a:lnTo>
                    <a:pt x="496" y="4116"/>
                  </a:lnTo>
                  <a:lnTo>
                    <a:pt x="496" y="4116"/>
                  </a:lnTo>
                  <a:lnTo>
                    <a:pt x="496" y="4116"/>
                  </a:lnTo>
                  <a:close/>
                  <a:moveTo>
                    <a:pt x="550" y="1806"/>
                  </a:moveTo>
                  <a:lnTo>
                    <a:pt x="550" y="1806"/>
                  </a:lnTo>
                  <a:lnTo>
                    <a:pt x="538" y="1802"/>
                  </a:lnTo>
                  <a:lnTo>
                    <a:pt x="530" y="1798"/>
                  </a:lnTo>
                  <a:lnTo>
                    <a:pt x="522" y="1794"/>
                  </a:lnTo>
                  <a:lnTo>
                    <a:pt x="516" y="1788"/>
                  </a:lnTo>
                  <a:lnTo>
                    <a:pt x="508" y="1774"/>
                  </a:lnTo>
                  <a:lnTo>
                    <a:pt x="500" y="1758"/>
                  </a:lnTo>
                  <a:lnTo>
                    <a:pt x="500" y="1758"/>
                  </a:lnTo>
                  <a:lnTo>
                    <a:pt x="504" y="1758"/>
                  </a:lnTo>
                  <a:lnTo>
                    <a:pt x="510" y="1756"/>
                  </a:lnTo>
                  <a:lnTo>
                    <a:pt x="520" y="1760"/>
                  </a:lnTo>
                  <a:lnTo>
                    <a:pt x="532" y="1768"/>
                  </a:lnTo>
                  <a:lnTo>
                    <a:pt x="544" y="1778"/>
                  </a:lnTo>
                  <a:lnTo>
                    <a:pt x="552" y="1788"/>
                  </a:lnTo>
                  <a:lnTo>
                    <a:pt x="558" y="1796"/>
                  </a:lnTo>
                  <a:lnTo>
                    <a:pt x="558" y="1800"/>
                  </a:lnTo>
                  <a:lnTo>
                    <a:pt x="558" y="1802"/>
                  </a:lnTo>
                  <a:lnTo>
                    <a:pt x="554" y="1804"/>
                  </a:lnTo>
                  <a:lnTo>
                    <a:pt x="550" y="1806"/>
                  </a:lnTo>
                  <a:lnTo>
                    <a:pt x="550" y="1806"/>
                  </a:lnTo>
                  <a:lnTo>
                    <a:pt x="546" y="1804"/>
                  </a:lnTo>
                  <a:lnTo>
                    <a:pt x="548" y="1804"/>
                  </a:lnTo>
                  <a:lnTo>
                    <a:pt x="552" y="1804"/>
                  </a:lnTo>
                  <a:lnTo>
                    <a:pt x="550" y="1806"/>
                  </a:lnTo>
                  <a:lnTo>
                    <a:pt x="550" y="1806"/>
                  </a:lnTo>
                  <a:close/>
                  <a:moveTo>
                    <a:pt x="574" y="3834"/>
                  </a:moveTo>
                  <a:lnTo>
                    <a:pt x="574" y="3834"/>
                  </a:lnTo>
                  <a:lnTo>
                    <a:pt x="568" y="3832"/>
                  </a:lnTo>
                  <a:lnTo>
                    <a:pt x="568" y="3830"/>
                  </a:lnTo>
                  <a:lnTo>
                    <a:pt x="570" y="3830"/>
                  </a:lnTo>
                  <a:lnTo>
                    <a:pt x="576" y="3832"/>
                  </a:lnTo>
                  <a:lnTo>
                    <a:pt x="576" y="3834"/>
                  </a:lnTo>
                  <a:lnTo>
                    <a:pt x="574" y="3834"/>
                  </a:lnTo>
                  <a:lnTo>
                    <a:pt x="574" y="3834"/>
                  </a:lnTo>
                  <a:lnTo>
                    <a:pt x="572" y="3834"/>
                  </a:lnTo>
                  <a:lnTo>
                    <a:pt x="574" y="3834"/>
                  </a:lnTo>
                  <a:lnTo>
                    <a:pt x="574" y="3834"/>
                  </a:lnTo>
                  <a:lnTo>
                    <a:pt x="574" y="3834"/>
                  </a:lnTo>
                  <a:lnTo>
                    <a:pt x="574" y="3834"/>
                  </a:lnTo>
                  <a:close/>
                  <a:moveTo>
                    <a:pt x="560" y="1506"/>
                  </a:moveTo>
                  <a:lnTo>
                    <a:pt x="560" y="1506"/>
                  </a:lnTo>
                  <a:lnTo>
                    <a:pt x="562" y="1498"/>
                  </a:lnTo>
                  <a:lnTo>
                    <a:pt x="560" y="1490"/>
                  </a:lnTo>
                  <a:lnTo>
                    <a:pt x="558" y="1484"/>
                  </a:lnTo>
                  <a:lnTo>
                    <a:pt x="554" y="1478"/>
                  </a:lnTo>
                  <a:lnTo>
                    <a:pt x="550" y="1472"/>
                  </a:lnTo>
                  <a:lnTo>
                    <a:pt x="548" y="1464"/>
                  </a:lnTo>
                  <a:lnTo>
                    <a:pt x="548" y="1454"/>
                  </a:lnTo>
                  <a:lnTo>
                    <a:pt x="554" y="1438"/>
                  </a:lnTo>
                  <a:lnTo>
                    <a:pt x="554" y="1438"/>
                  </a:lnTo>
                  <a:lnTo>
                    <a:pt x="570" y="1440"/>
                  </a:lnTo>
                  <a:lnTo>
                    <a:pt x="582" y="1434"/>
                  </a:lnTo>
                  <a:lnTo>
                    <a:pt x="582" y="1434"/>
                  </a:lnTo>
                  <a:lnTo>
                    <a:pt x="592" y="1468"/>
                  </a:lnTo>
                  <a:lnTo>
                    <a:pt x="596" y="1480"/>
                  </a:lnTo>
                  <a:lnTo>
                    <a:pt x="598" y="1490"/>
                  </a:lnTo>
                  <a:lnTo>
                    <a:pt x="594" y="1496"/>
                  </a:lnTo>
                  <a:lnTo>
                    <a:pt x="588" y="1502"/>
                  </a:lnTo>
                  <a:lnTo>
                    <a:pt x="576" y="1504"/>
                  </a:lnTo>
                  <a:lnTo>
                    <a:pt x="560" y="1506"/>
                  </a:lnTo>
                  <a:lnTo>
                    <a:pt x="560" y="1506"/>
                  </a:lnTo>
                  <a:lnTo>
                    <a:pt x="562" y="1500"/>
                  </a:lnTo>
                  <a:lnTo>
                    <a:pt x="564" y="1500"/>
                  </a:lnTo>
                  <a:lnTo>
                    <a:pt x="564" y="1500"/>
                  </a:lnTo>
                  <a:lnTo>
                    <a:pt x="564" y="1504"/>
                  </a:lnTo>
                  <a:lnTo>
                    <a:pt x="562" y="1506"/>
                  </a:lnTo>
                  <a:lnTo>
                    <a:pt x="560" y="1506"/>
                  </a:lnTo>
                  <a:lnTo>
                    <a:pt x="560" y="1506"/>
                  </a:lnTo>
                  <a:close/>
                  <a:moveTo>
                    <a:pt x="604" y="3852"/>
                  </a:moveTo>
                  <a:lnTo>
                    <a:pt x="604" y="3852"/>
                  </a:lnTo>
                  <a:lnTo>
                    <a:pt x="598" y="3850"/>
                  </a:lnTo>
                  <a:lnTo>
                    <a:pt x="600" y="3848"/>
                  </a:lnTo>
                  <a:lnTo>
                    <a:pt x="604" y="3850"/>
                  </a:lnTo>
                  <a:lnTo>
                    <a:pt x="604" y="3850"/>
                  </a:lnTo>
                  <a:lnTo>
                    <a:pt x="604" y="3852"/>
                  </a:lnTo>
                  <a:lnTo>
                    <a:pt x="604" y="3852"/>
                  </a:lnTo>
                  <a:lnTo>
                    <a:pt x="606" y="3850"/>
                  </a:lnTo>
                  <a:lnTo>
                    <a:pt x="604" y="3852"/>
                  </a:lnTo>
                  <a:lnTo>
                    <a:pt x="604" y="3852"/>
                  </a:lnTo>
                  <a:close/>
                  <a:moveTo>
                    <a:pt x="600" y="3762"/>
                  </a:moveTo>
                  <a:lnTo>
                    <a:pt x="600" y="3762"/>
                  </a:lnTo>
                  <a:lnTo>
                    <a:pt x="590" y="3760"/>
                  </a:lnTo>
                  <a:lnTo>
                    <a:pt x="588" y="3758"/>
                  </a:lnTo>
                  <a:lnTo>
                    <a:pt x="588" y="3758"/>
                  </a:lnTo>
                  <a:lnTo>
                    <a:pt x="592" y="3754"/>
                  </a:lnTo>
                  <a:lnTo>
                    <a:pt x="598" y="3752"/>
                  </a:lnTo>
                  <a:lnTo>
                    <a:pt x="606" y="3750"/>
                  </a:lnTo>
                  <a:lnTo>
                    <a:pt x="610" y="3752"/>
                  </a:lnTo>
                  <a:lnTo>
                    <a:pt x="612" y="3754"/>
                  </a:lnTo>
                  <a:lnTo>
                    <a:pt x="610" y="3756"/>
                  </a:lnTo>
                  <a:lnTo>
                    <a:pt x="600" y="3762"/>
                  </a:lnTo>
                  <a:lnTo>
                    <a:pt x="600" y="3762"/>
                  </a:lnTo>
                  <a:lnTo>
                    <a:pt x="598" y="3762"/>
                  </a:lnTo>
                  <a:lnTo>
                    <a:pt x="600" y="3762"/>
                  </a:lnTo>
                  <a:lnTo>
                    <a:pt x="602" y="3762"/>
                  </a:lnTo>
                  <a:lnTo>
                    <a:pt x="600" y="3762"/>
                  </a:lnTo>
                  <a:lnTo>
                    <a:pt x="600" y="3762"/>
                  </a:lnTo>
                  <a:close/>
                  <a:moveTo>
                    <a:pt x="622" y="270"/>
                  </a:moveTo>
                  <a:lnTo>
                    <a:pt x="622" y="270"/>
                  </a:lnTo>
                  <a:lnTo>
                    <a:pt x="608" y="272"/>
                  </a:lnTo>
                  <a:lnTo>
                    <a:pt x="604" y="272"/>
                  </a:lnTo>
                  <a:lnTo>
                    <a:pt x="604" y="270"/>
                  </a:lnTo>
                  <a:lnTo>
                    <a:pt x="602" y="266"/>
                  </a:lnTo>
                  <a:lnTo>
                    <a:pt x="602" y="264"/>
                  </a:lnTo>
                  <a:lnTo>
                    <a:pt x="598" y="264"/>
                  </a:lnTo>
                  <a:lnTo>
                    <a:pt x="598" y="264"/>
                  </a:lnTo>
                  <a:lnTo>
                    <a:pt x="604" y="262"/>
                  </a:lnTo>
                  <a:lnTo>
                    <a:pt x="608" y="260"/>
                  </a:lnTo>
                  <a:lnTo>
                    <a:pt x="620" y="262"/>
                  </a:lnTo>
                  <a:lnTo>
                    <a:pt x="624" y="262"/>
                  </a:lnTo>
                  <a:lnTo>
                    <a:pt x="628" y="264"/>
                  </a:lnTo>
                  <a:lnTo>
                    <a:pt x="626" y="266"/>
                  </a:lnTo>
                  <a:lnTo>
                    <a:pt x="622" y="270"/>
                  </a:lnTo>
                  <a:lnTo>
                    <a:pt x="622" y="270"/>
                  </a:lnTo>
                  <a:lnTo>
                    <a:pt x="620" y="270"/>
                  </a:lnTo>
                  <a:lnTo>
                    <a:pt x="622" y="270"/>
                  </a:lnTo>
                  <a:lnTo>
                    <a:pt x="622" y="270"/>
                  </a:lnTo>
                  <a:close/>
                  <a:moveTo>
                    <a:pt x="650" y="3300"/>
                  </a:moveTo>
                  <a:lnTo>
                    <a:pt x="650" y="3300"/>
                  </a:lnTo>
                  <a:lnTo>
                    <a:pt x="638" y="3270"/>
                  </a:lnTo>
                  <a:lnTo>
                    <a:pt x="638" y="3270"/>
                  </a:lnTo>
                  <a:lnTo>
                    <a:pt x="638" y="3268"/>
                  </a:lnTo>
                  <a:lnTo>
                    <a:pt x="642" y="3268"/>
                  </a:lnTo>
                  <a:lnTo>
                    <a:pt x="646" y="3276"/>
                  </a:lnTo>
                  <a:lnTo>
                    <a:pt x="650" y="3290"/>
                  </a:lnTo>
                  <a:lnTo>
                    <a:pt x="652" y="3296"/>
                  </a:lnTo>
                  <a:lnTo>
                    <a:pt x="650" y="3300"/>
                  </a:lnTo>
                  <a:lnTo>
                    <a:pt x="650" y="3300"/>
                  </a:lnTo>
                  <a:lnTo>
                    <a:pt x="648" y="3294"/>
                  </a:lnTo>
                  <a:lnTo>
                    <a:pt x="650" y="3294"/>
                  </a:lnTo>
                  <a:lnTo>
                    <a:pt x="650" y="3296"/>
                  </a:lnTo>
                  <a:lnTo>
                    <a:pt x="650" y="3300"/>
                  </a:lnTo>
                  <a:lnTo>
                    <a:pt x="650" y="3300"/>
                  </a:lnTo>
                  <a:close/>
                  <a:moveTo>
                    <a:pt x="668" y="280"/>
                  </a:moveTo>
                  <a:lnTo>
                    <a:pt x="668" y="280"/>
                  </a:lnTo>
                  <a:lnTo>
                    <a:pt x="658" y="284"/>
                  </a:lnTo>
                  <a:lnTo>
                    <a:pt x="650" y="286"/>
                  </a:lnTo>
                  <a:lnTo>
                    <a:pt x="642" y="284"/>
                  </a:lnTo>
                  <a:lnTo>
                    <a:pt x="636" y="280"/>
                  </a:lnTo>
                  <a:lnTo>
                    <a:pt x="636" y="280"/>
                  </a:lnTo>
                  <a:lnTo>
                    <a:pt x="638" y="276"/>
                  </a:lnTo>
                  <a:lnTo>
                    <a:pt x="642" y="274"/>
                  </a:lnTo>
                  <a:lnTo>
                    <a:pt x="650" y="272"/>
                  </a:lnTo>
                  <a:lnTo>
                    <a:pt x="656" y="272"/>
                  </a:lnTo>
                  <a:lnTo>
                    <a:pt x="666" y="276"/>
                  </a:lnTo>
                  <a:lnTo>
                    <a:pt x="668" y="278"/>
                  </a:lnTo>
                  <a:lnTo>
                    <a:pt x="668" y="280"/>
                  </a:lnTo>
                  <a:lnTo>
                    <a:pt x="668" y="280"/>
                  </a:lnTo>
                  <a:lnTo>
                    <a:pt x="666" y="282"/>
                  </a:lnTo>
                  <a:lnTo>
                    <a:pt x="666" y="280"/>
                  </a:lnTo>
                  <a:lnTo>
                    <a:pt x="668" y="280"/>
                  </a:lnTo>
                  <a:lnTo>
                    <a:pt x="668" y="280"/>
                  </a:lnTo>
                  <a:lnTo>
                    <a:pt x="668" y="280"/>
                  </a:lnTo>
                  <a:close/>
                  <a:moveTo>
                    <a:pt x="794" y="1072"/>
                  </a:moveTo>
                  <a:lnTo>
                    <a:pt x="796" y="1068"/>
                  </a:lnTo>
                  <a:lnTo>
                    <a:pt x="796" y="1068"/>
                  </a:lnTo>
                  <a:lnTo>
                    <a:pt x="796" y="1070"/>
                  </a:lnTo>
                  <a:lnTo>
                    <a:pt x="794" y="1072"/>
                  </a:lnTo>
                  <a:lnTo>
                    <a:pt x="794" y="1072"/>
                  </a:lnTo>
                  <a:close/>
                  <a:moveTo>
                    <a:pt x="766" y="34"/>
                  </a:moveTo>
                  <a:lnTo>
                    <a:pt x="766" y="34"/>
                  </a:lnTo>
                  <a:lnTo>
                    <a:pt x="770" y="34"/>
                  </a:lnTo>
                  <a:lnTo>
                    <a:pt x="770" y="34"/>
                  </a:lnTo>
                  <a:lnTo>
                    <a:pt x="768" y="38"/>
                  </a:lnTo>
                  <a:lnTo>
                    <a:pt x="764" y="40"/>
                  </a:lnTo>
                  <a:lnTo>
                    <a:pt x="766" y="34"/>
                  </a:lnTo>
                  <a:lnTo>
                    <a:pt x="766" y="34"/>
                  </a:lnTo>
                  <a:lnTo>
                    <a:pt x="768" y="34"/>
                  </a:lnTo>
                  <a:lnTo>
                    <a:pt x="766" y="34"/>
                  </a:lnTo>
                  <a:lnTo>
                    <a:pt x="766" y="34"/>
                  </a:lnTo>
                  <a:close/>
                  <a:moveTo>
                    <a:pt x="760" y="154"/>
                  </a:moveTo>
                  <a:lnTo>
                    <a:pt x="760" y="154"/>
                  </a:lnTo>
                  <a:lnTo>
                    <a:pt x="766" y="158"/>
                  </a:lnTo>
                  <a:lnTo>
                    <a:pt x="768" y="160"/>
                  </a:lnTo>
                  <a:lnTo>
                    <a:pt x="766" y="160"/>
                  </a:lnTo>
                  <a:lnTo>
                    <a:pt x="762" y="160"/>
                  </a:lnTo>
                  <a:lnTo>
                    <a:pt x="756" y="158"/>
                  </a:lnTo>
                  <a:lnTo>
                    <a:pt x="756" y="156"/>
                  </a:lnTo>
                  <a:lnTo>
                    <a:pt x="760" y="154"/>
                  </a:lnTo>
                  <a:lnTo>
                    <a:pt x="760" y="154"/>
                  </a:lnTo>
                  <a:lnTo>
                    <a:pt x="760" y="154"/>
                  </a:lnTo>
                  <a:lnTo>
                    <a:pt x="758" y="156"/>
                  </a:lnTo>
                  <a:lnTo>
                    <a:pt x="758" y="156"/>
                  </a:lnTo>
                  <a:lnTo>
                    <a:pt x="760" y="154"/>
                  </a:lnTo>
                  <a:lnTo>
                    <a:pt x="760" y="154"/>
                  </a:lnTo>
                  <a:close/>
                  <a:moveTo>
                    <a:pt x="718" y="36"/>
                  </a:moveTo>
                  <a:lnTo>
                    <a:pt x="718" y="36"/>
                  </a:lnTo>
                  <a:lnTo>
                    <a:pt x="724" y="34"/>
                  </a:lnTo>
                  <a:lnTo>
                    <a:pt x="724" y="34"/>
                  </a:lnTo>
                  <a:lnTo>
                    <a:pt x="720" y="38"/>
                  </a:lnTo>
                  <a:lnTo>
                    <a:pt x="714" y="40"/>
                  </a:lnTo>
                  <a:lnTo>
                    <a:pt x="714" y="38"/>
                  </a:lnTo>
                  <a:lnTo>
                    <a:pt x="718" y="36"/>
                  </a:lnTo>
                  <a:lnTo>
                    <a:pt x="718" y="36"/>
                  </a:lnTo>
                  <a:lnTo>
                    <a:pt x="718" y="36"/>
                  </a:lnTo>
                  <a:lnTo>
                    <a:pt x="718" y="36"/>
                  </a:lnTo>
                  <a:lnTo>
                    <a:pt x="718" y="36"/>
                  </a:lnTo>
                  <a:close/>
                  <a:moveTo>
                    <a:pt x="704" y="1600"/>
                  </a:moveTo>
                  <a:lnTo>
                    <a:pt x="704" y="1600"/>
                  </a:lnTo>
                  <a:lnTo>
                    <a:pt x="698" y="1602"/>
                  </a:lnTo>
                  <a:lnTo>
                    <a:pt x="698" y="1600"/>
                  </a:lnTo>
                  <a:lnTo>
                    <a:pt x="698" y="1598"/>
                  </a:lnTo>
                  <a:lnTo>
                    <a:pt x="700" y="1596"/>
                  </a:lnTo>
                  <a:lnTo>
                    <a:pt x="704" y="1592"/>
                  </a:lnTo>
                  <a:lnTo>
                    <a:pt x="710" y="1588"/>
                  </a:lnTo>
                  <a:lnTo>
                    <a:pt x="712" y="1588"/>
                  </a:lnTo>
                  <a:lnTo>
                    <a:pt x="710" y="1592"/>
                  </a:lnTo>
                  <a:lnTo>
                    <a:pt x="704" y="1600"/>
                  </a:lnTo>
                  <a:lnTo>
                    <a:pt x="704" y="1600"/>
                  </a:lnTo>
                  <a:lnTo>
                    <a:pt x="702" y="1600"/>
                  </a:lnTo>
                  <a:lnTo>
                    <a:pt x="704" y="1600"/>
                  </a:lnTo>
                  <a:lnTo>
                    <a:pt x="704" y="1600"/>
                  </a:lnTo>
                  <a:lnTo>
                    <a:pt x="704" y="1600"/>
                  </a:lnTo>
                  <a:lnTo>
                    <a:pt x="704" y="1600"/>
                  </a:lnTo>
                  <a:close/>
                  <a:moveTo>
                    <a:pt x="710" y="1032"/>
                  </a:moveTo>
                  <a:lnTo>
                    <a:pt x="710" y="1032"/>
                  </a:lnTo>
                  <a:lnTo>
                    <a:pt x="700" y="1040"/>
                  </a:lnTo>
                  <a:lnTo>
                    <a:pt x="698" y="1040"/>
                  </a:lnTo>
                  <a:lnTo>
                    <a:pt x="696" y="1038"/>
                  </a:lnTo>
                  <a:lnTo>
                    <a:pt x="694" y="1032"/>
                  </a:lnTo>
                  <a:lnTo>
                    <a:pt x="694" y="1022"/>
                  </a:lnTo>
                  <a:lnTo>
                    <a:pt x="694" y="1022"/>
                  </a:lnTo>
                  <a:lnTo>
                    <a:pt x="702" y="1014"/>
                  </a:lnTo>
                  <a:lnTo>
                    <a:pt x="706" y="1014"/>
                  </a:lnTo>
                  <a:lnTo>
                    <a:pt x="708" y="1014"/>
                  </a:lnTo>
                  <a:lnTo>
                    <a:pt x="708" y="1016"/>
                  </a:lnTo>
                  <a:lnTo>
                    <a:pt x="710" y="1020"/>
                  </a:lnTo>
                  <a:lnTo>
                    <a:pt x="710" y="1032"/>
                  </a:lnTo>
                  <a:lnTo>
                    <a:pt x="710" y="1032"/>
                  </a:lnTo>
                  <a:lnTo>
                    <a:pt x="708" y="1032"/>
                  </a:lnTo>
                  <a:lnTo>
                    <a:pt x="710" y="1032"/>
                  </a:lnTo>
                  <a:lnTo>
                    <a:pt x="710" y="1030"/>
                  </a:lnTo>
                  <a:lnTo>
                    <a:pt x="710" y="1032"/>
                  </a:lnTo>
                  <a:lnTo>
                    <a:pt x="710" y="1032"/>
                  </a:lnTo>
                  <a:close/>
                  <a:moveTo>
                    <a:pt x="720" y="496"/>
                  </a:moveTo>
                  <a:lnTo>
                    <a:pt x="720" y="496"/>
                  </a:lnTo>
                  <a:lnTo>
                    <a:pt x="718" y="490"/>
                  </a:lnTo>
                  <a:lnTo>
                    <a:pt x="718" y="488"/>
                  </a:lnTo>
                  <a:lnTo>
                    <a:pt x="720" y="488"/>
                  </a:lnTo>
                  <a:lnTo>
                    <a:pt x="726" y="488"/>
                  </a:lnTo>
                  <a:lnTo>
                    <a:pt x="732" y="490"/>
                  </a:lnTo>
                  <a:lnTo>
                    <a:pt x="736" y="492"/>
                  </a:lnTo>
                  <a:lnTo>
                    <a:pt x="736" y="496"/>
                  </a:lnTo>
                  <a:lnTo>
                    <a:pt x="732" y="496"/>
                  </a:lnTo>
                  <a:lnTo>
                    <a:pt x="720" y="496"/>
                  </a:lnTo>
                  <a:lnTo>
                    <a:pt x="720" y="496"/>
                  </a:lnTo>
                  <a:lnTo>
                    <a:pt x="718" y="496"/>
                  </a:lnTo>
                  <a:lnTo>
                    <a:pt x="720" y="496"/>
                  </a:lnTo>
                  <a:lnTo>
                    <a:pt x="722" y="496"/>
                  </a:lnTo>
                  <a:lnTo>
                    <a:pt x="720" y="496"/>
                  </a:lnTo>
                  <a:lnTo>
                    <a:pt x="720" y="496"/>
                  </a:lnTo>
                  <a:close/>
                  <a:moveTo>
                    <a:pt x="758" y="1068"/>
                  </a:moveTo>
                  <a:lnTo>
                    <a:pt x="758" y="1068"/>
                  </a:lnTo>
                  <a:lnTo>
                    <a:pt x="754" y="1072"/>
                  </a:lnTo>
                  <a:lnTo>
                    <a:pt x="762" y="1068"/>
                  </a:lnTo>
                  <a:lnTo>
                    <a:pt x="766" y="1062"/>
                  </a:lnTo>
                  <a:lnTo>
                    <a:pt x="758" y="1068"/>
                  </a:lnTo>
                  <a:lnTo>
                    <a:pt x="758" y="1068"/>
                  </a:lnTo>
                  <a:lnTo>
                    <a:pt x="760" y="1066"/>
                  </a:lnTo>
                  <a:lnTo>
                    <a:pt x="758" y="1068"/>
                  </a:lnTo>
                  <a:lnTo>
                    <a:pt x="758" y="1068"/>
                  </a:lnTo>
                  <a:close/>
                  <a:moveTo>
                    <a:pt x="758" y="974"/>
                  </a:moveTo>
                  <a:lnTo>
                    <a:pt x="758" y="974"/>
                  </a:lnTo>
                  <a:lnTo>
                    <a:pt x="754" y="972"/>
                  </a:lnTo>
                  <a:lnTo>
                    <a:pt x="752" y="970"/>
                  </a:lnTo>
                  <a:lnTo>
                    <a:pt x="750" y="964"/>
                  </a:lnTo>
                  <a:lnTo>
                    <a:pt x="750" y="956"/>
                  </a:lnTo>
                  <a:lnTo>
                    <a:pt x="754" y="948"/>
                  </a:lnTo>
                  <a:lnTo>
                    <a:pt x="762" y="930"/>
                  </a:lnTo>
                  <a:lnTo>
                    <a:pt x="768" y="918"/>
                  </a:lnTo>
                  <a:lnTo>
                    <a:pt x="768" y="918"/>
                  </a:lnTo>
                  <a:lnTo>
                    <a:pt x="770" y="926"/>
                  </a:lnTo>
                  <a:lnTo>
                    <a:pt x="772" y="924"/>
                  </a:lnTo>
                  <a:lnTo>
                    <a:pt x="772" y="922"/>
                  </a:lnTo>
                  <a:lnTo>
                    <a:pt x="772" y="922"/>
                  </a:lnTo>
                  <a:lnTo>
                    <a:pt x="774" y="938"/>
                  </a:lnTo>
                  <a:lnTo>
                    <a:pt x="774" y="950"/>
                  </a:lnTo>
                  <a:lnTo>
                    <a:pt x="768" y="962"/>
                  </a:lnTo>
                  <a:lnTo>
                    <a:pt x="758" y="974"/>
                  </a:lnTo>
                  <a:lnTo>
                    <a:pt x="758" y="974"/>
                  </a:lnTo>
                  <a:lnTo>
                    <a:pt x="756" y="974"/>
                  </a:lnTo>
                  <a:lnTo>
                    <a:pt x="756" y="972"/>
                  </a:lnTo>
                  <a:lnTo>
                    <a:pt x="762" y="970"/>
                  </a:lnTo>
                  <a:lnTo>
                    <a:pt x="764" y="970"/>
                  </a:lnTo>
                  <a:lnTo>
                    <a:pt x="758" y="974"/>
                  </a:lnTo>
                  <a:lnTo>
                    <a:pt x="758" y="974"/>
                  </a:lnTo>
                  <a:close/>
                  <a:moveTo>
                    <a:pt x="788" y="2114"/>
                  </a:moveTo>
                  <a:lnTo>
                    <a:pt x="788" y="2114"/>
                  </a:lnTo>
                  <a:lnTo>
                    <a:pt x="798" y="2114"/>
                  </a:lnTo>
                  <a:lnTo>
                    <a:pt x="788" y="2114"/>
                  </a:lnTo>
                  <a:lnTo>
                    <a:pt x="788" y="2114"/>
                  </a:lnTo>
                  <a:close/>
                  <a:moveTo>
                    <a:pt x="802" y="142"/>
                  </a:moveTo>
                  <a:lnTo>
                    <a:pt x="802" y="142"/>
                  </a:lnTo>
                  <a:lnTo>
                    <a:pt x="800" y="144"/>
                  </a:lnTo>
                  <a:lnTo>
                    <a:pt x="798" y="144"/>
                  </a:lnTo>
                  <a:lnTo>
                    <a:pt x="798" y="140"/>
                  </a:lnTo>
                  <a:lnTo>
                    <a:pt x="800" y="136"/>
                  </a:lnTo>
                  <a:lnTo>
                    <a:pt x="802" y="142"/>
                  </a:lnTo>
                  <a:lnTo>
                    <a:pt x="802" y="142"/>
                  </a:lnTo>
                  <a:lnTo>
                    <a:pt x="800" y="142"/>
                  </a:lnTo>
                  <a:lnTo>
                    <a:pt x="800" y="142"/>
                  </a:lnTo>
                  <a:lnTo>
                    <a:pt x="800" y="142"/>
                  </a:lnTo>
                  <a:lnTo>
                    <a:pt x="802" y="142"/>
                  </a:lnTo>
                  <a:lnTo>
                    <a:pt x="802" y="142"/>
                  </a:lnTo>
                  <a:close/>
                  <a:moveTo>
                    <a:pt x="802" y="94"/>
                  </a:moveTo>
                  <a:lnTo>
                    <a:pt x="802" y="94"/>
                  </a:lnTo>
                  <a:lnTo>
                    <a:pt x="798" y="94"/>
                  </a:lnTo>
                  <a:lnTo>
                    <a:pt x="796" y="92"/>
                  </a:lnTo>
                  <a:lnTo>
                    <a:pt x="800" y="90"/>
                  </a:lnTo>
                  <a:lnTo>
                    <a:pt x="804" y="90"/>
                  </a:lnTo>
                  <a:lnTo>
                    <a:pt x="804" y="90"/>
                  </a:lnTo>
                  <a:lnTo>
                    <a:pt x="802" y="94"/>
                  </a:lnTo>
                  <a:lnTo>
                    <a:pt x="802" y="94"/>
                  </a:lnTo>
                  <a:lnTo>
                    <a:pt x="802" y="94"/>
                  </a:lnTo>
                  <a:lnTo>
                    <a:pt x="802" y="94"/>
                  </a:lnTo>
                  <a:lnTo>
                    <a:pt x="802" y="94"/>
                  </a:lnTo>
                  <a:lnTo>
                    <a:pt x="802" y="94"/>
                  </a:lnTo>
                  <a:lnTo>
                    <a:pt x="802" y="94"/>
                  </a:lnTo>
                  <a:close/>
                  <a:moveTo>
                    <a:pt x="816" y="134"/>
                  </a:moveTo>
                  <a:lnTo>
                    <a:pt x="816" y="134"/>
                  </a:lnTo>
                  <a:lnTo>
                    <a:pt x="804" y="130"/>
                  </a:lnTo>
                  <a:lnTo>
                    <a:pt x="804" y="130"/>
                  </a:lnTo>
                  <a:lnTo>
                    <a:pt x="806" y="130"/>
                  </a:lnTo>
                  <a:lnTo>
                    <a:pt x="814" y="132"/>
                  </a:lnTo>
                  <a:lnTo>
                    <a:pt x="816" y="134"/>
                  </a:lnTo>
                  <a:lnTo>
                    <a:pt x="816" y="134"/>
                  </a:lnTo>
                  <a:lnTo>
                    <a:pt x="816" y="134"/>
                  </a:lnTo>
                  <a:lnTo>
                    <a:pt x="816" y="132"/>
                  </a:lnTo>
                  <a:lnTo>
                    <a:pt x="818" y="132"/>
                  </a:lnTo>
                  <a:lnTo>
                    <a:pt x="816" y="134"/>
                  </a:lnTo>
                  <a:lnTo>
                    <a:pt x="816" y="134"/>
                  </a:lnTo>
                  <a:close/>
                  <a:moveTo>
                    <a:pt x="820" y="348"/>
                  </a:moveTo>
                  <a:lnTo>
                    <a:pt x="820" y="348"/>
                  </a:lnTo>
                  <a:lnTo>
                    <a:pt x="824" y="346"/>
                  </a:lnTo>
                  <a:lnTo>
                    <a:pt x="820" y="348"/>
                  </a:lnTo>
                  <a:lnTo>
                    <a:pt x="820" y="348"/>
                  </a:lnTo>
                  <a:close/>
                  <a:moveTo>
                    <a:pt x="834" y="1666"/>
                  </a:moveTo>
                  <a:lnTo>
                    <a:pt x="834" y="1666"/>
                  </a:lnTo>
                  <a:lnTo>
                    <a:pt x="822" y="1660"/>
                  </a:lnTo>
                  <a:lnTo>
                    <a:pt x="820" y="1658"/>
                  </a:lnTo>
                  <a:lnTo>
                    <a:pt x="822" y="1658"/>
                  </a:lnTo>
                  <a:lnTo>
                    <a:pt x="828" y="1656"/>
                  </a:lnTo>
                  <a:lnTo>
                    <a:pt x="840" y="1654"/>
                  </a:lnTo>
                  <a:lnTo>
                    <a:pt x="850" y="1654"/>
                  </a:lnTo>
                  <a:lnTo>
                    <a:pt x="856" y="1656"/>
                  </a:lnTo>
                  <a:lnTo>
                    <a:pt x="854" y="1658"/>
                  </a:lnTo>
                  <a:lnTo>
                    <a:pt x="852" y="1660"/>
                  </a:lnTo>
                  <a:lnTo>
                    <a:pt x="834" y="1666"/>
                  </a:lnTo>
                  <a:lnTo>
                    <a:pt x="834" y="1666"/>
                  </a:lnTo>
                  <a:lnTo>
                    <a:pt x="832" y="1664"/>
                  </a:lnTo>
                  <a:lnTo>
                    <a:pt x="834" y="1664"/>
                  </a:lnTo>
                  <a:lnTo>
                    <a:pt x="836" y="1664"/>
                  </a:lnTo>
                  <a:lnTo>
                    <a:pt x="834" y="1666"/>
                  </a:lnTo>
                  <a:lnTo>
                    <a:pt x="834" y="1666"/>
                  </a:lnTo>
                  <a:close/>
                  <a:moveTo>
                    <a:pt x="1024" y="60"/>
                  </a:moveTo>
                  <a:lnTo>
                    <a:pt x="1024" y="60"/>
                  </a:lnTo>
                  <a:lnTo>
                    <a:pt x="1026" y="62"/>
                  </a:lnTo>
                  <a:lnTo>
                    <a:pt x="1028" y="64"/>
                  </a:lnTo>
                  <a:lnTo>
                    <a:pt x="1038" y="64"/>
                  </a:lnTo>
                  <a:lnTo>
                    <a:pt x="1040" y="66"/>
                  </a:lnTo>
                  <a:lnTo>
                    <a:pt x="1040" y="66"/>
                  </a:lnTo>
                  <a:lnTo>
                    <a:pt x="1030" y="70"/>
                  </a:lnTo>
                  <a:lnTo>
                    <a:pt x="1030" y="70"/>
                  </a:lnTo>
                  <a:lnTo>
                    <a:pt x="1026" y="66"/>
                  </a:lnTo>
                  <a:lnTo>
                    <a:pt x="1024" y="60"/>
                  </a:lnTo>
                  <a:lnTo>
                    <a:pt x="1024" y="60"/>
                  </a:lnTo>
                  <a:lnTo>
                    <a:pt x="1024" y="62"/>
                  </a:lnTo>
                  <a:lnTo>
                    <a:pt x="1024" y="60"/>
                  </a:lnTo>
                  <a:lnTo>
                    <a:pt x="1024" y="60"/>
                  </a:lnTo>
                  <a:close/>
                  <a:moveTo>
                    <a:pt x="954" y="1384"/>
                  </a:moveTo>
                  <a:lnTo>
                    <a:pt x="954" y="1384"/>
                  </a:lnTo>
                  <a:lnTo>
                    <a:pt x="956" y="1384"/>
                  </a:lnTo>
                  <a:lnTo>
                    <a:pt x="956" y="1386"/>
                  </a:lnTo>
                  <a:lnTo>
                    <a:pt x="950" y="1392"/>
                  </a:lnTo>
                  <a:lnTo>
                    <a:pt x="946" y="1396"/>
                  </a:lnTo>
                  <a:lnTo>
                    <a:pt x="944" y="1396"/>
                  </a:lnTo>
                  <a:lnTo>
                    <a:pt x="946" y="1392"/>
                  </a:lnTo>
                  <a:lnTo>
                    <a:pt x="954" y="1384"/>
                  </a:lnTo>
                  <a:lnTo>
                    <a:pt x="954" y="1384"/>
                  </a:lnTo>
                  <a:lnTo>
                    <a:pt x="954" y="1384"/>
                  </a:lnTo>
                  <a:lnTo>
                    <a:pt x="954" y="1384"/>
                  </a:lnTo>
                  <a:lnTo>
                    <a:pt x="952" y="1386"/>
                  </a:lnTo>
                  <a:lnTo>
                    <a:pt x="954" y="1384"/>
                  </a:lnTo>
                  <a:lnTo>
                    <a:pt x="954" y="1384"/>
                  </a:lnTo>
                  <a:close/>
                  <a:moveTo>
                    <a:pt x="898" y="1130"/>
                  </a:moveTo>
                  <a:lnTo>
                    <a:pt x="898" y="1130"/>
                  </a:lnTo>
                  <a:lnTo>
                    <a:pt x="898" y="1134"/>
                  </a:lnTo>
                  <a:lnTo>
                    <a:pt x="898" y="1130"/>
                  </a:lnTo>
                  <a:lnTo>
                    <a:pt x="898" y="1130"/>
                  </a:lnTo>
                  <a:lnTo>
                    <a:pt x="898" y="1132"/>
                  </a:lnTo>
                  <a:lnTo>
                    <a:pt x="898" y="1130"/>
                  </a:lnTo>
                  <a:lnTo>
                    <a:pt x="898" y="1130"/>
                  </a:lnTo>
                  <a:close/>
                  <a:moveTo>
                    <a:pt x="898" y="1372"/>
                  </a:moveTo>
                  <a:lnTo>
                    <a:pt x="898" y="1372"/>
                  </a:lnTo>
                  <a:lnTo>
                    <a:pt x="890" y="1368"/>
                  </a:lnTo>
                  <a:lnTo>
                    <a:pt x="898" y="1372"/>
                  </a:lnTo>
                  <a:lnTo>
                    <a:pt x="906" y="1376"/>
                  </a:lnTo>
                  <a:lnTo>
                    <a:pt x="898" y="1372"/>
                  </a:lnTo>
                  <a:lnTo>
                    <a:pt x="898" y="1372"/>
                  </a:lnTo>
                  <a:lnTo>
                    <a:pt x="898" y="1372"/>
                  </a:lnTo>
                  <a:lnTo>
                    <a:pt x="898" y="1372"/>
                  </a:lnTo>
                  <a:lnTo>
                    <a:pt x="898" y="1372"/>
                  </a:lnTo>
                  <a:close/>
                  <a:moveTo>
                    <a:pt x="916" y="1642"/>
                  </a:moveTo>
                  <a:lnTo>
                    <a:pt x="916" y="1642"/>
                  </a:lnTo>
                  <a:lnTo>
                    <a:pt x="912" y="1648"/>
                  </a:lnTo>
                  <a:lnTo>
                    <a:pt x="910" y="1648"/>
                  </a:lnTo>
                  <a:lnTo>
                    <a:pt x="910" y="1646"/>
                  </a:lnTo>
                  <a:lnTo>
                    <a:pt x="914" y="1636"/>
                  </a:lnTo>
                  <a:lnTo>
                    <a:pt x="918" y="1628"/>
                  </a:lnTo>
                  <a:lnTo>
                    <a:pt x="918" y="1632"/>
                  </a:lnTo>
                  <a:lnTo>
                    <a:pt x="916" y="1642"/>
                  </a:lnTo>
                  <a:lnTo>
                    <a:pt x="916" y="1642"/>
                  </a:lnTo>
                  <a:lnTo>
                    <a:pt x="914" y="1644"/>
                  </a:lnTo>
                  <a:lnTo>
                    <a:pt x="914" y="1642"/>
                  </a:lnTo>
                  <a:lnTo>
                    <a:pt x="916" y="1642"/>
                  </a:lnTo>
                  <a:lnTo>
                    <a:pt x="916" y="1642"/>
                  </a:lnTo>
                  <a:lnTo>
                    <a:pt x="916" y="1642"/>
                  </a:lnTo>
                  <a:close/>
                  <a:moveTo>
                    <a:pt x="922" y="1330"/>
                  </a:moveTo>
                  <a:lnTo>
                    <a:pt x="922" y="1330"/>
                  </a:lnTo>
                  <a:lnTo>
                    <a:pt x="922" y="1332"/>
                  </a:lnTo>
                  <a:lnTo>
                    <a:pt x="922" y="1332"/>
                  </a:lnTo>
                  <a:lnTo>
                    <a:pt x="924" y="1330"/>
                  </a:lnTo>
                  <a:lnTo>
                    <a:pt x="924" y="1326"/>
                  </a:lnTo>
                  <a:lnTo>
                    <a:pt x="922" y="1330"/>
                  </a:lnTo>
                  <a:lnTo>
                    <a:pt x="922" y="1330"/>
                  </a:lnTo>
                  <a:lnTo>
                    <a:pt x="922" y="1330"/>
                  </a:lnTo>
                  <a:lnTo>
                    <a:pt x="922" y="1330"/>
                  </a:lnTo>
                  <a:lnTo>
                    <a:pt x="922" y="1330"/>
                  </a:lnTo>
                  <a:close/>
                  <a:moveTo>
                    <a:pt x="924" y="346"/>
                  </a:moveTo>
                  <a:lnTo>
                    <a:pt x="924" y="346"/>
                  </a:lnTo>
                  <a:lnTo>
                    <a:pt x="912" y="340"/>
                  </a:lnTo>
                  <a:lnTo>
                    <a:pt x="912" y="340"/>
                  </a:lnTo>
                  <a:lnTo>
                    <a:pt x="914" y="340"/>
                  </a:lnTo>
                  <a:lnTo>
                    <a:pt x="922" y="342"/>
                  </a:lnTo>
                  <a:lnTo>
                    <a:pt x="924" y="344"/>
                  </a:lnTo>
                  <a:lnTo>
                    <a:pt x="924" y="346"/>
                  </a:lnTo>
                  <a:lnTo>
                    <a:pt x="924" y="346"/>
                  </a:lnTo>
                  <a:lnTo>
                    <a:pt x="926" y="346"/>
                  </a:lnTo>
                  <a:lnTo>
                    <a:pt x="924" y="346"/>
                  </a:lnTo>
                  <a:lnTo>
                    <a:pt x="924" y="346"/>
                  </a:lnTo>
                  <a:close/>
                  <a:moveTo>
                    <a:pt x="946" y="1638"/>
                  </a:moveTo>
                  <a:lnTo>
                    <a:pt x="946" y="1638"/>
                  </a:lnTo>
                  <a:lnTo>
                    <a:pt x="938" y="1628"/>
                  </a:lnTo>
                  <a:lnTo>
                    <a:pt x="934" y="1624"/>
                  </a:lnTo>
                  <a:lnTo>
                    <a:pt x="934" y="1622"/>
                  </a:lnTo>
                  <a:lnTo>
                    <a:pt x="936" y="1622"/>
                  </a:lnTo>
                  <a:lnTo>
                    <a:pt x="944" y="1630"/>
                  </a:lnTo>
                  <a:lnTo>
                    <a:pt x="946" y="1634"/>
                  </a:lnTo>
                  <a:lnTo>
                    <a:pt x="946" y="1638"/>
                  </a:lnTo>
                  <a:lnTo>
                    <a:pt x="946" y="1638"/>
                  </a:lnTo>
                  <a:lnTo>
                    <a:pt x="944" y="1636"/>
                  </a:lnTo>
                  <a:lnTo>
                    <a:pt x="944" y="1632"/>
                  </a:lnTo>
                  <a:lnTo>
                    <a:pt x="948" y="1628"/>
                  </a:lnTo>
                  <a:lnTo>
                    <a:pt x="948" y="1628"/>
                  </a:lnTo>
                  <a:lnTo>
                    <a:pt x="948" y="1630"/>
                  </a:lnTo>
                  <a:lnTo>
                    <a:pt x="946" y="1638"/>
                  </a:lnTo>
                  <a:lnTo>
                    <a:pt x="946" y="1638"/>
                  </a:lnTo>
                  <a:close/>
                  <a:moveTo>
                    <a:pt x="952" y="1538"/>
                  </a:moveTo>
                  <a:lnTo>
                    <a:pt x="952" y="1538"/>
                  </a:lnTo>
                  <a:lnTo>
                    <a:pt x="948" y="1532"/>
                  </a:lnTo>
                  <a:lnTo>
                    <a:pt x="946" y="1528"/>
                  </a:lnTo>
                  <a:lnTo>
                    <a:pt x="950" y="1524"/>
                  </a:lnTo>
                  <a:lnTo>
                    <a:pt x="954" y="1524"/>
                  </a:lnTo>
                  <a:lnTo>
                    <a:pt x="958" y="1524"/>
                  </a:lnTo>
                  <a:lnTo>
                    <a:pt x="960" y="1526"/>
                  </a:lnTo>
                  <a:lnTo>
                    <a:pt x="958" y="1530"/>
                  </a:lnTo>
                  <a:lnTo>
                    <a:pt x="952" y="1538"/>
                  </a:lnTo>
                  <a:lnTo>
                    <a:pt x="952" y="1538"/>
                  </a:lnTo>
                  <a:lnTo>
                    <a:pt x="952" y="1536"/>
                  </a:lnTo>
                  <a:lnTo>
                    <a:pt x="954" y="1536"/>
                  </a:lnTo>
                  <a:lnTo>
                    <a:pt x="954" y="1536"/>
                  </a:lnTo>
                  <a:lnTo>
                    <a:pt x="952" y="1538"/>
                  </a:lnTo>
                  <a:lnTo>
                    <a:pt x="952" y="1538"/>
                  </a:lnTo>
                  <a:close/>
                  <a:moveTo>
                    <a:pt x="980" y="1226"/>
                  </a:moveTo>
                  <a:lnTo>
                    <a:pt x="980" y="1226"/>
                  </a:lnTo>
                  <a:lnTo>
                    <a:pt x="976" y="1238"/>
                  </a:lnTo>
                  <a:lnTo>
                    <a:pt x="976" y="1242"/>
                  </a:lnTo>
                  <a:lnTo>
                    <a:pt x="984" y="1230"/>
                  </a:lnTo>
                  <a:lnTo>
                    <a:pt x="988" y="1218"/>
                  </a:lnTo>
                  <a:lnTo>
                    <a:pt x="988" y="1218"/>
                  </a:lnTo>
                  <a:lnTo>
                    <a:pt x="988" y="1218"/>
                  </a:lnTo>
                  <a:lnTo>
                    <a:pt x="980" y="1226"/>
                  </a:lnTo>
                  <a:lnTo>
                    <a:pt x="980" y="1226"/>
                  </a:lnTo>
                  <a:lnTo>
                    <a:pt x="980" y="1228"/>
                  </a:lnTo>
                  <a:lnTo>
                    <a:pt x="980" y="1226"/>
                  </a:lnTo>
                  <a:lnTo>
                    <a:pt x="982" y="1226"/>
                  </a:lnTo>
                  <a:lnTo>
                    <a:pt x="980" y="1226"/>
                  </a:lnTo>
                  <a:lnTo>
                    <a:pt x="980" y="1226"/>
                  </a:lnTo>
                  <a:close/>
                  <a:moveTo>
                    <a:pt x="972" y="164"/>
                  </a:moveTo>
                  <a:lnTo>
                    <a:pt x="972" y="164"/>
                  </a:lnTo>
                  <a:lnTo>
                    <a:pt x="986" y="158"/>
                  </a:lnTo>
                  <a:lnTo>
                    <a:pt x="994" y="154"/>
                  </a:lnTo>
                  <a:lnTo>
                    <a:pt x="998" y="154"/>
                  </a:lnTo>
                  <a:lnTo>
                    <a:pt x="1002" y="156"/>
                  </a:lnTo>
                  <a:lnTo>
                    <a:pt x="1002" y="156"/>
                  </a:lnTo>
                  <a:lnTo>
                    <a:pt x="1000" y="166"/>
                  </a:lnTo>
                  <a:lnTo>
                    <a:pt x="996" y="170"/>
                  </a:lnTo>
                  <a:lnTo>
                    <a:pt x="994" y="170"/>
                  </a:lnTo>
                  <a:lnTo>
                    <a:pt x="990" y="172"/>
                  </a:lnTo>
                  <a:lnTo>
                    <a:pt x="984" y="170"/>
                  </a:lnTo>
                  <a:lnTo>
                    <a:pt x="972" y="164"/>
                  </a:lnTo>
                  <a:lnTo>
                    <a:pt x="972" y="164"/>
                  </a:lnTo>
                  <a:lnTo>
                    <a:pt x="976" y="164"/>
                  </a:lnTo>
                  <a:lnTo>
                    <a:pt x="972" y="164"/>
                  </a:lnTo>
                  <a:lnTo>
                    <a:pt x="972" y="164"/>
                  </a:lnTo>
                  <a:close/>
                  <a:moveTo>
                    <a:pt x="1040" y="2182"/>
                  </a:moveTo>
                  <a:lnTo>
                    <a:pt x="1040" y="2182"/>
                  </a:lnTo>
                  <a:lnTo>
                    <a:pt x="1032" y="2178"/>
                  </a:lnTo>
                  <a:lnTo>
                    <a:pt x="1026" y="2176"/>
                  </a:lnTo>
                  <a:lnTo>
                    <a:pt x="1016" y="2176"/>
                  </a:lnTo>
                  <a:lnTo>
                    <a:pt x="1012" y="2176"/>
                  </a:lnTo>
                  <a:lnTo>
                    <a:pt x="1008" y="2174"/>
                  </a:lnTo>
                  <a:lnTo>
                    <a:pt x="1002" y="2170"/>
                  </a:lnTo>
                  <a:lnTo>
                    <a:pt x="998" y="2164"/>
                  </a:lnTo>
                  <a:lnTo>
                    <a:pt x="998" y="2164"/>
                  </a:lnTo>
                  <a:lnTo>
                    <a:pt x="1000" y="2158"/>
                  </a:lnTo>
                  <a:lnTo>
                    <a:pt x="1006" y="2154"/>
                  </a:lnTo>
                  <a:lnTo>
                    <a:pt x="1010" y="2150"/>
                  </a:lnTo>
                  <a:lnTo>
                    <a:pt x="1016" y="2148"/>
                  </a:lnTo>
                  <a:lnTo>
                    <a:pt x="1022" y="2148"/>
                  </a:lnTo>
                  <a:lnTo>
                    <a:pt x="1028" y="2150"/>
                  </a:lnTo>
                  <a:lnTo>
                    <a:pt x="1038" y="2154"/>
                  </a:lnTo>
                  <a:lnTo>
                    <a:pt x="1046" y="2162"/>
                  </a:lnTo>
                  <a:lnTo>
                    <a:pt x="1050" y="2170"/>
                  </a:lnTo>
                  <a:lnTo>
                    <a:pt x="1050" y="2174"/>
                  </a:lnTo>
                  <a:lnTo>
                    <a:pt x="1048" y="2176"/>
                  </a:lnTo>
                  <a:lnTo>
                    <a:pt x="1044" y="2180"/>
                  </a:lnTo>
                  <a:lnTo>
                    <a:pt x="1040" y="2182"/>
                  </a:lnTo>
                  <a:lnTo>
                    <a:pt x="1040" y="2182"/>
                  </a:lnTo>
                  <a:lnTo>
                    <a:pt x="1044" y="2180"/>
                  </a:lnTo>
                  <a:lnTo>
                    <a:pt x="1040" y="2182"/>
                  </a:lnTo>
                  <a:lnTo>
                    <a:pt x="1040" y="2182"/>
                  </a:lnTo>
                  <a:close/>
                  <a:moveTo>
                    <a:pt x="1048" y="330"/>
                  </a:moveTo>
                  <a:lnTo>
                    <a:pt x="1048" y="330"/>
                  </a:lnTo>
                  <a:lnTo>
                    <a:pt x="1044" y="332"/>
                  </a:lnTo>
                  <a:lnTo>
                    <a:pt x="1038" y="334"/>
                  </a:lnTo>
                  <a:lnTo>
                    <a:pt x="1034" y="332"/>
                  </a:lnTo>
                  <a:lnTo>
                    <a:pt x="1032" y="332"/>
                  </a:lnTo>
                  <a:lnTo>
                    <a:pt x="1026" y="326"/>
                  </a:lnTo>
                  <a:lnTo>
                    <a:pt x="1024" y="324"/>
                  </a:lnTo>
                  <a:lnTo>
                    <a:pt x="1024" y="324"/>
                  </a:lnTo>
                  <a:lnTo>
                    <a:pt x="1028" y="318"/>
                  </a:lnTo>
                  <a:lnTo>
                    <a:pt x="1034" y="314"/>
                  </a:lnTo>
                  <a:lnTo>
                    <a:pt x="1038" y="312"/>
                  </a:lnTo>
                  <a:lnTo>
                    <a:pt x="1044" y="312"/>
                  </a:lnTo>
                  <a:lnTo>
                    <a:pt x="1048" y="314"/>
                  </a:lnTo>
                  <a:lnTo>
                    <a:pt x="1050" y="318"/>
                  </a:lnTo>
                  <a:lnTo>
                    <a:pt x="1052" y="324"/>
                  </a:lnTo>
                  <a:lnTo>
                    <a:pt x="1048" y="330"/>
                  </a:lnTo>
                  <a:lnTo>
                    <a:pt x="1048" y="330"/>
                  </a:lnTo>
                  <a:lnTo>
                    <a:pt x="1048" y="332"/>
                  </a:lnTo>
                  <a:lnTo>
                    <a:pt x="1048" y="330"/>
                  </a:lnTo>
                  <a:lnTo>
                    <a:pt x="1048" y="330"/>
                  </a:lnTo>
                  <a:lnTo>
                    <a:pt x="1048" y="330"/>
                  </a:lnTo>
                  <a:lnTo>
                    <a:pt x="1048" y="330"/>
                  </a:lnTo>
                  <a:close/>
                  <a:moveTo>
                    <a:pt x="1654" y="130"/>
                  </a:moveTo>
                  <a:lnTo>
                    <a:pt x="1654" y="130"/>
                  </a:lnTo>
                  <a:lnTo>
                    <a:pt x="1660" y="130"/>
                  </a:lnTo>
                  <a:lnTo>
                    <a:pt x="1664" y="128"/>
                  </a:lnTo>
                  <a:lnTo>
                    <a:pt x="1670" y="122"/>
                  </a:lnTo>
                  <a:lnTo>
                    <a:pt x="1678" y="118"/>
                  </a:lnTo>
                  <a:lnTo>
                    <a:pt x="1682" y="116"/>
                  </a:lnTo>
                  <a:lnTo>
                    <a:pt x="1686" y="116"/>
                  </a:lnTo>
                  <a:lnTo>
                    <a:pt x="1686" y="116"/>
                  </a:lnTo>
                  <a:lnTo>
                    <a:pt x="1684" y="120"/>
                  </a:lnTo>
                  <a:lnTo>
                    <a:pt x="1686" y="122"/>
                  </a:lnTo>
                  <a:lnTo>
                    <a:pt x="1684" y="120"/>
                  </a:lnTo>
                  <a:lnTo>
                    <a:pt x="1684" y="120"/>
                  </a:lnTo>
                  <a:lnTo>
                    <a:pt x="1674" y="132"/>
                  </a:lnTo>
                  <a:lnTo>
                    <a:pt x="1666" y="142"/>
                  </a:lnTo>
                  <a:lnTo>
                    <a:pt x="1666" y="142"/>
                  </a:lnTo>
                  <a:lnTo>
                    <a:pt x="1668" y="140"/>
                  </a:lnTo>
                  <a:lnTo>
                    <a:pt x="1666" y="138"/>
                  </a:lnTo>
                  <a:lnTo>
                    <a:pt x="1658" y="142"/>
                  </a:lnTo>
                  <a:lnTo>
                    <a:pt x="1658" y="142"/>
                  </a:lnTo>
                  <a:lnTo>
                    <a:pt x="1660" y="138"/>
                  </a:lnTo>
                  <a:lnTo>
                    <a:pt x="1654" y="138"/>
                  </a:lnTo>
                  <a:lnTo>
                    <a:pt x="1654" y="138"/>
                  </a:lnTo>
                  <a:lnTo>
                    <a:pt x="1668" y="122"/>
                  </a:lnTo>
                  <a:lnTo>
                    <a:pt x="1664" y="124"/>
                  </a:lnTo>
                  <a:lnTo>
                    <a:pt x="1654" y="130"/>
                  </a:lnTo>
                  <a:lnTo>
                    <a:pt x="1654" y="130"/>
                  </a:lnTo>
                  <a:close/>
                  <a:moveTo>
                    <a:pt x="1646" y="170"/>
                  </a:moveTo>
                  <a:lnTo>
                    <a:pt x="1646" y="170"/>
                  </a:lnTo>
                  <a:lnTo>
                    <a:pt x="1640" y="172"/>
                  </a:lnTo>
                  <a:lnTo>
                    <a:pt x="1646" y="170"/>
                  </a:lnTo>
                  <a:lnTo>
                    <a:pt x="1646" y="170"/>
                  </a:lnTo>
                  <a:lnTo>
                    <a:pt x="1644" y="170"/>
                  </a:lnTo>
                  <a:lnTo>
                    <a:pt x="1646" y="170"/>
                  </a:lnTo>
                  <a:lnTo>
                    <a:pt x="1646" y="170"/>
                  </a:lnTo>
                  <a:close/>
                  <a:moveTo>
                    <a:pt x="1642" y="656"/>
                  </a:moveTo>
                  <a:lnTo>
                    <a:pt x="1642" y="656"/>
                  </a:lnTo>
                  <a:lnTo>
                    <a:pt x="1636" y="656"/>
                  </a:lnTo>
                  <a:lnTo>
                    <a:pt x="1642" y="656"/>
                  </a:lnTo>
                  <a:lnTo>
                    <a:pt x="1642" y="656"/>
                  </a:lnTo>
                  <a:close/>
                  <a:moveTo>
                    <a:pt x="1630" y="658"/>
                  </a:moveTo>
                  <a:lnTo>
                    <a:pt x="1630" y="658"/>
                  </a:lnTo>
                  <a:lnTo>
                    <a:pt x="1626" y="660"/>
                  </a:lnTo>
                  <a:lnTo>
                    <a:pt x="1630" y="658"/>
                  </a:lnTo>
                  <a:lnTo>
                    <a:pt x="1630" y="658"/>
                  </a:lnTo>
                  <a:close/>
                  <a:moveTo>
                    <a:pt x="1534" y="1870"/>
                  </a:moveTo>
                  <a:lnTo>
                    <a:pt x="1534" y="1870"/>
                  </a:lnTo>
                  <a:lnTo>
                    <a:pt x="1528" y="1872"/>
                  </a:lnTo>
                  <a:lnTo>
                    <a:pt x="1534" y="1870"/>
                  </a:lnTo>
                  <a:lnTo>
                    <a:pt x="1534" y="1870"/>
                  </a:lnTo>
                  <a:close/>
                  <a:moveTo>
                    <a:pt x="1422" y="138"/>
                  </a:moveTo>
                  <a:lnTo>
                    <a:pt x="1422" y="138"/>
                  </a:lnTo>
                  <a:lnTo>
                    <a:pt x="1406" y="150"/>
                  </a:lnTo>
                  <a:lnTo>
                    <a:pt x="1400" y="154"/>
                  </a:lnTo>
                  <a:lnTo>
                    <a:pt x="1394" y="156"/>
                  </a:lnTo>
                  <a:lnTo>
                    <a:pt x="1386" y="158"/>
                  </a:lnTo>
                  <a:lnTo>
                    <a:pt x="1376" y="158"/>
                  </a:lnTo>
                  <a:lnTo>
                    <a:pt x="1376" y="158"/>
                  </a:lnTo>
                  <a:lnTo>
                    <a:pt x="1422" y="138"/>
                  </a:lnTo>
                  <a:lnTo>
                    <a:pt x="1422" y="138"/>
                  </a:lnTo>
                  <a:lnTo>
                    <a:pt x="1416" y="136"/>
                  </a:lnTo>
                  <a:lnTo>
                    <a:pt x="1422" y="138"/>
                  </a:lnTo>
                  <a:lnTo>
                    <a:pt x="1422" y="138"/>
                  </a:lnTo>
                  <a:close/>
                  <a:moveTo>
                    <a:pt x="1386" y="316"/>
                  </a:moveTo>
                  <a:lnTo>
                    <a:pt x="1386" y="316"/>
                  </a:lnTo>
                  <a:lnTo>
                    <a:pt x="1396" y="318"/>
                  </a:lnTo>
                  <a:lnTo>
                    <a:pt x="1398" y="320"/>
                  </a:lnTo>
                  <a:lnTo>
                    <a:pt x="1400" y="322"/>
                  </a:lnTo>
                  <a:lnTo>
                    <a:pt x="1396" y="328"/>
                  </a:lnTo>
                  <a:lnTo>
                    <a:pt x="1384" y="338"/>
                  </a:lnTo>
                  <a:lnTo>
                    <a:pt x="1384" y="338"/>
                  </a:lnTo>
                  <a:lnTo>
                    <a:pt x="1378" y="334"/>
                  </a:lnTo>
                  <a:lnTo>
                    <a:pt x="1372" y="326"/>
                  </a:lnTo>
                  <a:lnTo>
                    <a:pt x="1372" y="322"/>
                  </a:lnTo>
                  <a:lnTo>
                    <a:pt x="1374" y="320"/>
                  </a:lnTo>
                  <a:lnTo>
                    <a:pt x="1378" y="318"/>
                  </a:lnTo>
                  <a:lnTo>
                    <a:pt x="1386" y="316"/>
                  </a:lnTo>
                  <a:lnTo>
                    <a:pt x="1386" y="316"/>
                  </a:lnTo>
                  <a:lnTo>
                    <a:pt x="1384" y="316"/>
                  </a:lnTo>
                  <a:lnTo>
                    <a:pt x="1386" y="316"/>
                  </a:lnTo>
                  <a:lnTo>
                    <a:pt x="1386" y="316"/>
                  </a:lnTo>
                  <a:close/>
                  <a:moveTo>
                    <a:pt x="1346" y="1104"/>
                  </a:moveTo>
                  <a:lnTo>
                    <a:pt x="1346" y="1104"/>
                  </a:lnTo>
                  <a:lnTo>
                    <a:pt x="1348" y="1114"/>
                  </a:lnTo>
                  <a:lnTo>
                    <a:pt x="1346" y="1120"/>
                  </a:lnTo>
                  <a:lnTo>
                    <a:pt x="1344" y="1126"/>
                  </a:lnTo>
                  <a:lnTo>
                    <a:pt x="1340" y="1130"/>
                  </a:lnTo>
                  <a:lnTo>
                    <a:pt x="1336" y="1134"/>
                  </a:lnTo>
                  <a:lnTo>
                    <a:pt x="1328" y="1134"/>
                  </a:lnTo>
                  <a:lnTo>
                    <a:pt x="1314" y="1132"/>
                  </a:lnTo>
                  <a:lnTo>
                    <a:pt x="1314" y="1132"/>
                  </a:lnTo>
                  <a:lnTo>
                    <a:pt x="1316" y="1128"/>
                  </a:lnTo>
                  <a:lnTo>
                    <a:pt x="1318" y="1124"/>
                  </a:lnTo>
                  <a:lnTo>
                    <a:pt x="1316" y="1120"/>
                  </a:lnTo>
                  <a:lnTo>
                    <a:pt x="1314" y="1118"/>
                  </a:lnTo>
                  <a:lnTo>
                    <a:pt x="1302" y="1112"/>
                  </a:lnTo>
                  <a:lnTo>
                    <a:pt x="1284" y="1108"/>
                  </a:lnTo>
                  <a:lnTo>
                    <a:pt x="1284" y="1108"/>
                  </a:lnTo>
                  <a:lnTo>
                    <a:pt x="1288" y="1104"/>
                  </a:lnTo>
                  <a:lnTo>
                    <a:pt x="1292" y="1100"/>
                  </a:lnTo>
                  <a:lnTo>
                    <a:pt x="1294" y="1096"/>
                  </a:lnTo>
                  <a:lnTo>
                    <a:pt x="1294" y="1094"/>
                  </a:lnTo>
                  <a:lnTo>
                    <a:pt x="1294" y="1094"/>
                  </a:lnTo>
                  <a:lnTo>
                    <a:pt x="1300" y="1098"/>
                  </a:lnTo>
                  <a:lnTo>
                    <a:pt x="1306" y="1098"/>
                  </a:lnTo>
                  <a:lnTo>
                    <a:pt x="1318" y="1092"/>
                  </a:lnTo>
                  <a:lnTo>
                    <a:pt x="1324" y="1090"/>
                  </a:lnTo>
                  <a:lnTo>
                    <a:pt x="1330" y="1090"/>
                  </a:lnTo>
                  <a:lnTo>
                    <a:pt x="1338" y="1094"/>
                  </a:lnTo>
                  <a:lnTo>
                    <a:pt x="1346" y="1104"/>
                  </a:lnTo>
                  <a:lnTo>
                    <a:pt x="1346" y="1104"/>
                  </a:lnTo>
                  <a:lnTo>
                    <a:pt x="1346" y="1106"/>
                  </a:lnTo>
                  <a:lnTo>
                    <a:pt x="1344" y="1104"/>
                  </a:lnTo>
                  <a:lnTo>
                    <a:pt x="1340" y="1100"/>
                  </a:lnTo>
                  <a:lnTo>
                    <a:pt x="1338" y="1096"/>
                  </a:lnTo>
                  <a:lnTo>
                    <a:pt x="1346" y="1104"/>
                  </a:lnTo>
                  <a:lnTo>
                    <a:pt x="1346" y="1104"/>
                  </a:lnTo>
                  <a:close/>
                  <a:moveTo>
                    <a:pt x="1298" y="372"/>
                  </a:moveTo>
                  <a:lnTo>
                    <a:pt x="1298" y="372"/>
                  </a:lnTo>
                  <a:lnTo>
                    <a:pt x="1302" y="382"/>
                  </a:lnTo>
                  <a:lnTo>
                    <a:pt x="1302" y="384"/>
                  </a:lnTo>
                  <a:lnTo>
                    <a:pt x="1302" y="384"/>
                  </a:lnTo>
                  <a:lnTo>
                    <a:pt x="1296" y="380"/>
                  </a:lnTo>
                  <a:lnTo>
                    <a:pt x="1290" y="374"/>
                  </a:lnTo>
                  <a:lnTo>
                    <a:pt x="1286" y="368"/>
                  </a:lnTo>
                  <a:lnTo>
                    <a:pt x="1284" y="364"/>
                  </a:lnTo>
                  <a:lnTo>
                    <a:pt x="1284" y="364"/>
                  </a:lnTo>
                  <a:lnTo>
                    <a:pt x="1288" y="364"/>
                  </a:lnTo>
                  <a:lnTo>
                    <a:pt x="1298" y="372"/>
                  </a:lnTo>
                  <a:lnTo>
                    <a:pt x="1298" y="372"/>
                  </a:lnTo>
                  <a:lnTo>
                    <a:pt x="1298" y="372"/>
                  </a:lnTo>
                  <a:lnTo>
                    <a:pt x="1298" y="372"/>
                  </a:lnTo>
                  <a:lnTo>
                    <a:pt x="1296" y="370"/>
                  </a:lnTo>
                  <a:lnTo>
                    <a:pt x="1298" y="372"/>
                  </a:lnTo>
                  <a:lnTo>
                    <a:pt x="1298" y="372"/>
                  </a:lnTo>
                  <a:close/>
                  <a:moveTo>
                    <a:pt x="1284" y="1416"/>
                  </a:moveTo>
                  <a:lnTo>
                    <a:pt x="1284" y="1416"/>
                  </a:lnTo>
                  <a:lnTo>
                    <a:pt x="1296" y="1420"/>
                  </a:lnTo>
                  <a:lnTo>
                    <a:pt x="1300" y="1424"/>
                  </a:lnTo>
                  <a:lnTo>
                    <a:pt x="1302" y="1426"/>
                  </a:lnTo>
                  <a:lnTo>
                    <a:pt x="1302" y="1430"/>
                  </a:lnTo>
                  <a:lnTo>
                    <a:pt x="1302" y="1434"/>
                  </a:lnTo>
                  <a:lnTo>
                    <a:pt x="1294" y="1444"/>
                  </a:lnTo>
                  <a:lnTo>
                    <a:pt x="1294" y="1444"/>
                  </a:lnTo>
                  <a:lnTo>
                    <a:pt x="1280" y="1446"/>
                  </a:lnTo>
                  <a:lnTo>
                    <a:pt x="1274" y="1444"/>
                  </a:lnTo>
                  <a:lnTo>
                    <a:pt x="1270" y="1440"/>
                  </a:lnTo>
                  <a:lnTo>
                    <a:pt x="1270" y="1436"/>
                  </a:lnTo>
                  <a:lnTo>
                    <a:pt x="1272" y="1430"/>
                  </a:lnTo>
                  <a:lnTo>
                    <a:pt x="1276" y="1426"/>
                  </a:lnTo>
                  <a:lnTo>
                    <a:pt x="1284" y="1416"/>
                  </a:lnTo>
                  <a:lnTo>
                    <a:pt x="1284" y="1416"/>
                  </a:lnTo>
                  <a:lnTo>
                    <a:pt x="1286" y="1416"/>
                  </a:lnTo>
                  <a:lnTo>
                    <a:pt x="1284" y="1418"/>
                  </a:lnTo>
                  <a:lnTo>
                    <a:pt x="1282" y="1418"/>
                  </a:lnTo>
                  <a:lnTo>
                    <a:pt x="1284" y="1416"/>
                  </a:lnTo>
                  <a:lnTo>
                    <a:pt x="1284" y="1416"/>
                  </a:lnTo>
                  <a:close/>
                  <a:moveTo>
                    <a:pt x="1252" y="854"/>
                  </a:moveTo>
                  <a:lnTo>
                    <a:pt x="1252" y="854"/>
                  </a:lnTo>
                  <a:lnTo>
                    <a:pt x="1262" y="858"/>
                  </a:lnTo>
                  <a:lnTo>
                    <a:pt x="1266" y="862"/>
                  </a:lnTo>
                  <a:lnTo>
                    <a:pt x="1268" y="866"/>
                  </a:lnTo>
                  <a:lnTo>
                    <a:pt x="1268" y="870"/>
                  </a:lnTo>
                  <a:lnTo>
                    <a:pt x="1268" y="876"/>
                  </a:lnTo>
                  <a:lnTo>
                    <a:pt x="1264" y="888"/>
                  </a:lnTo>
                  <a:lnTo>
                    <a:pt x="1264" y="888"/>
                  </a:lnTo>
                  <a:lnTo>
                    <a:pt x="1256" y="880"/>
                  </a:lnTo>
                  <a:lnTo>
                    <a:pt x="1252" y="872"/>
                  </a:lnTo>
                  <a:lnTo>
                    <a:pt x="1252" y="864"/>
                  </a:lnTo>
                  <a:lnTo>
                    <a:pt x="1252" y="854"/>
                  </a:lnTo>
                  <a:lnTo>
                    <a:pt x="1252" y="854"/>
                  </a:lnTo>
                  <a:lnTo>
                    <a:pt x="1254" y="854"/>
                  </a:lnTo>
                  <a:lnTo>
                    <a:pt x="1254" y="854"/>
                  </a:lnTo>
                  <a:lnTo>
                    <a:pt x="1252" y="856"/>
                  </a:lnTo>
                  <a:lnTo>
                    <a:pt x="1250" y="858"/>
                  </a:lnTo>
                  <a:lnTo>
                    <a:pt x="1252" y="854"/>
                  </a:lnTo>
                  <a:lnTo>
                    <a:pt x="1252" y="854"/>
                  </a:lnTo>
                  <a:close/>
                  <a:moveTo>
                    <a:pt x="1138" y="360"/>
                  </a:moveTo>
                  <a:lnTo>
                    <a:pt x="1138" y="360"/>
                  </a:lnTo>
                  <a:lnTo>
                    <a:pt x="1136" y="362"/>
                  </a:lnTo>
                  <a:lnTo>
                    <a:pt x="1138" y="360"/>
                  </a:lnTo>
                  <a:lnTo>
                    <a:pt x="1138" y="360"/>
                  </a:lnTo>
                  <a:lnTo>
                    <a:pt x="1138" y="360"/>
                  </a:lnTo>
                  <a:lnTo>
                    <a:pt x="1138" y="360"/>
                  </a:lnTo>
                  <a:lnTo>
                    <a:pt x="1138" y="360"/>
                  </a:lnTo>
                  <a:lnTo>
                    <a:pt x="1138" y="360"/>
                  </a:lnTo>
                  <a:lnTo>
                    <a:pt x="1138" y="360"/>
                  </a:lnTo>
                  <a:close/>
                  <a:moveTo>
                    <a:pt x="1130" y="818"/>
                  </a:moveTo>
                  <a:lnTo>
                    <a:pt x="1130" y="818"/>
                  </a:lnTo>
                  <a:lnTo>
                    <a:pt x="1128" y="826"/>
                  </a:lnTo>
                  <a:lnTo>
                    <a:pt x="1128" y="822"/>
                  </a:lnTo>
                  <a:lnTo>
                    <a:pt x="1132" y="808"/>
                  </a:lnTo>
                  <a:lnTo>
                    <a:pt x="1132" y="808"/>
                  </a:lnTo>
                  <a:lnTo>
                    <a:pt x="1130" y="818"/>
                  </a:lnTo>
                  <a:lnTo>
                    <a:pt x="1130" y="818"/>
                  </a:lnTo>
                  <a:lnTo>
                    <a:pt x="1130" y="818"/>
                  </a:lnTo>
                  <a:lnTo>
                    <a:pt x="1130" y="818"/>
                  </a:lnTo>
                  <a:lnTo>
                    <a:pt x="1130" y="818"/>
                  </a:lnTo>
                  <a:close/>
                  <a:moveTo>
                    <a:pt x="1130" y="1004"/>
                  </a:moveTo>
                  <a:lnTo>
                    <a:pt x="1130" y="1004"/>
                  </a:lnTo>
                  <a:lnTo>
                    <a:pt x="1128" y="1008"/>
                  </a:lnTo>
                  <a:lnTo>
                    <a:pt x="1130" y="1004"/>
                  </a:lnTo>
                  <a:lnTo>
                    <a:pt x="1130" y="1004"/>
                  </a:lnTo>
                  <a:close/>
                  <a:moveTo>
                    <a:pt x="1108" y="186"/>
                  </a:moveTo>
                  <a:lnTo>
                    <a:pt x="1108" y="186"/>
                  </a:lnTo>
                  <a:lnTo>
                    <a:pt x="1110" y="184"/>
                  </a:lnTo>
                  <a:lnTo>
                    <a:pt x="1108" y="186"/>
                  </a:lnTo>
                  <a:lnTo>
                    <a:pt x="1108" y="186"/>
                  </a:lnTo>
                  <a:close/>
                  <a:moveTo>
                    <a:pt x="1114" y="354"/>
                  </a:moveTo>
                  <a:lnTo>
                    <a:pt x="1114" y="354"/>
                  </a:lnTo>
                  <a:lnTo>
                    <a:pt x="1114" y="348"/>
                  </a:lnTo>
                  <a:lnTo>
                    <a:pt x="1118" y="344"/>
                  </a:lnTo>
                  <a:lnTo>
                    <a:pt x="1122" y="344"/>
                  </a:lnTo>
                  <a:lnTo>
                    <a:pt x="1126" y="344"/>
                  </a:lnTo>
                  <a:lnTo>
                    <a:pt x="1128" y="346"/>
                  </a:lnTo>
                  <a:lnTo>
                    <a:pt x="1128" y="350"/>
                  </a:lnTo>
                  <a:lnTo>
                    <a:pt x="1124" y="352"/>
                  </a:lnTo>
                  <a:lnTo>
                    <a:pt x="1114" y="354"/>
                  </a:lnTo>
                  <a:lnTo>
                    <a:pt x="1114" y="354"/>
                  </a:lnTo>
                  <a:lnTo>
                    <a:pt x="1116" y="354"/>
                  </a:lnTo>
                  <a:lnTo>
                    <a:pt x="1114" y="354"/>
                  </a:lnTo>
                  <a:lnTo>
                    <a:pt x="1114" y="354"/>
                  </a:lnTo>
                  <a:close/>
                  <a:moveTo>
                    <a:pt x="1120" y="1078"/>
                  </a:moveTo>
                  <a:lnTo>
                    <a:pt x="1120" y="1078"/>
                  </a:lnTo>
                  <a:lnTo>
                    <a:pt x="1126" y="1078"/>
                  </a:lnTo>
                  <a:lnTo>
                    <a:pt x="1126" y="1080"/>
                  </a:lnTo>
                  <a:lnTo>
                    <a:pt x="1124" y="1082"/>
                  </a:lnTo>
                  <a:lnTo>
                    <a:pt x="1120" y="1078"/>
                  </a:lnTo>
                  <a:lnTo>
                    <a:pt x="1120" y="1078"/>
                  </a:lnTo>
                  <a:lnTo>
                    <a:pt x="1120" y="1080"/>
                  </a:lnTo>
                  <a:lnTo>
                    <a:pt x="1120" y="1078"/>
                  </a:lnTo>
                  <a:lnTo>
                    <a:pt x="1120" y="1078"/>
                  </a:lnTo>
                  <a:close/>
                  <a:moveTo>
                    <a:pt x="1130" y="1080"/>
                  </a:moveTo>
                  <a:lnTo>
                    <a:pt x="1130" y="1080"/>
                  </a:lnTo>
                  <a:lnTo>
                    <a:pt x="1130" y="1076"/>
                  </a:lnTo>
                  <a:lnTo>
                    <a:pt x="1130" y="1080"/>
                  </a:lnTo>
                  <a:lnTo>
                    <a:pt x="1130" y="1080"/>
                  </a:lnTo>
                  <a:lnTo>
                    <a:pt x="1130" y="1078"/>
                  </a:lnTo>
                  <a:lnTo>
                    <a:pt x="1130" y="1080"/>
                  </a:lnTo>
                  <a:lnTo>
                    <a:pt x="1130" y="1080"/>
                  </a:lnTo>
                  <a:close/>
                  <a:moveTo>
                    <a:pt x="1134" y="1088"/>
                  </a:moveTo>
                  <a:lnTo>
                    <a:pt x="1134" y="1088"/>
                  </a:lnTo>
                  <a:lnTo>
                    <a:pt x="1134" y="1090"/>
                  </a:lnTo>
                  <a:lnTo>
                    <a:pt x="1134" y="1086"/>
                  </a:lnTo>
                  <a:lnTo>
                    <a:pt x="1134" y="1082"/>
                  </a:lnTo>
                  <a:lnTo>
                    <a:pt x="1134" y="1088"/>
                  </a:lnTo>
                  <a:lnTo>
                    <a:pt x="1134" y="1088"/>
                  </a:lnTo>
                  <a:lnTo>
                    <a:pt x="1134" y="1088"/>
                  </a:lnTo>
                  <a:lnTo>
                    <a:pt x="1134" y="1088"/>
                  </a:lnTo>
                  <a:lnTo>
                    <a:pt x="1134" y="1088"/>
                  </a:lnTo>
                  <a:close/>
                  <a:moveTo>
                    <a:pt x="1144" y="768"/>
                  </a:moveTo>
                  <a:lnTo>
                    <a:pt x="1144" y="768"/>
                  </a:lnTo>
                  <a:lnTo>
                    <a:pt x="1136" y="796"/>
                  </a:lnTo>
                  <a:lnTo>
                    <a:pt x="1136" y="796"/>
                  </a:lnTo>
                  <a:lnTo>
                    <a:pt x="1148" y="752"/>
                  </a:lnTo>
                  <a:lnTo>
                    <a:pt x="1148" y="752"/>
                  </a:lnTo>
                  <a:lnTo>
                    <a:pt x="1144" y="768"/>
                  </a:lnTo>
                  <a:lnTo>
                    <a:pt x="1144" y="768"/>
                  </a:lnTo>
                  <a:close/>
                  <a:moveTo>
                    <a:pt x="1146" y="1002"/>
                  </a:moveTo>
                  <a:lnTo>
                    <a:pt x="1150" y="998"/>
                  </a:lnTo>
                  <a:lnTo>
                    <a:pt x="1150" y="998"/>
                  </a:lnTo>
                  <a:lnTo>
                    <a:pt x="1148" y="1002"/>
                  </a:lnTo>
                  <a:lnTo>
                    <a:pt x="1148" y="1004"/>
                  </a:lnTo>
                  <a:lnTo>
                    <a:pt x="1146" y="1002"/>
                  </a:lnTo>
                  <a:lnTo>
                    <a:pt x="1146" y="1002"/>
                  </a:lnTo>
                  <a:close/>
                  <a:moveTo>
                    <a:pt x="1150" y="742"/>
                  </a:moveTo>
                  <a:lnTo>
                    <a:pt x="1150" y="742"/>
                  </a:lnTo>
                  <a:lnTo>
                    <a:pt x="1150" y="740"/>
                  </a:lnTo>
                  <a:lnTo>
                    <a:pt x="1150" y="742"/>
                  </a:lnTo>
                  <a:lnTo>
                    <a:pt x="1150" y="742"/>
                  </a:lnTo>
                  <a:lnTo>
                    <a:pt x="1150" y="742"/>
                  </a:lnTo>
                  <a:lnTo>
                    <a:pt x="1150" y="742"/>
                  </a:lnTo>
                  <a:close/>
                  <a:moveTo>
                    <a:pt x="1138" y="186"/>
                  </a:moveTo>
                  <a:lnTo>
                    <a:pt x="1138" y="186"/>
                  </a:lnTo>
                  <a:lnTo>
                    <a:pt x="1156" y="184"/>
                  </a:lnTo>
                  <a:lnTo>
                    <a:pt x="1156" y="184"/>
                  </a:lnTo>
                  <a:lnTo>
                    <a:pt x="1154" y="186"/>
                  </a:lnTo>
                  <a:lnTo>
                    <a:pt x="1146" y="188"/>
                  </a:lnTo>
                  <a:lnTo>
                    <a:pt x="1142" y="186"/>
                  </a:lnTo>
                  <a:lnTo>
                    <a:pt x="1138" y="186"/>
                  </a:lnTo>
                  <a:lnTo>
                    <a:pt x="1138" y="186"/>
                  </a:lnTo>
                  <a:lnTo>
                    <a:pt x="1140" y="186"/>
                  </a:lnTo>
                  <a:lnTo>
                    <a:pt x="1142" y="186"/>
                  </a:lnTo>
                  <a:lnTo>
                    <a:pt x="1140" y="186"/>
                  </a:lnTo>
                  <a:lnTo>
                    <a:pt x="1138" y="186"/>
                  </a:lnTo>
                  <a:lnTo>
                    <a:pt x="1138" y="186"/>
                  </a:lnTo>
                  <a:close/>
                  <a:moveTo>
                    <a:pt x="1210" y="362"/>
                  </a:moveTo>
                  <a:lnTo>
                    <a:pt x="1210" y="362"/>
                  </a:lnTo>
                  <a:lnTo>
                    <a:pt x="1222" y="350"/>
                  </a:lnTo>
                  <a:lnTo>
                    <a:pt x="1210" y="362"/>
                  </a:lnTo>
                  <a:lnTo>
                    <a:pt x="1210" y="362"/>
                  </a:lnTo>
                  <a:lnTo>
                    <a:pt x="1212" y="362"/>
                  </a:lnTo>
                  <a:lnTo>
                    <a:pt x="1210" y="362"/>
                  </a:lnTo>
                  <a:lnTo>
                    <a:pt x="1210" y="362"/>
                  </a:lnTo>
                  <a:close/>
                  <a:moveTo>
                    <a:pt x="1240" y="480"/>
                  </a:moveTo>
                  <a:lnTo>
                    <a:pt x="1240" y="480"/>
                  </a:lnTo>
                  <a:lnTo>
                    <a:pt x="1246" y="482"/>
                  </a:lnTo>
                  <a:lnTo>
                    <a:pt x="1242" y="484"/>
                  </a:lnTo>
                  <a:lnTo>
                    <a:pt x="1220" y="484"/>
                  </a:lnTo>
                  <a:lnTo>
                    <a:pt x="1212" y="484"/>
                  </a:lnTo>
                  <a:lnTo>
                    <a:pt x="1210" y="482"/>
                  </a:lnTo>
                  <a:lnTo>
                    <a:pt x="1218" y="482"/>
                  </a:lnTo>
                  <a:lnTo>
                    <a:pt x="1240" y="480"/>
                  </a:lnTo>
                  <a:lnTo>
                    <a:pt x="1240" y="480"/>
                  </a:lnTo>
                  <a:lnTo>
                    <a:pt x="1240" y="480"/>
                  </a:lnTo>
                  <a:lnTo>
                    <a:pt x="1238" y="480"/>
                  </a:lnTo>
                  <a:lnTo>
                    <a:pt x="1236" y="480"/>
                  </a:lnTo>
                  <a:lnTo>
                    <a:pt x="1240" y="480"/>
                  </a:lnTo>
                  <a:lnTo>
                    <a:pt x="1240" y="480"/>
                  </a:lnTo>
                  <a:close/>
                  <a:moveTo>
                    <a:pt x="1226" y="1780"/>
                  </a:moveTo>
                  <a:lnTo>
                    <a:pt x="1226" y="1780"/>
                  </a:lnTo>
                  <a:lnTo>
                    <a:pt x="1240" y="1774"/>
                  </a:lnTo>
                  <a:lnTo>
                    <a:pt x="1254" y="1772"/>
                  </a:lnTo>
                  <a:lnTo>
                    <a:pt x="1270" y="1768"/>
                  </a:lnTo>
                  <a:lnTo>
                    <a:pt x="1284" y="1768"/>
                  </a:lnTo>
                  <a:lnTo>
                    <a:pt x="1290" y="1770"/>
                  </a:lnTo>
                  <a:lnTo>
                    <a:pt x="1296" y="1770"/>
                  </a:lnTo>
                  <a:lnTo>
                    <a:pt x="1298" y="1774"/>
                  </a:lnTo>
                  <a:lnTo>
                    <a:pt x="1300" y="1778"/>
                  </a:lnTo>
                  <a:lnTo>
                    <a:pt x="1298" y="1784"/>
                  </a:lnTo>
                  <a:lnTo>
                    <a:pt x="1294" y="1792"/>
                  </a:lnTo>
                  <a:lnTo>
                    <a:pt x="1294" y="1792"/>
                  </a:lnTo>
                  <a:lnTo>
                    <a:pt x="1292" y="1796"/>
                  </a:lnTo>
                  <a:lnTo>
                    <a:pt x="1288" y="1798"/>
                  </a:lnTo>
                  <a:lnTo>
                    <a:pt x="1280" y="1802"/>
                  </a:lnTo>
                  <a:lnTo>
                    <a:pt x="1270" y="1800"/>
                  </a:lnTo>
                  <a:lnTo>
                    <a:pt x="1260" y="1796"/>
                  </a:lnTo>
                  <a:lnTo>
                    <a:pt x="1242" y="1786"/>
                  </a:lnTo>
                  <a:lnTo>
                    <a:pt x="1226" y="1780"/>
                  </a:lnTo>
                  <a:lnTo>
                    <a:pt x="1226" y="1780"/>
                  </a:lnTo>
                  <a:lnTo>
                    <a:pt x="1234" y="1780"/>
                  </a:lnTo>
                  <a:lnTo>
                    <a:pt x="1226" y="1780"/>
                  </a:lnTo>
                  <a:lnTo>
                    <a:pt x="1226" y="1780"/>
                  </a:lnTo>
                  <a:close/>
                  <a:moveTo>
                    <a:pt x="1348" y="2194"/>
                  </a:moveTo>
                  <a:lnTo>
                    <a:pt x="1348" y="2194"/>
                  </a:lnTo>
                  <a:lnTo>
                    <a:pt x="1340" y="2196"/>
                  </a:lnTo>
                  <a:lnTo>
                    <a:pt x="1332" y="2198"/>
                  </a:lnTo>
                  <a:lnTo>
                    <a:pt x="1324" y="2196"/>
                  </a:lnTo>
                  <a:lnTo>
                    <a:pt x="1316" y="2194"/>
                  </a:lnTo>
                  <a:lnTo>
                    <a:pt x="1300" y="2186"/>
                  </a:lnTo>
                  <a:lnTo>
                    <a:pt x="1288" y="2176"/>
                  </a:lnTo>
                  <a:lnTo>
                    <a:pt x="1288" y="2176"/>
                  </a:lnTo>
                  <a:lnTo>
                    <a:pt x="1296" y="2178"/>
                  </a:lnTo>
                  <a:lnTo>
                    <a:pt x="1302" y="2176"/>
                  </a:lnTo>
                  <a:lnTo>
                    <a:pt x="1302" y="2176"/>
                  </a:lnTo>
                  <a:lnTo>
                    <a:pt x="1302" y="2174"/>
                  </a:lnTo>
                  <a:lnTo>
                    <a:pt x="1292" y="2172"/>
                  </a:lnTo>
                  <a:lnTo>
                    <a:pt x="1292" y="2172"/>
                  </a:lnTo>
                  <a:lnTo>
                    <a:pt x="1298" y="2166"/>
                  </a:lnTo>
                  <a:lnTo>
                    <a:pt x="1304" y="2160"/>
                  </a:lnTo>
                  <a:lnTo>
                    <a:pt x="1310" y="2156"/>
                  </a:lnTo>
                  <a:lnTo>
                    <a:pt x="1318" y="2152"/>
                  </a:lnTo>
                  <a:lnTo>
                    <a:pt x="1330" y="2150"/>
                  </a:lnTo>
                  <a:lnTo>
                    <a:pt x="1342" y="2152"/>
                  </a:lnTo>
                  <a:lnTo>
                    <a:pt x="1346" y="2156"/>
                  </a:lnTo>
                  <a:lnTo>
                    <a:pt x="1350" y="2158"/>
                  </a:lnTo>
                  <a:lnTo>
                    <a:pt x="1354" y="2164"/>
                  </a:lnTo>
                  <a:lnTo>
                    <a:pt x="1356" y="2168"/>
                  </a:lnTo>
                  <a:lnTo>
                    <a:pt x="1356" y="2174"/>
                  </a:lnTo>
                  <a:lnTo>
                    <a:pt x="1354" y="2180"/>
                  </a:lnTo>
                  <a:lnTo>
                    <a:pt x="1352" y="2186"/>
                  </a:lnTo>
                  <a:lnTo>
                    <a:pt x="1348" y="2194"/>
                  </a:lnTo>
                  <a:lnTo>
                    <a:pt x="1348" y="2194"/>
                  </a:lnTo>
                  <a:lnTo>
                    <a:pt x="1344" y="2196"/>
                  </a:lnTo>
                  <a:lnTo>
                    <a:pt x="1346" y="2194"/>
                  </a:lnTo>
                  <a:lnTo>
                    <a:pt x="1348" y="2192"/>
                  </a:lnTo>
                  <a:lnTo>
                    <a:pt x="1348" y="2194"/>
                  </a:lnTo>
                  <a:lnTo>
                    <a:pt x="1348" y="2194"/>
                  </a:lnTo>
                  <a:close/>
                  <a:moveTo>
                    <a:pt x="1402" y="1574"/>
                  </a:moveTo>
                  <a:lnTo>
                    <a:pt x="1402" y="1574"/>
                  </a:lnTo>
                  <a:lnTo>
                    <a:pt x="1388" y="1578"/>
                  </a:lnTo>
                  <a:lnTo>
                    <a:pt x="1376" y="1582"/>
                  </a:lnTo>
                  <a:lnTo>
                    <a:pt x="1376" y="1582"/>
                  </a:lnTo>
                  <a:lnTo>
                    <a:pt x="1378" y="1580"/>
                  </a:lnTo>
                  <a:lnTo>
                    <a:pt x="1380" y="1578"/>
                  </a:lnTo>
                  <a:lnTo>
                    <a:pt x="1378" y="1574"/>
                  </a:lnTo>
                  <a:lnTo>
                    <a:pt x="1368" y="1564"/>
                  </a:lnTo>
                  <a:lnTo>
                    <a:pt x="1368" y="1564"/>
                  </a:lnTo>
                  <a:lnTo>
                    <a:pt x="1362" y="1562"/>
                  </a:lnTo>
                  <a:lnTo>
                    <a:pt x="1362" y="1560"/>
                  </a:lnTo>
                  <a:lnTo>
                    <a:pt x="1364" y="1560"/>
                  </a:lnTo>
                  <a:lnTo>
                    <a:pt x="1368" y="1564"/>
                  </a:lnTo>
                  <a:lnTo>
                    <a:pt x="1368" y="1564"/>
                  </a:lnTo>
                  <a:lnTo>
                    <a:pt x="1368" y="1566"/>
                  </a:lnTo>
                  <a:lnTo>
                    <a:pt x="1372" y="1566"/>
                  </a:lnTo>
                  <a:lnTo>
                    <a:pt x="1374" y="1566"/>
                  </a:lnTo>
                  <a:lnTo>
                    <a:pt x="1372" y="1570"/>
                  </a:lnTo>
                  <a:lnTo>
                    <a:pt x="1372" y="1570"/>
                  </a:lnTo>
                  <a:lnTo>
                    <a:pt x="1376" y="1574"/>
                  </a:lnTo>
                  <a:lnTo>
                    <a:pt x="1378" y="1574"/>
                  </a:lnTo>
                  <a:lnTo>
                    <a:pt x="1380" y="1572"/>
                  </a:lnTo>
                  <a:lnTo>
                    <a:pt x="1380" y="1566"/>
                  </a:lnTo>
                  <a:lnTo>
                    <a:pt x="1376" y="1554"/>
                  </a:lnTo>
                  <a:lnTo>
                    <a:pt x="1374" y="1548"/>
                  </a:lnTo>
                  <a:lnTo>
                    <a:pt x="1372" y="1546"/>
                  </a:lnTo>
                  <a:lnTo>
                    <a:pt x="1372" y="1546"/>
                  </a:lnTo>
                  <a:lnTo>
                    <a:pt x="1380" y="1542"/>
                  </a:lnTo>
                  <a:lnTo>
                    <a:pt x="1390" y="1542"/>
                  </a:lnTo>
                  <a:lnTo>
                    <a:pt x="1396" y="1544"/>
                  </a:lnTo>
                  <a:lnTo>
                    <a:pt x="1404" y="1546"/>
                  </a:lnTo>
                  <a:lnTo>
                    <a:pt x="1408" y="1552"/>
                  </a:lnTo>
                  <a:lnTo>
                    <a:pt x="1410" y="1558"/>
                  </a:lnTo>
                  <a:lnTo>
                    <a:pt x="1408" y="1564"/>
                  </a:lnTo>
                  <a:lnTo>
                    <a:pt x="1402" y="1574"/>
                  </a:lnTo>
                  <a:lnTo>
                    <a:pt x="1402" y="1574"/>
                  </a:lnTo>
                  <a:lnTo>
                    <a:pt x="1400" y="1574"/>
                  </a:lnTo>
                  <a:lnTo>
                    <a:pt x="1400" y="1572"/>
                  </a:lnTo>
                  <a:lnTo>
                    <a:pt x="1402" y="1572"/>
                  </a:lnTo>
                  <a:lnTo>
                    <a:pt x="1402" y="1574"/>
                  </a:lnTo>
                  <a:lnTo>
                    <a:pt x="1402" y="1574"/>
                  </a:lnTo>
                  <a:close/>
                  <a:moveTo>
                    <a:pt x="1430" y="1200"/>
                  </a:moveTo>
                  <a:lnTo>
                    <a:pt x="1430" y="1200"/>
                  </a:lnTo>
                  <a:lnTo>
                    <a:pt x="1426" y="1206"/>
                  </a:lnTo>
                  <a:lnTo>
                    <a:pt x="1422" y="1208"/>
                  </a:lnTo>
                  <a:lnTo>
                    <a:pt x="1416" y="1210"/>
                  </a:lnTo>
                  <a:lnTo>
                    <a:pt x="1410" y="1210"/>
                  </a:lnTo>
                  <a:lnTo>
                    <a:pt x="1406" y="1208"/>
                  </a:lnTo>
                  <a:lnTo>
                    <a:pt x="1402" y="1204"/>
                  </a:lnTo>
                  <a:lnTo>
                    <a:pt x="1400" y="1198"/>
                  </a:lnTo>
                  <a:lnTo>
                    <a:pt x="1400" y="1192"/>
                  </a:lnTo>
                  <a:lnTo>
                    <a:pt x="1400" y="1192"/>
                  </a:lnTo>
                  <a:lnTo>
                    <a:pt x="1414" y="1186"/>
                  </a:lnTo>
                  <a:lnTo>
                    <a:pt x="1418" y="1184"/>
                  </a:lnTo>
                  <a:lnTo>
                    <a:pt x="1422" y="1184"/>
                  </a:lnTo>
                  <a:lnTo>
                    <a:pt x="1426" y="1186"/>
                  </a:lnTo>
                  <a:lnTo>
                    <a:pt x="1428" y="1190"/>
                  </a:lnTo>
                  <a:lnTo>
                    <a:pt x="1430" y="1200"/>
                  </a:lnTo>
                  <a:lnTo>
                    <a:pt x="1430" y="1200"/>
                  </a:lnTo>
                  <a:lnTo>
                    <a:pt x="1428" y="1206"/>
                  </a:lnTo>
                  <a:lnTo>
                    <a:pt x="1430" y="1204"/>
                  </a:lnTo>
                  <a:lnTo>
                    <a:pt x="1430" y="1200"/>
                  </a:lnTo>
                  <a:lnTo>
                    <a:pt x="1430" y="1200"/>
                  </a:lnTo>
                  <a:lnTo>
                    <a:pt x="1430" y="1200"/>
                  </a:lnTo>
                  <a:lnTo>
                    <a:pt x="1430" y="1200"/>
                  </a:lnTo>
                  <a:close/>
                  <a:moveTo>
                    <a:pt x="1430" y="374"/>
                  </a:moveTo>
                  <a:lnTo>
                    <a:pt x="1430" y="374"/>
                  </a:lnTo>
                  <a:lnTo>
                    <a:pt x="1424" y="372"/>
                  </a:lnTo>
                  <a:lnTo>
                    <a:pt x="1420" y="370"/>
                  </a:lnTo>
                  <a:lnTo>
                    <a:pt x="1418" y="366"/>
                  </a:lnTo>
                  <a:lnTo>
                    <a:pt x="1420" y="358"/>
                  </a:lnTo>
                  <a:lnTo>
                    <a:pt x="1420" y="358"/>
                  </a:lnTo>
                  <a:lnTo>
                    <a:pt x="1432" y="358"/>
                  </a:lnTo>
                  <a:lnTo>
                    <a:pt x="1444" y="360"/>
                  </a:lnTo>
                  <a:lnTo>
                    <a:pt x="1448" y="362"/>
                  </a:lnTo>
                  <a:lnTo>
                    <a:pt x="1446" y="364"/>
                  </a:lnTo>
                  <a:lnTo>
                    <a:pt x="1442" y="368"/>
                  </a:lnTo>
                  <a:lnTo>
                    <a:pt x="1430" y="374"/>
                  </a:lnTo>
                  <a:lnTo>
                    <a:pt x="1430" y="374"/>
                  </a:lnTo>
                  <a:lnTo>
                    <a:pt x="1432" y="374"/>
                  </a:lnTo>
                  <a:lnTo>
                    <a:pt x="1430" y="374"/>
                  </a:lnTo>
                  <a:lnTo>
                    <a:pt x="1430" y="374"/>
                  </a:lnTo>
                  <a:close/>
                  <a:moveTo>
                    <a:pt x="1468" y="468"/>
                  </a:moveTo>
                  <a:lnTo>
                    <a:pt x="1468" y="468"/>
                  </a:lnTo>
                  <a:lnTo>
                    <a:pt x="1456" y="474"/>
                  </a:lnTo>
                  <a:lnTo>
                    <a:pt x="1448" y="474"/>
                  </a:lnTo>
                  <a:lnTo>
                    <a:pt x="1446" y="472"/>
                  </a:lnTo>
                  <a:lnTo>
                    <a:pt x="1444" y="470"/>
                  </a:lnTo>
                  <a:lnTo>
                    <a:pt x="1444" y="470"/>
                  </a:lnTo>
                  <a:lnTo>
                    <a:pt x="1460" y="456"/>
                  </a:lnTo>
                  <a:lnTo>
                    <a:pt x="1470" y="452"/>
                  </a:lnTo>
                  <a:lnTo>
                    <a:pt x="1472" y="452"/>
                  </a:lnTo>
                  <a:lnTo>
                    <a:pt x="1472" y="456"/>
                  </a:lnTo>
                  <a:lnTo>
                    <a:pt x="1468" y="468"/>
                  </a:lnTo>
                  <a:lnTo>
                    <a:pt x="1468" y="468"/>
                  </a:lnTo>
                  <a:lnTo>
                    <a:pt x="1466" y="468"/>
                  </a:lnTo>
                  <a:lnTo>
                    <a:pt x="1468" y="468"/>
                  </a:lnTo>
                  <a:lnTo>
                    <a:pt x="1468" y="468"/>
                  </a:lnTo>
                  <a:close/>
                  <a:moveTo>
                    <a:pt x="1476" y="232"/>
                  </a:moveTo>
                  <a:lnTo>
                    <a:pt x="1476" y="232"/>
                  </a:lnTo>
                  <a:lnTo>
                    <a:pt x="1476" y="228"/>
                  </a:lnTo>
                  <a:lnTo>
                    <a:pt x="1476" y="232"/>
                  </a:lnTo>
                  <a:lnTo>
                    <a:pt x="1476" y="232"/>
                  </a:lnTo>
                  <a:lnTo>
                    <a:pt x="1476" y="232"/>
                  </a:lnTo>
                  <a:lnTo>
                    <a:pt x="1476" y="232"/>
                  </a:lnTo>
                  <a:close/>
                  <a:moveTo>
                    <a:pt x="1526" y="2270"/>
                  </a:moveTo>
                  <a:lnTo>
                    <a:pt x="1526" y="2270"/>
                  </a:lnTo>
                  <a:lnTo>
                    <a:pt x="1510" y="2276"/>
                  </a:lnTo>
                  <a:lnTo>
                    <a:pt x="1500" y="2278"/>
                  </a:lnTo>
                  <a:lnTo>
                    <a:pt x="1496" y="2278"/>
                  </a:lnTo>
                  <a:lnTo>
                    <a:pt x="1494" y="2276"/>
                  </a:lnTo>
                  <a:lnTo>
                    <a:pt x="1496" y="2272"/>
                  </a:lnTo>
                  <a:lnTo>
                    <a:pt x="1498" y="2266"/>
                  </a:lnTo>
                  <a:lnTo>
                    <a:pt x="1512" y="2254"/>
                  </a:lnTo>
                  <a:lnTo>
                    <a:pt x="1526" y="2244"/>
                  </a:lnTo>
                  <a:lnTo>
                    <a:pt x="1532" y="2242"/>
                  </a:lnTo>
                  <a:lnTo>
                    <a:pt x="1536" y="2240"/>
                  </a:lnTo>
                  <a:lnTo>
                    <a:pt x="1538" y="2242"/>
                  </a:lnTo>
                  <a:lnTo>
                    <a:pt x="1538" y="2248"/>
                  </a:lnTo>
                  <a:lnTo>
                    <a:pt x="1534" y="2256"/>
                  </a:lnTo>
                  <a:lnTo>
                    <a:pt x="1526" y="2270"/>
                  </a:lnTo>
                  <a:lnTo>
                    <a:pt x="1526" y="2270"/>
                  </a:lnTo>
                  <a:lnTo>
                    <a:pt x="1522" y="2270"/>
                  </a:lnTo>
                  <a:lnTo>
                    <a:pt x="1524" y="2270"/>
                  </a:lnTo>
                  <a:lnTo>
                    <a:pt x="1526" y="2268"/>
                  </a:lnTo>
                  <a:lnTo>
                    <a:pt x="1526" y="2270"/>
                  </a:lnTo>
                  <a:lnTo>
                    <a:pt x="1526" y="2270"/>
                  </a:lnTo>
                  <a:close/>
                  <a:moveTo>
                    <a:pt x="1540" y="2300"/>
                  </a:moveTo>
                  <a:lnTo>
                    <a:pt x="1540" y="2300"/>
                  </a:lnTo>
                  <a:lnTo>
                    <a:pt x="1556" y="2296"/>
                  </a:lnTo>
                  <a:lnTo>
                    <a:pt x="1540" y="2300"/>
                  </a:lnTo>
                  <a:lnTo>
                    <a:pt x="1540" y="2300"/>
                  </a:lnTo>
                  <a:lnTo>
                    <a:pt x="1542" y="2300"/>
                  </a:lnTo>
                  <a:lnTo>
                    <a:pt x="1544" y="2302"/>
                  </a:lnTo>
                  <a:lnTo>
                    <a:pt x="1544" y="2302"/>
                  </a:lnTo>
                  <a:lnTo>
                    <a:pt x="1540" y="2300"/>
                  </a:lnTo>
                  <a:lnTo>
                    <a:pt x="1540" y="2300"/>
                  </a:lnTo>
                  <a:close/>
                  <a:moveTo>
                    <a:pt x="1574" y="1144"/>
                  </a:moveTo>
                  <a:lnTo>
                    <a:pt x="1574" y="1144"/>
                  </a:lnTo>
                  <a:lnTo>
                    <a:pt x="1574" y="1138"/>
                  </a:lnTo>
                  <a:lnTo>
                    <a:pt x="1570" y="1134"/>
                  </a:lnTo>
                  <a:lnTo>
                    <a:pt x="1556" y="1124"/>
                  </a:lnTo>
                  <a:lnTo>
                    <a:pt x="1552" y="1120"/>
                  </a:lnTo>
                  <a:lnTo>
                    <a:pt x="1548" y="1114"/>
                  </a:lnTo>
                  <a:lnTo>
                    <a:pt x="1550" y="1106"/>
                  </a:lnTo>
                  <a:lnTo>
                    <a:pt x="1554" y="1098"/>
                  </a:lnTo>
                  <a:lnTo>
                    <a:pt x="1554" y="1098"/>
                  </a:lnTo>
                  <a:lnTo>
                    <a:pt x="1570" y="1086"/>
                  </a:lnTo>
                  <a:lnTo>
                    <a:pt x="1576" y="1082"/>
                  </a:lnTo>
                  <a:lnTo>
                    <a:pt x="1582" y="1082"/>
                  </a:lnTo>
                  <a:lnTo>
                    <a:pt x="1584" y="1084"/>
                  </a:lnTo>
                  <a:lnTo>
                    <a:pt x="1588" y="1086"/>
                  </a:lnTo>
                  <a:lnTo>
                    <a:pt x="1590" y="1094"/>
                  </a:lnTo>
                  <a:lnTo>
                    <a:pt x="1588" y="1106"/>
                  </a:lnTo>
                  <a:lnTo>
                    <a:pt x="1586" y="1120"/>
                  </a:lnTo>
                  <a:lnTo>
                    <a:pt x="1580" y="1134"/>
                  </a:lnTo>
                  <a:lnTo>
                    <a:pt x="1574" y="1144"/>
                  </a:lnTo>
                  <a:lnTo>
                    <a:pt x="1574" y="1144"/>
                  </a:lnTo>
                  <a:lnTo>
                    <a:pt x="1576" y="1138"/>
                  </a:lnTo>
                  <a:lnTo>
                    <a:pt x="1576" y="1138"/>
                  </a:lnTo>
                  <a:lnTo>
                    <a:pt x="1576" y="1140"/>
                  </a:lnTo>
                  <a:lnTo>
                    <a:pt x="1574" y="1144"/>
                  </a:lnTo>
                  <a:lnTo>
                    <a:pt x="1574" y="1144"/>
                  </a:lnTo>
                  <a:close/>
                  <a:moveTo>
                    <a:pt x="1598" y="1880"/>
                  </a:moveTo>
                  <a:lnTo>
                    <a:pt x="1598" y="1880"/>
                  </a:lnTo>
                  <a:lnTo>
                    <a:pt x="1612" y="1878"/>
                  </a:lnTo>
                  <a:lnTo>
                    <a:pt x="1622" y="1876"/>
                  </a:lnTo>
                  <a:lnTo>
                    <a:pt x="1628" y="1876"/>
                  </a:lnTo>
                  <a:lnTo>
                    <a:pt x="1632" y="1878"/>
                  </a:lnTo>
                  <a:lnTo>
                    <a:pt x="1636" y="1882"/>
                  </a:lnTo>
                  <a:lnTo>
                    <a:pt x="1640" y="1888"/>
                  </a:lnTo>
                  <a:lnTo>
                    <a:pt x="1640" y="1888"/>
                  </a:lnTo>
                  <a:lnTo>
                    <a:pt x="1628" y="1892"/>
                  </a:lnTo>
                  <a:lnTo>
                    <a:pt x="1616" y="1892"/>
                  </a:lnTo>
                  <a:lnTo>
                    <a:pt x="1606" y="1888"/>
                  </a:lnTo>
                  <a:lnTo>
                    <a:pt x="1598" y="1880"/>
                  </a:lnTo>
                  <a:lnTo>
                    <a:pt x="1598" y="1880"/>
                  </a:lnTo>
                  <a:lnTo>
                    <a:pt x="1604" y="1882"/>
                  </a:lnTo>
                  <a:lnTo>
                    <a:pt x="1606" y="1884"/>
                  </a:lnTo>
                  <a:lnTo>
                    <a:pt x="1606" y="1884"/>
                  </a:lnTo>
                  <a:lnTo>
                    <a:pt x="1604" y="1884"/>
                  </a:lnTo>
                  <a:lnTo>
                    <a:pt x="1598" y="1880"/>
                  </a:lnTo>
                  <a:lnTo>
                    <a:pt x="1598" y="1880"/>
                  </a:lnTo>
                  <a:close/>
                  <a:moveTo>
                    <a:pt x="1652" y="1444"/>
                  </a:moveTo>
                  <a:lnTo>
                    <a:pt x="1652" y="1444"/>
                  </a:lnTo>
                  <a:lnTo>
                    <a:pt x="1642" y="1438"/>
                  </a:lnTo>
                  <a:lnTo>
                    <a:pt x="1642" y="1438"/>
                  </a:lnTo>
                  <a:lnTo>
                    <a:pt x="1648" y="1438"/>
                  </a:lnTo>
                  <a:lnTo>
                    <a:pt x="1652" y="1440"/>
                  </a:lnTo>
                  <a:lnTo>
                    <a:pt x="1652" y="1444"/>
                  </a:lnTo>
                  <a:lnTo>
                    <a:pt x="1652" y="1444"/>
                  </a:lnTo>
                  <a:close/>
                  <a:moveTo>
                    <a:pt x="1682" y="1442"/>
                  </a:moveTo>
                  <a:lnTo>
                    <a:pt x="1682" y="1442"/>
                  </a:lnTo>
                  <a:lnTo>
                    <a:pt x="1674" y="1442"/>
                  </a:lnTo>
                  <a:lnTo>
                    <a:pt x="1666" y="1444"/>
                  </a:lnTo>
                  <a:lnTo>
                    <a:pt x="1664" y="1444"/>
                  </a:lnTo>
                  <a:lnTo>
                    <a:pt x="1662" y="1442"/>
                  </a:lnTo>
                  <a:lnTo>
                    <a:pt x="1662" y="1440"/>
                  </a:lnTo>
                  <a:lnTo>
                    <a:pt x="1664" y="1436"/>
                  </a:lnTo>
                  <a:lnTo>
                    <a:pt x="1664" y="1436"/>
                  </a:lnTo>
                  <a:lnTo>
                    <a:pt x="1664" y="1440"/>
                  </a:lnTo>
                  <a:lnTo>
                    <a:pt x="1666" y="1442"/>
                  </a:lnTo>
                  <a:lnTo>
                    <a:pt x="1670" y="1444"/>
                  </a:lnTo>
                  <a:lnTo>
                    <a:pt x="1674" y="1444"/>
                  </a:lnTo>
                  <a:lnTo>
                    <a:pt x="1678" y="1442"/>
                  </a:lnTo>
                  <a:lnTo>
                    <a:pt x="1680" y="1438"/>
                  </a:lnTo>
                  <a:lnTo>
                    <a:pt x="1680" y="1434"/>
                  </a:lnTo>
                  <a:lnTo>
                    <a:pt x="1680" y="1430"/>
                  </a:lnTo>
                  <a:lnTo>
                    <a:pt x="1680" y="1430"/>
                  </a:lnTo>
                  <a:lnTo>
                    <a:pt x="1672" y="1426"/>
                  </a:lnTo>
                  <a:lnTo>
                    <a:pt x="1666" y="1426"/>
                  </a:lnTo>
                  <a:lnTo>
                    <a:pt x="1660" y="1428"/>
                  </a:lnTo>
                  <a:lnTo>
                    <a:pt x="1656" y="1432"/>
                  </a:lnTo>
                  <a:lnTo>
                    <a:pt x="1656" y="1432"/>
                  </a:lnTo>
                  <a:lnTo>
                    <a:pt x="1656" y="1430"/>
                  </a:lnTo>
                  <a:lnTo>
                    <a:pt x="1656" y="1428"/>
                  </a:lnTo>
                  <a:lnTo>
                    <a:pt x="1644" y="1430"/>
                  </a:lnTo>
                  <a:lnTo>
                    <a:pt x="1644" y="1430"/>
                  </a:lnTo>
                  <a:lnTo>
                    <a:pt x="1660" y="1424"/>
                  </a:lnTo>
                  <a:lnTo>
                    <a:pt x="1670" y="1422"/>
                  </a:lnTo>
                  <a:lnTo>
                    <a:pt x="1678" y="1420"/>
                  </a:lnTo>
                  <a:lnTo>
                    <a:pt x="1686" y="1422"/>
                  </a:lnTo>
                  <a:lnTo>
                    <a:pt x="1688" y="1422"/>
                  </a:lnTo>
                  <a:lnTo>
                    <a:pt x="1690" y="1424"/>
                  </a:lnTo>
                  <a:lnTo>
                    <a:pt x="1690" y="1428"/>
                  </a:lnTo>
                  <a:lnTo>
                    <a:pt x="1688" y="1432"/>
                  </a:lnTo>
                  <a:lnTo>
                    <a:pt x="1682" y="1442"/>
                  </a:lnTo>
                  <a:lnTo>
                    <a:pt x="1682" y="1442"/>
                  </a:lnTo>
                  <a:lnTo>
                    <a:pt x="1682" y="1440"/>
                  </a:lnTo>
                  <a:lnTo>
                    <a:pt x="1682" y="1442"/>
                  </a:lnTo>
                  <a:lnTo>
                    <a:pt x="1682" y="1442"/>
                  </a:lnTo>
                  <a:close/>
                  <a:moveTo>
                    <a:pt x="1724" y="2280"/>
                  </a:moveTo>
                  <a:lnTo>
                    <a:pt x="1724" y="2280"/>
                  </a:lnTo>
                  <a:lnTo>
                    <a:pt x="1734" y="2280"/>
                  </a:lnTo>
                  <a:lnTo>
                    <a:pt x="1744" y="2280"/>
                  </a:lnTo>
                  <a:lnTo>
                    <a:pt x="1752" y="2284"/>
                  </a:lnTo>
                  <a:lnTo>
                    <a:pt x="1760" y="2290"/>
                  </a:lnTo>
                  <a:lnTo>
                    <a:pt x="1760" y="2290"/>
                  </a:lnTo>
                  <a:lnTo>
                    <a:pt x="1762" y="2298"/>
                  </a:lnTo>
                  <a:lnTo>
                    <a:pt x="1758" y="2304"/>
                  </a:lnTo>
                  <a:lnTo>
                    <a:pt x="1752" y="2308"/>
                  </a:lnTo>
                  <a:lnTo>
                    <a:pt x="1746" y="2310"/>
                  </a:lnTo>
                  <a:lnTo>
                    <a:pt x="1730" y="2312"/>
                  </a:lnTo>
                  <a:lnTo>
                    <a:pt x="1720" y="2312"/>
                  </a:lnTo>
                  <a:lnTo>
                    <a:pt x="1720" y="2312"/>
                  </a:lnTo>
                  <a:lnTo>
                    <a:pt x="1718" y="2306"/>
                  </a:lnTo>
                  <a:lnTo>
                    <a:pt x="1716" y="2296"/>
                  </a:lnTo>
                  <a:lnTo>
                    <a:pt x="1716" y="2290"/>
                  </a:lnTo>
                  <a:lnTo>
                    <a:pt x="1718" y="2286"/>
                  </a:lnTo>
                  <a:lnTo>
                    <a:pt x="1720" y="2282"/>
                  </a:lnTo>
                  <a:lnTo>
                    <a:pt x="1724" y="2280"/>
                  </a:lnTo>
                  <a:lnTo>
                    <a:pt x="1724" y="2280"/>
                  </a:lnTo>
                  <a:lnTo>
                    <a:pt x="1728" y="2282"/>
                  </a:lnTo>
                  <a:lnTo>
                    <a:pt x="1722" y="2282"/>
                  </a:lnTo>
                  <a:lnTo>
                    <a:pt x="1718" y="2282"/>
                  </a:lnTo>
                  <a:lnTo>
                    <a:pt x="1724" y="2280"/>
                  </a:lnTo>
                  <a:lnTo>
                    <a:pt x="1724" y="2280"/>
                  </a:lnTo>
                  <a:close/>
                  <a:moveTo>
                    <a:pt x="1756" y="2616"/>
                  </a:moveTo>
                  <a:lnTo>
                    <a:pt x="1756" y="2616"/>
                  </a:lnTo>
                  <a:lnTo>
                    <a:pt x="1706" y="2626"/>
                  </a:lnTo>
                  <a:lnTo>
                    <a:pt x="1706" y="2626"/>
                  </a:lnTo>
                  <a:lnTo>
                    <a:pt x="1714" y="2620"/>
                  </a:lnTo>
                  <a:lnTo>
                    <a:pt x="1724" y="2616"/>
                  </a:lnTo>
                  <a:lnTo>
                    <a:pt x="1750" y="2606"/>
                  </a:lnTo>
                  <a:lnTo>
                    <a:pt x="1760" y="2604"/>
                  </a:lnTo>
                  <a:lnTo>
                    <a:pt x="1766" y="2604"/>
                  </a:lnTo>
                  <a:lnTo>
                    <a:pt x="1766" y="2606"/>
                  </a:lnTo>
                  <a:lnTo>
                    <a:pt x="1766" y="2608"/>
                  </a:lnTo>
                  <a:lnTo>
                    <a:pt x="1756" y="2616"/>
                  </a:lnTo>
                  <a:lnTo>
                    <a:pt x="1756" y="2616"/>
                  </a:lnTo>
                  <a:lnTo>
                    <a:pt x="1752" y="2620"/>
                  </a:lnTo>
                  <a:lnTo>
                    <a:pt x="1756" y="2616"/>
                  </a:lnTo>
                  <a:lnTo>
                    <a:pt x="1756" y="2616"/>
                  </a:lnTo>
                  <a:close/>
                  <a:moveTo>
                    <a:pt x="1784" y="116"/>
                  </a:moveTo>
                  <a:lnTo>
                    <a:pt x="1784" y="116"/>
                  </a:lnTo>
                  <a:lnTo>
                    <a:pt x="1780" y="120"/>
                  </a:lnTo>
                  <a:lnTo>
                    <a:pt x="1776" y="124"/>
                  </a:lnTo>
                  <a:lnTo>
                    <a:pt x="1762" y="130"/>
                  </a:lnTo>
                  <a:lnTo>
                    <a:pt x="1750" y="136"/>
                  </a:lnTo>
                  <a:lnTo>
                    <a:pt x="1744" y="140"/>
                  </a:lnTo>
                  <a:lnTo>
                    <a:pt x="1740" y="144"/>
                  </a:lnTo>
                  <a:lnTo>
                    <a:pt x="1740" y="144"/>
                  </a:lnTo>
                  <a:lnTo>
                    <a:pt x="1738" y="146"/>
                  </a:lnTo>
                  <a:lnTo>
                    <a:pt x="1742" y="142"/>
                  </a:lnTo>
                  <a:lnTo>
                    <a:pt x="1760" y="124"/>
                  </a:lnTo>
                  <a:lnTo>
                    <a:pt x="1780" y="110"/>
                  </a:lnTo>
                  <a:lnTo>
                    <a:pt x="1782" y="110"/>
                  </a:lnTo>
                  <a:lnTo>
                    <a:pt x="1784" y="110"/>
                  </a:lnTo>
                  <a:lnTo>
                    <a:pt x="1784" y="112"/>
                  </a:lnTo>
                  <a:lnTo>
                    <a:pt x="1784" y="116"/>
                  </a:lnTo>
                  <a:lnTo>
                    <a:pt x="1784" y="116"/>
                  </a:lnTo>
                  <a:lnTo>
                    <a:pt x="1782" y="118"/>
                  </a:lnTo>
                  <a:lnTo>
                    <a:pt x="1784" y="116"/>
                  </a:lnTo>
                  <a:lnTo>
                    <a:pt x="1784" y="116"/>
                  </a:lnTo>
                  <a:close/>
                  <a:moveTo>
                    <a:pt x="1864" y="150"/>
                  </a:moveTo>
                  <a:lnTo>
                    <a:pt x="1864" y="150"/>
                  </a:lnTo>
                  <a:lnTo>
                    <a:pt x="1860" y="144"/>
                  </a:lnTo>
                  <a:lnTo>
                    <a:pt x="1858" y="136"/>
                  </a:lnTo>
                  <a:lnTo>
                    <a:pt x="1858" y="128"/>
                  </a:lnTo>
                  <a:lnTo>
                    <a:pt x="1860" y="122"/>
                  </a:lnTo>
                  <a:lnTo>
                    <a:pt x="1860" y="118"/>
                  </a:lnTo>
                  <a:lnTo>
                    <a:pt x="1864" y="116"/>
                  </a:lnTo>
                  <a:lnTo>
                    <a:pt x="1868" y="116"/>
                  </a:lnTo>
                  <a:lnTo>
                    <a:pt x="1874" y="116"/>
                  </a:lnTo>
                  <a:lnTo>
                    <a:pt x="1888" y="122"/>
                  </a:lnTo>
                  <a:lnTo>
                    <a:pt x="1888" y="122"/>
                  </a:lnTo>
                  <a:lnTo>
                    <a:pt x="1888" y="136"/>
                  </a:lnTo>
                  <a:lnTo>
                    <a:pt x="1886" y="140"/>
                  </a:lnTo>
                  <a:lnTo>
                    <a:pt x="1884" y="144"/>
                  </a:lnTo>
                  <a:lnTo>
                    <a:pt x="1880" y="148"/>
                  </a:lnTo>
                  <a:lnTo>
                    <a:pt x="1876" y="150"/>
                  </a:lnTo>
                  <a:lnTo>
                    <a:pt x="1864" y="150"/>
                  </a:lnTo>
                  <a:lnTo>
                    <a:pt x="1864" y="150"/>
                  </a:lnTo>
                  <a:lnTo>
                    <a:pt x="1866" y="150"/>
                  </a:lnTo>
                  <a:lnTo>
                    <a:pt x="1864" y="150"/>
                  </a:lnTo>
                  <a:lnTo>
                    <a:pt x="1864" y="150"/>
                  </a:lnTo>
                  <a:close/>
                  <a:moveTo>
                    <a:pt x="1906" y="2380"/>
                  </a:moveTo>
                  <a:lnTo>
                    <a:pt x="1906" y="2380"/>
                  </a:lnTo>
                  <a:lnTo>
                    <a:pt x="1906" y="2380"/>
                  </a:lnTo>
                  <a:lnTo>
                    <a:pt x="1904" y="2378"/>
                  </a:lnTo>
                  <a:lnTo>
                    <a:pt x="1894" y="2372"/>
                  </a:lnTo>
                  <a:lnTo>
                    <a:pt x="1886" y="2364"/>
                  </a:lnTo>
                  <a:lnTo>
                    <a:pt x="1884" y="2362"/>
                  </a:lnTo>
                  <a:lnTo>
                    <a:pt x="1886" y="2362"/>
                  </a:lnTo>
                  <a:lnTo>
                    <a:pt x="1886" y="2362"/>
                  </a:lnTo>
                  <a:lnTo>
                    <a:pt x="1894" y="2358"/>
                  </a:lnTo>
                  <a:lnTo>
                    <a:pt x="1902" y="2356"/>
                  </a:lnTo>
                  <a:lnTo>
                    <a:pt x="1906" y="2356"/>
                  </a:lnTo>
                  <a:lnTo>
                    <a:pt x="1910" y="2358"/>
                  </a:lnTo>
                  <a:lnTo>
                    <a:pt x="1910" y="2362"/>
                  </a:lnTo>
                  <a:lnTo>
                    <a:pt x="1910" y="2366"/>
                  </a:lnTo>
                  <a:lnTo>
                    <a:pt x="1906" y="2380"/>
                  </a:lnTo>
                  <a:lnTo>
                    <a:pt x="1906" y="2380"/>
                  </a:lnTo>
                  <a:lnTo>
                    <a:pt x="1906" y="2376"/>
                  </a:lnTo>
                  <a:lnTo>
                    <a:pt x="1906" y="2380"/>
                  </a:lnTo>
                  <a:lnTo>
                    <a:pt x="1906" y="2380"/>
                  </a:lnTo>
                  <a:close/>
                  <a:moveTo>
                    <a:pt x="1964" y="50"/>
                  </a:moveTo>
                  <a:lnTo>
                    <a:pt x="1964" y="50"/>
                  </a:lnTo>
                  <a:lnTo>
                    <a:pt x="1902" y="50"/>
                  </a:lnTo>
                  <a:lnTo>
                    <a:pt x="1902" y="50"/>
                  </a:lnTo>
                  <a:lnTo>
                    <a:pt x="1944" y="50"/>
                  </a:lnTo>
                  <a:lnTo>
                    <a:pt x="1966" y="50"/>
                  </a:lnTo>
                  <a:lnTo>
                    <a:pt x="1964" y="50"/>
                  </a:lnTo>
                  <a:lnTo>
                    <a:pt x="1964" y="50"/>
                  </a:lnTo>
                  <a:close/>
                  <a:moveTo>
                    <a:pt x="2658" y="288"/>
                  </a:moveTo>
                  <a:lnTo>
                    <a:pt x="2658" y="288"/>
                  </a:lnTo>
                  <a:lnTo>
                    <a:pt x="2664" y="292"/>
                  </a:lnTo>
                  <a:lnTo>
                    <a:pt x="2666" y="296"/>
                  </a:lnTo>
                  <a:lnTo>
                    <a:pt x="2664" y="296"/>
                  </a:lnTo>
                  <a:lnTo>
                    <a:pt x="2660" y="296"/>
                  </a:lnTo>
                  <a:lnTo>
                    <a:pt x="2654" y="294"/>
                  </a:lnTo>
                  <a:lnTo>
                    <a:pt x="2654" y="292"/>
                  </a:lnTo>
                  <a:lnTo>
                    <a:pt x="2658" y="288"/>
                  </a:lnTo>
                  <a:lnTo>
                    <a:pt x="2658" y="288"/>
                  </a:lnTo>
                  <a:lnTo>
                    <a:pt x="2658" y="290"/>
                  </a:lnTo>
                  <a:lnTo>
                    <a:pt x="2656" y="290"/>
                  </a:lnTo>
                  <a:lnTo>
                    <a:pt x="2656" y="290"/>
                  </a:lnTo>
                  <a:lnTo>
                    <a:pt x="2658" y="288"/>
                  </a:lnTo>
                  <a:lnTo>
                    <a:pt x="2658" y="288"/>
                  </a:lnTo>
                  <a:close/>
                  <a:moveTo>
                    <a:pt x="2556" y="72"/>
                  </a:moveTo>
                  <a:lnTo>
                    <a:pt x="2556" y="72"/>
                  </a:lnTo>
                  <a:lnTo>
                    <a:pt x="2556" y="76"/>
                  </a:lnTo>
                  <a:lnTo>
                    <a:pt x="2556" y="78"/>
                  </a:lnTo>
                  <a:lnTo>
                    <a:pt x="2554" y="78"/>
                  </a:lnTo>
                  <a:lnTo>
                    <a:pt x="2552" y="78"/>
                  </a:lnTo>
                  <a:lnTo>
                    <a:pt x="2550" y="76"/>
                  </a:lnTo>
                  <a:lnTo>
                    <a:pt x="2550" y="72"/>
                  </a:lnTo>
                  <a:lnTo>
                    <a:pt x="2552" y="72"/>
                  </a:lnTo>
                  <a:lnTo>
                    <a:pt x="2556" y="72"/>
                  </a:lnTo>
                  <a:lnTo>
                    <a:pt x="2556" y="72"/>
                  </a:lnTo>
                  <a:lnTo>
                    <a:pt x="2556" y="72"/>
                  </a:lnTo>
                  <a:lnTo>
                    <a:pt x="2554" y="72"/>
                  </a:lnTo>
                  <a:lnTo>
                    <a:pt x="2554" y="72"/>
                  </a:lnTo>
                  <a:lnTo>
                    <a:pt x="2556" y="72"/>
                  </a:lnTo>
                  <a:lnTo>
                    <a:pt x="2556" y="72"/>
                  </a:lnTo>
                  <a:close/>
                  <a:moveTo>
                    <a:pt x="2376" y="120"/>
                  </a:moveTo>
                  <a:lnTo>
                    <a:pt x="2376" y="120"/>
                  </a:lnTo>
                  <a:lnTo>
                    <a:pt x="2380" y="122"/>
                  </a:lnTo>
                  <a:lnTo>
                    <a:pt x="2380" y="122"/>
                  </a:lnTo>
                  <a:lnTo>
                    <a:pt x="2378" y="120"/>
                  </a:lnTo>
                  <a:lnTo>
                    <a:pt x="2376" y="120"/>
                  </a:lnTo>
                  <a:lnTo>
                    <a:pt x="2376" y="120"/>
                  </a:lnTo>
                  <a:lnTo>
                    <a:pt x="2376" y="120"/>
                  </a:lnTo>
                  <a:lnTo>
                    <a:pt x="2376" y="120"/>
                  </a:lnTo>
                  <a:lnTo>
                    <a:pt x="2376" y="120"/>
                  </a:lnTo>
                  <a:close/>
                  <a:moveTo>
                    <a:pt x="2352" y="130"/>
                  </a:moveTo>
                  <a:lnTo>
                    <a:pt x="2352" y="130"/>
                  </a:lnTo>
                  <a:lnTo>
                    <a:pt x="2364" y="134"/>
                  </a:lnTo>
                  <a:lnTo>
                    <a:pt x="2364" y="136"/>
                  </a:lnTo>
                  <a:lnTo>
                    <a:pt x="2362" y="136"/>
                  </a:lnTo>
                  <a:lnTo>
                    <a:pt x="2356" y="134"/>
                  </a:lnTo>
                  <a:lnTo>
                    <a:pt x="2352" y="132"/>
                  </a:lnTo>
                  <a:lnTo>
                    <a:pt x="2352" y="130"/>
                  </a:lnTo>
                  <a:lnTo>
                    <a:pt x="2352" y="130"/>
                  </a:lnTo>
                  <a:lnTo>
                    <a:pt x="2352" y="132"/>
                  </a:lnTo>
                  <a:lnTo>
                    <a:pt x="2352" y="130"/>
                  </a:lnTo>
                  <a:lnTo>
                    <a:pt x="2352" y="130"/>
                  </a:lnTo>
                  <a:close/>
                  <a:moveTo>
                    <a:pt x="2350" y="716"/>
                  </a:moveTo>
                  <a:lnTo>
                    <a:pt x="2350" y="716"/>
                  </a:lnTo>
                  <a:lnTo>
                    <a:pt x="2358" y="726"/>
                  </a:lnTo>
                  <a:lnTo>
                    <a:pt x="2358" y="730"/>
                  </a:lnTo>
                  <a:lnTo>
                    <a:pt x="2358" y="734"/>
                  </a:lnTo>
                  <a:lnTo>
                    <a:pt x="2356" y="738"/>
                  </a:lnTo>
                  <a:lnTo>
                    <a:pt x="2352" y="740"/>
                  </a:lnTo>
                  <a:lnTo>
                    <a:pt x="2338" y="744"/>
                  </a:lnTo>
                  <a:lnTo>
                    <a:pt x="2338" y="744"/>
                  </a:lnTo>
                  <a:lnTo>
                    <a:pt x="2332" y="734"/>
                  </a:lnTo>
                  <a:lnTo>
                    <a:pt x="2330" y="728"/>
                  </a:lnTo>
                  <a:lnTo>
                    <a:pt x="2330" y="726"/>
                  </a:lnTo>
                  <a:lnTo>
                    <a:pt x="2332" y="722"/>
                  </a:lnTo>
                  <a:lnTo>
                    <a:pt x="2336" y="720"/>
                  </a:lnTo>
                  <a:lnTo>
                    <a:pt x="2350" y="716"/>
                  </a:lnTo>
                  <a:lnTo>
                    <a:pt x="2350" y="716"/>
                  </a:lnTo>
                  <a:lnTo>
                    <a:pt x="2352" y="716"/>
                  </a:lnTo>
                  <a:lnTo>
                    <a:pt x="2350" y="716"/>
                  </a:lnTo>
                  <a:lnTo>
                    <a:pt x="2344" y="714"/>
                  </a:lnTo>
                  <a:lnTo>
                    <a:pt x="2342" y="714"/>
                  </a:lnTo>
                  <a:lnTo>
                    <a:pt x="2350" y="716"/>
                  </a:lnTo>
                  <a:lnTo>
                    <a:pt x="2350" y="716"/>
                  </a:lnTo>
                  <a:close/>
                  <a:moveTo>
                    <a:pt x="2328" y="800"/>
                  </a:moveTo>
                  <a:lnTo>
                    <a:pt x="2328" y="800"/>
                  </a:lnTo>
                  <a:lnTo>
                    <a:pt x="2336" y="794"/>
                  </a:lnTo>
                  <a:lnTo>
                    <a:pt x="2342" y="790"/>
                  </a:lnTo>
                  <a:lnTo>
                    <a:pt x="2348" y="790"/>
                  </a:lnTo>
                  <a:lnTo>
                    <a:pt x="2352" y="792"/>
                  </a:lnTo>
                  <a:lnTo>
                    <a:pt x="2356" y="796"/>
                  </a:lnTo>
                  <a:lnTo>
                    <a:pt x="2358" y="802"/>
                  </a:lnTo>
                  <a:lnTo>
                    <a:pt x="2360" y="810"/>
                  </a:lnTo>
                  <a:lnTo>
                    <a:pt x="2360" y="822"/>
                  </a:lnTo>
                  <a:lnTo>
                    <a:pt x="2360" y="822"/>
                  </a:lnTo>
                  <a:lnTo>
                    <a:pt x="2350" y="826"/>
                  </a:lnTo>
                  <a:lnTo>
                    <a:pt x="2342" y="830"/>
                  </a:lnTo>
                  <a:lnTo>
                    <a:pt x="2334" y="830"/>
                  </a:lnTo>
                  <a:lnTo>
                    <a:pt x="2330" y="828"/>
                  </a:lnTo>
                  <a:lnTo>
                    <a:pt x="2326" y="824"/>
                  </a:lnTo>
                  <a:lnTo>
                    <a:pt x="2326" y="818"/>
                  </a:lnTo>
                  <a:lnTo>
                    <a:pt x="2326" y="810"/>
                  </a:lnTo>
                  <a:lnTo>
                    <a:pt x="2328" y="800"/>
                  </a:lnTo>
                  <a:lnTo>
                    <a:pt x="2328" y="800"/>
                  </a:lnTo>
                  <a:lnTo>
                    <a:pt x="2328" y="800"/>
                  </a:lnTo>
                  <a:lnTo>
                    <a:pt x="2328" y="800"/>
                  </a:lnTo>
                  <a:lnTo>
                    <a:pt x="2328" y="800"/>
                  </a:lnTo>
                  <a:close/>
                  <a:moveTo>
                    <a:pt x="2248" y="276"/>
                  </a:moveTo>
                  <a:lnTo>
                    <a:pt x="2248" y="276"/>
                  </a:lnTo>
                  <a:lnTo>
                    <a:pt x="2256" y="278"/>
                  </a:lnTo>
                  <a:lnTo>
                    <a:pt x="2248" y="276"/>
                  </a:lnTo>
                  <a:lnTo>
                    <a:pt x="2248" y="276"/>
                  </a:lnTo>
                  <a:lnTo>
                    <a:pt x="2246" y="276"/>
                  </a:lnTo>
                  <a:lnTo>
                    <a:pt x="2248" y="276"/>
                  </a:lnTo>
                  <a:lnTo>
                    <a:pt x="2248" y="276"/>
                  </a:lnTo>
                  <a:close/>
                  <a:moveTo>
                    <a:pt x="2200" y="212"/>
                  </a:moveTo>
                  <a:lnTo>
                    <a:pt x="2200" y="212"/>
                  </a:lnTo>
                  <a:lnTo>
                    <a:pt x="2210" y="220"/>
                  </a:lnTo>
                  <a:lnTo>
                    <a:pt x="2212" y="222"/>
                  </a:lnTo>
                  <a:lnTo>
                    <a:pt x="2210" y="224"/>
                  </a:lnTo>
                  <a:lnTo>
                    <a:pt x="2204" y="220"/>
                  </a:lnTo>
                  <a:lnTo>
                    <a:pt x="2202" y="216"/>
                  </a:lnTo>
                  <a:lnTo>
                    <a:pt x="2200" y="212"/>
                  </a:lnTo>
                  <a:lnTo>
                    <a:pt x="2200" y="212"/>
                  </a:lnTo>
                  <a:lnTo>
                    <a:pt x="2200" y="212"/>
                  </a:lnTo>
                  <a:lnTo>
                    <a:pt x="2200" y="212"/>
                  </a:lnTo>
                  <a:lnTo>
                    <a:pt x="2200" y="212"/>
                  </a:lnTo>
                  <a:close/>
                  <a:moveTo>
                    <a:pt x="2188" y="452"/>
                  </a:moveTo>
                  <a:lnTo>
                    <a:pt x="2188" y="452"/>
                  </a:lnTo>
                  <a:lnTo>
                    <a:pt x="2192" y="452"/>
                  </a:lnTo>
                  <a:lnTo>
                    <a:pt x="2190" y="450"/>
                  </a:lnTo>
                  <a:lnTo>
                    <a:pt x="2186" y="450"/>
                  </a:lnTo>
                  <a:lnTo>
                    <a:pt x="2188" y="452"/>
                  </a:lnTo>
                  <a:lnTo>
                    <a:pt x="2188" y="452"/>
                  </a:lnTo>
                  <a:lnTo>
                    <a:pt x="2190" y="452"/>
                  </a:lnTo>
                  <a:lnTo>
                    <a:pt x="2188" y="450"/>
                  </a:lnTo>
                  <a:lnTo>
                    <a:pt x="2186" y="450"/>
                  </a:lnTo>
                  <a:lnTo>
                    <a:pt x="2188" y="452"/>
                  </a:lnTo>
                  <a:lnTo>
                    <a:pt x="2188" y="452"/>
                  </a:lnTo>
                  <a:close/>
                  <a:moveTo>
                    <a:pt x="2046" y="234"/>
                  </a:moveTo>
                  <a:lnTo>
                    <a:pt x="2046" y="234"/>
                  </a:lnTo>
                  <a:lnTo>
                    <a:pt x="2046" y="230"/>
                  </a:lnTo>
                  <a:lnTo>
                    <a:pt x="2046" y="226"/>
                  </a:lnTo>
                  <a:lnTo>
                    <a:pt x="2044" y="216"/>
                  </a:lnTo>
                  <a:lnTo>
                    <a:pt x="2038" y="202"/>
                  </a:lnTo>
                  <a:lnTo>
                    <a:pt x="2038" y="202"/>
                  </a:lnTo>
                  <a:lnTo>
                    <a:pt x="2050" y="194"/>
                  </a:lnTo>
                  <a:lnTo>
                    <a:pt x="2062" y="190"/>
                  </a:lnTo>
                  <a:lnTo>
                    <a:pt x="2072" y="186"/>
                  </a:lnTo>
                  <a:lnTo>
                    <a:pt x="2082" y="186"/>
                  </a:lnTo>
                  <a:lnTo>
                    <a:pt x="2092" y="188"/>
                  </a:lnTo>
                  <a:lnTo>
                    <a:pt x="2098" y="190"/>
                  </a:lnTo>
                  <a:lnTo>
                    <a:pt x="2104" y="194"/>
                  </a:lnTo>
                  <a:lnTo>
                    <a:pt x="2108" y="198"/>
                  </a:lnTo>
                  <a:lnTo>
                    <a:pt x="2112" y="204"/>
                  </a:lnTo>
                  <a:lnTo>
                    <a:pt x="2112" y="210"/>
                  </a:lnTo>
                  <a:lnTo>
                    <a:pt x="2110" y="218"/>
                  </a:lnTo>
                  <a:lnTo>
                    <a:pt x="2106" y="224"/>
                  </a:lnTo>
                  <a:lnTo>
                    <a:pt x="2100" y="230"/>
                  </a:lnTo>
                  <a:lnTo>
                    <a:pt x="2090" y="238"/>
                  </a:lnTo>
                  <a:lnTo>
                    <a:pt x="2078" y="242"/>
                  </a:lnTo>
                  <a:lnTo>
                    <a:pt x="2064" y="248"/>
                  </a:lnTo>
                  <a:lnTo>
                    <a:pt x="2064" y="248"/>
                  </a:lnTo>
                  <a:lnTo>
                    <a:pt x="2068" y="244"/>
                  </a:lnTo>
                  <a:lnTo>
                    <a:pt x="2064" y="244"/>
                  </a:lnTo>
                  <a:lnTo>
                    <a:pt x="2058" y="248"/>
                  </a:lnTo>
                  <a:lnTo>
                    <a:pt x="2058" y="248"/>
                  </a:lnTo>
                  <a:lnTo>
                    <a:pt x="2058" y="248"/>
                  </a:lnTo>
                  <a:lnTo>
                    <a:pt x="2058" y="248"/>
                  </a:lnTo>
                  <a:lnTo>
                    <a:pt x="2060" y="238"/>
                  </a:lnTo>
                  <a:lnTo>
                    <a:pt x="2060" y="236"/>
                  </a:lnTo>
                  <a:lnTo>
                    <a:pt x="2058" y="236"/>
                  </a:lnTo>
                  <a:lnTo>
                    <a:pt x="2054" y="238"/>
                  </a:lnTo>
                  <a:lnTo>
                    <a:pt x="2050" y="236"/>
                  </a:lnTo>
                  <a:lnTo>
                    <a:pt x="2046" y="234"/>
                  </a:lnTo>
                  <a:lnTo>
                    <a:pt x="2046" y="234"/>
                  </a:lnTo>
                  <a:lnTo>
                    <a:pt x="2048" y="232"/>
                  </a:lnTo>
                  <a:lnTo>
                    <a:pt x="2050" y="234"/>
                  </a:lnTo>
                  <a:lnTo>
                    <a:pt x="2048" y="234"/>
                  </a:lnTo>
                  <a:lnTo>
                    <a:pt x="2046" y="234"/>
                  </a:lnTo>
                  <a:lnTo>
                    <a:pt x="2046" y="234"/>
                  </a:lnTo>
                  <a:close/>
                  <a:moveTo>
                    <a:pt x="2052" y="1564"/>
                  </a:moveTo>
                  <a:lnTo>
                    <a:pt x="2052" y="1564"/>
                  </a:lnTo>
                  <a:lnTo>
                    <a:pt x="2052" y="1564"/>
                  </a:lnTo>
                  <a:lnTo>
                    <a:pt x="2054" y="1564"/>
                  </a:lnTo>
                  <a:lnTo>
                    <a:pt x="2058" y="1568"/>
                  </a:lnTo>
                  <a:lnTo>
                    <a:pt x="2058" y="1570"/>
                  </a:lnTo>
                  <a:lnTo>
                    <a:pt x="2056" y="1570"/>
                  </a:lnTo>
                  <a:lnTo>
                    <a:pt x="2052" y="1564"/>
                  </a:lnTo>
                  <a:lnTo>
                    <a:pt x="2052" y="1564"/>
                  </a:lnTo>
                  <a:lnTo>
                    <a:pt x="2052" y="1564"/>
                  </a:lnTo>
                  <a:lnTo>
                    <a:pt x="2052" y="1564"/>
                  </a:lnTo>
                  <a:lnTo>
                    <a:pt x="2052" y="1564"/>
                  </a:lnTo>
                  <a:lnTo>
                    <a:pt x="2052" y="1564"/>
                  </a:lnTo>
                  <a:lnTo>
                    <a:pt x="2052" y="1564"/>
                  </a:lnTo>
                  <a:close/>
                  <a:moveTo>
                    <a:pt x="2074" y="4116"/>
                  </a:moveTo>
                  <a:lnTo>
                    <a:pt x="2074" y="4116"/>
                  </a:lnTo>
                  <a:lnTo>
                    <a:pt x="2050" y="4114"/>
                  </a:lnTo>
                  <a:lnTo>
                    <a:pt x="2052" y="4114"/>
                  </a:lnTo>
                  <a:lnTo>
                    <a:pt x="2066" y="4114"/>
                  </a:lnTo>
                  <a:lnTo>
                    <a:pt x="2074" y="4116"/>
                  </a:lnTo>
                  <a:lnTo>
                    <a:pt x="2074" y="4116"/>
                  </a:lnTo>
                  <a:lnTo>
                    <a:pt x="2070" y="4116"/>
                  </a:lnTo>
                  <a:lnTo>
                    <a:pt x="2074" y="4116"/>
                  </a:lnTo>
                  <a:lnTo>
                    <a:pt x="2074" y="4116"/>
                  </a:lnTo>
                  <a:close/>
                  <a:moveTo>
                    <a:pt x="2104" y="2320"/>
                  </a:moveTo>
                  <a:lnTo>
                    <a:pt x="2104" y="2320"/>
                  </a:lnTo>
                  <a:lnTo>
                    <a:pt x="2102" y="2308"/>
                  </a:lnTo>
                  <a:lnTo>
                    <a:pt x="2102" y="2294"/>
                  </a:lnTo>
                  <a:lnTo>
                    <a:pt x="2104" y="2280"/>
                  </a:lnTo>
                  <a:lnTo>
                    <a:pt x="2108" y="2268"/>
                  </a:lnTo>
                  <a:lnTo>
                    <a:pt x="2110" y="2264"/>
                  </a:lnTo>
                  <a:lnTo>
                    <a:pt x="2114" y="2264"/>
                  </a:lnTo>
                  <a:lnTo>
                    <a:pt x="2118" y="2264"/>
                  </a:lnTo>
                  <a:lnTo>
                    <a:pt x="2124" y="2268"/>
                  </a:lnTo>
                  <a:lnTo>
                    <a:pt x="2132" y="2276"/>
                  </a:lnTo>
                  <a:lnTo>
                    <a:pt x="2142" y="2286"/>
                  </a:lnTo>
                  <a:lnTo>
                    <a:pt x="2142" y="2286"/>
                  </a:lnTo>
                  <a:lnTo>
                    <a:pt x="2136" y="2300"/>
                  </a:lnTo>
                  <a:lnTo>
                    <a:pt x="2128" y="2308"/>
                  </a:lnTo>
                  <a:lnTo>
                    <a:pt x="2116" y="2316"/>
                  </a:lnTo>
                  <a:lnTo>
                    <a:pt x="2104" y="2320"/>
                  </a:lnTo>
                  <a:lnTo>
                    <a:pt x="2104" y="2320"/>
                  </a:lnTo>
                  <a:lnTo>
                    <a:pt x="2108" y="2316"/>
                  </a:lnTo>
                  <a:lnTo>
                    <a:pt x="2104" y="2320"/>
                  </a:lnTo>
                  <a:lnTo>
                    <a:pt x="2104" y="2320"/>
                  </a:lnTo>
                  <a:close/>
                  <a:moveTo>
                    <a:pt x="2168" y="2416"/>
                  </a:moveTo>
                  <a:lnTo>
                    <a:pt x="2168" y="2416"/>
                  </a:lnTo>
                  <a:lnTo>
                    <a:pt x="2168" y="2416"/>
                  </a:lnTo>
                  <a:lnTo>
                    <a:pt x="2168" y="2414"/>
                  </a:lnTo>
                  <a:lnTo>
                    <a:pt x="2170" y="2406"/>
                  </a:lnTo>
                  <a:lnTo>
                    <a:pt x="2174" y="2394"/>
                  </a:lnTo>
                  <a:lnTo>
                    <a:pt x="2180" y="2382"/>
                  </a:lnTo>
                  <a:lnTo>
                    <a:pt x="2190" y="2372"/>
                  </a:lnTo>
                  <a:lnTo>
                    <a:pt x="2194" y="2370"/>
                  </a:lnTo>
                  <a:lnTo>
                    <a:pt x="2200" y="2368"/>
                  </a:lnTo>
                  <a:lnTo>
                    <a:pt x="2206" y="2370"/>
                  </a:lnTo>
                  <a:lnTo>
                    <a:pt x="2212" y="2374"/>
                  </a:lnTo>
                  <a:lnTo>
                    <a:pt x="2218" y="2380"/>
                  </a:lnTo>
                  <a:lnTo>
                    <a:pt x="2224" y="2390"/>
                  </a:lnTo>
                  <a:lnTo>
                    <a:pt x="2224" y="2390"/>
                  </a:lnTo>
                  <a:lnTo>
                    <a:pt x="2228" y="2400"/>
                  </a:lnTo>
                  <a:lnTo>
                    <a:pt x="2230" y="2406"/>
                  </a:lnTo>
                  <a:lnTo>
                    <a:pt x="2230" y="2412"/>
                  </a:lnTo>
                  <a:lnTo>
                    <a:pt x="2228" y="2416"/>
                  </a:lnTo>
                  <a:lnTo>
                    <a:pt x="2224" y="2418"/>
                  </a:lnTo>
                  <a:lnTo>
                    <a:pt x="2220" y="2420"/>
                  </a:lnTo>
                  <a:lnTo>
                    <a:pt x="2208" y="2422"/>
                  </a:lnTo>
                  <a:lnTo>
                    <a:pt x="2196" y="2422"/>
                  </a:lnTo>
                  <a:lnTo>
                    <a:pt x="2184" y="2420"/>
                  </a:lnTo>
                  <a:lnTo>
                    <a:pt x="2168" y="2416"/>
                  </a:lnTo>
                  <a:lnTo>
                    <a:pt x="2168" y="2416"/>
                  </a:lnTo>
                  <a:lnTo>
                    <a:pt x="2172" y="2416"/>
                  </a:lnTo>
                  <a:lnTo>
                    <a:pt x="2168" y="2416"/>
                  </a:lnTo>
                  <a:lnTo>
                    <a:pt x="2168" y="2416"/>
                  </a:lnTo>
                  <a:close/>
                  <a:moveTo>
                    <a:pt x="2226" y="2664"/>
                  </a:moveTo>
                  <a:lnTo>
                    <a:pt x="2226" y="2664"/>
                  </a:lnTo>
                  <a:lnTo>
                    <a:pt x="2182" y="2666"/>
                  </a:lnTo>
                  <a:lnTo>
                    <a:pt x="2182" y="2666"/>
                  </a:lnTo>
                  <a:lnTo>
                    <a:pt x="2190" y="2654"/>
                  </a:lnTo>
                  <a:lnTo>
                    <a:pt x="2190" y="2654"/>
                  </a:lnTo>
                  <a:lnTo>
                    <a:pt x="2188" y="2654"/>
                  </a:lnTo>
                  <a:lnTo>
                    <a:pt x="2184" y="2656"/>
                  </a:lnTo>
                  <a:lnTo>
                    <a:pt x="2182" y="2656"/>
                  </a:lnTo>
                  <a:lnTo>
                    <a:pt x="2180" y="2652"/>
                  </a:lnTo>
                  <a:lnTo>
                    <a:pt x="2180" y="2652"/>
                  </a:lnTo>
                  <a:lnTo>
                    <a:pt x="2194" y="2644"/>
                  </a:lnTo>
                  <a:lnTo>
                    <a:pt x="2208" y="2638"/>
                  </a:lnTo>
                  <a:lnTo>
                    <a:pt x="2222" y="2636"/>
                  </a:lnTo>
                  <a:lnTo>
                    <a:pt x="2238" y="2634"/>
                  </a:lnTo>
                  <a:lnTo>
                    <a:pt x="2238" y="2634"/>
                  </a:lnTo>
                  <a:lnTo>
                    <a:pt x="2240" y="2644"/>
                  </a:lnTo>
                  <a:lnTo>
                    <a:pt x="2238" y="2652"/>
                  </a:lnTo>
                  <a:lnTo>
                    <a:pt x="2234" y="2658"/>
                  </a:lnTo>
                  <a:lnTo>
                    <a:pt x="2226" y="2664"/>
                  </a:lnTo>
                  <a:lnTo>
                    <a:pt x="2226" y="2664"/>
                  </a:lnTo>
                  <a:lnTo>
                    <a:pt x="2220" y="2666"/>
                  </a:lnTo>
                  <a:lnTo>
                    <a:pt x="2224" y="2664"/>
                  </a:lnTo>
                  <a:lnTo>
                    <a:pt x="2228" y="2662"/>
                  </a:lnTo>
                  <a:lnTo>
                    <a:pt x="2226" y="2664"/>
                  </a:lnTo>
                  <a:lnTo>
                    <a:pt x="2226" y="2664"/>
                  </a:lnTo>
                  <a:close/>
                  <a:moveTo>
                    <a:pt x="2190" y="1914"/>
                  </a:moveTo>
                  <a:lnTo>
                    <a:pt x="2190" y="1914"/>
                  </a:lnTo>
                  <a:lnTo>
                    <a:pt x="2188" y="1906"/>
                  </a:lnTo>
                  <a:lnTo>
                    <a:pt x="2188" y="1900"/>
                  </a:lnTo>
                  <a:lnTo>
                    <a:pt x="2190" y="1896"/>
                  </a:lnTo>
                  <a:lnTo>
                    <a:pt x="2192" y="1892"/>
                  </a:lnTo>
                  <a:lnTo>
                    <a:pt x="2198" y="1888"/>
                  </a:lnTo>
                  <a:lnTo>
                    <a:pt x="2204" y="1884"/>
                  </a:lnTo>
                  <a:lnTo>
                    <a:pt x="2220" y="1882"/>
                  </a:lnTo>
                  <a:lnTo>
                    <a:pt x="2238" y="1882"/>
                  </a:lnTo>
                  <a:lnTo>
                    <a:pt x="2258" y="1884"/>
                  </a:lnTo>
                  <a:lnTo>
                    <a:pt x="2278" y="1890"/>
                  </a:lnTo>
                  <a:lnTo>
                    <a:pt x="2294" y="1898"/>
                  </a:lnTo>
                  <a:lnTo>
                    <a:pt x="2294" y="1898"/>
                  </a:lnTo>
                  <a:lnTo>
                    <a:pt x="2282" y="1906"/>
                  </a:lnTo>
                  <a:lnTo>
                    <a:pt x="2270" y="1912"/>
                  </a:lnTo>
                  <a:lnTo>
                    <a:pt x="2258" y="1916"/>
                  </a:lnTo>
                  <a:lnTo>
                    <a:pt x="2244" y="1920"/>
                  </a:lnTo>
                  <a:lnTo>
                    <a:pt x="2232" y="1920"/>
                  </a:lnTo>
                  <a:lnTo>
                    <a:pt x="2218" y="1920"/>
                  </a:lnTo>
                  <a:lnTo>
                    <a:pt x="2204" y="1918"/>
                  </a:lnTo>
                  <a:lnTo>
                    <a:pt x="2190" y="1914"/>
                  </a:lnTo>
                  <a:lnTo>
                    <a:pt x="2190" y="1914"/>
                  </a:lnTo>
                  <a:lnTo>
                    <a:pt x="2202" y="1916"/>
                  </a:lnTo>
                  <a:lnTo>
                    <a:pt x="2190" y="1914"/>
                  </a:lnTo>
                  <a:lnTo>
                    <a:pt x="2190" y="1914"/>
                  </a:lnTo>
                  <a:close/>
                  <a:moveTo>
                    <a:pt x="2312" y="1458"/>
                  </a:moveTo>
                  <a:lnTo>
                    <a:pt x="2312" y="1458"/>
                  </a:lnTo>
                  <a:lnTo>
                    <a:pt x="2314" y="1462"/>
                  </a:lnTo>
                  <a:lnTo>
                    <a:pt x="2312" y="1458"/>
                  </a:lnTo>
                  <a:lnTo>
                    <a:pt x="2312" y="1458"/>
                  </a:lnTo>
                  <a:lnTo>
                    <a:pt x="2310" y="1460"/>
                  </a:lnTo>
                  <a:lnTo>
                    <a:pt x="2312" y="1458"/>
                  </a:lnTo>
                  <a:lnTo>
                    <a:pt x="2312" y="1458"/>
                  </a:lnTo>
                  <a:close/>
                  <a:moveTo>
                    <a:pt x="2346" y="2136"/>
                  </a:moveTo>
                  <a:lnTo>
                    <a:pt x="2346" y="2136"/>
                  </a:lnTo>
                  <a:lnTo>
                    <a:pt x="2346" y="2136"/>
                  </a:lnTo>
                  <a:lnTo>
                    <a:pt x="2346" y="2136"/>
                  </a:lnTo>
                  <a:lnTo>
                    <a:pt x="2346" y="2136"/>
                  </a:lnTo>
                  <a:lnTo>
                    <a:pt x="2346" y="2132"/>
                  </a:lnTo>
                  <a:lnTo>
                    <a:pt x="2344" y="2130"/>
                  </a:lnTo>
                  <a:lnTo>
                    <a:pt x="2338" y="2126"/>
                  </a:lnTo>
                  <a:lnTo>
                    <a:pt x="2338" y="2126"/>
                  </a:lnTo>
                  <a:lnTo>
                    <a:pt x="2348" y="2126"/>
                  </a:lnTo>
                  <a:lnTo>
                    <a:pt x="2350" y="2128"/>
                  </a:lnTo>
                  <a:lnTo>
                    <a:pt x="2350" y="2130"/>
                  </a:lnTo>
                  <a:lnTo>
                    <a:pt x="2346" y="2136"/>
                  </a:lnTo>
                  <a:lnTo>
                    <a:pt x="2346" y="2136"/>
                  </a:lnTo>
                  <a:lnTo>
                    <a:pt x="2346" y="2136"/>
                  </a:lnTo>
                  <a:lnTo>
                    <a:pt x="2346" y="2136"/>
                  </a:lnTo>
                  <a:lnTo>
                    <a:pt x="2346" y="2136"/>
                  </a:lnTo>
                  <a:close/>
                  <a:moveTo>
                    <a:pt x="2320" y="1466"/>
                  </a:moveTo>
                  <a:lnTo>
                    <a:pt x="2320" y="1466"/>
                  </a:lnTo>
                  <a:lnTo>
                    <a:pt x="2326" y="1460"/>
                  </a:lnTo>
                  <a:lnTo>
                    <a:pt x="2326" y="1460"/>
                  </a:lnTo>
                  <a:lnTo>
                    <a:pt x="2326" y="1462"/>
                  </a:lnTo>
                  <a:lnTo>
                    <a:pt x="2328" y="1462"/>
                  </a:lnTo>
                  <a:lnTo>
                    <a:pt x="2332" y="1462"/>
                  </a:lnTo>
                  <a:lnTo>
                    <a:pt x="2336" y="1458"/>
                  </a:lnTo>
                  <a:lnTo>
                    <a:pt x="2338" y="1452"/>
                  </a:lnTo>
                  <a:lnTo>
                    <a:pt x="2340" y="1448"/>
                  </a:lnTo>
                  <a:lnTo>
                    <a:pt x="2340" y="1448"/>
                  </a:lnTo>
                  <a:lnTo>
                    <a:pt x="2336" y="1446"/>
                  </a:lnTo>
                  <a:lnTo>
                    <a:pt x="2334" y="1448"/>
                  </a:lnTo>
                  <a:lnTo>
                    <a:pt x="2328" y="1450"/>
                  </a:lnTo>
                  <a:lnTo>
                    <a:pt x="2318" y="1456"/>
                  </a:lnTo>
                  <a:lnTo>
                    <a:pt x="2318" y="1456"/>
                  </a:lnTo>
                  <a:lnTo>
                    <a:pt x="2322" y="1452"/>
                  </a:lnTo>
                  <a:lnTo>
                    <a:pt x="2328" y="1450"/>
                  </a:lnTo>
                  <a:lnTo>
                    <a:pt x="2336" y="1446"/>
                  </a:lnTo>
                  <a:lnTo>
                    <a:pt x="2342" y="1446"/>
                  </a:lnTo>
                  <a:lnTo>
                    <a:pt x="2350" y="1446"/>
                  </a:lnTo>
                  <a:lnTo>
                    <a:pt x="2356" y="1446"/>
                  </a:lnTo>
                  <a:lnTo>
                    <a:pt x="2360" y="1450"/>
                  </a:lnTo>
                  <a:lnTo>
                    <a:pt x="2364" y="1456"/>
                  </a:lnTo>
                  <a:lnTo>
                    <a:pt x="2364" y="1456"/>
                  </a:lnTo>
                  <a:lnTo>
                    <a:pt x="2320" y="1466"/>
                  </a:lnTo>
                  <a:lnTo>
                    <a:pt x="2320" y="1466"/>
                  </a:lnTo>
                  <a:lnTo>
                    <a:pt x="2326" y="1466"/>
                  </a:lnTo>
                  <a:lnTo>
                    <a:pt x="2320" y="1466"/>
                  </a:lnTo>
                  <a:lnTo>
                    <a:pt x="2320" y="1466"/>
                  </a:lnTo>
                  <a:close/>
                  <a:moveTo>
                    <a:pt x="2394" y="382"/>
                  </a:moveTo>
                  <a:lnTo>
                    <a:pt x="2394" y="382"/>
                  </a:lnTo>
                  <a:lnTo>
                    <a:pt x="2374" y="386"/>
                  </a:lnTo>
                  <a:lnTo>
                    <a:pt x="2360" y="388"/>
                  </a:lnTo>
                  <a:lnTo>
                    <a:pt x="2356" y="386"/>
                  </a:lnTo>
                  <a:lnTo>
                    <a:pt x="2350" y="382"/>
                  </a:lnTo>
                  <a:lnTo>
                    <a:pt x="2346" y="378"/>
                  </a:lnTo>
                  <a:lnTo>
                    <a:pt x="2342" y="368"/>
                  </a:lnTo>
                  <a:lnTo>
                    <a:pt x="2342" y="368"/>
                  </a:lnTo>
                  <a:lnTo>
                    <a:pt x="2348" y="358"/>
                  </a:lnTo>
                  <a:lnTo>
                    <a:pt x="2356" y="354"/>
                  </a:lnTo>
                  <a:lnTo>
                    <a:pt x="2362" y="354"/>
                  </a:lnTo>
                  <a:lnTo>
                    <a:pt x="2368" y="356"/>
                  </a:lnTo>
                  <a:lnTo>
                    <a:pt x="2374" y="360"/>
                  </a:lnTo>
                  <a:lnTo>
                    <a:pt x="2380" y="368"/>
                  </a:lnTo>
                  <a:lnTo>
                    <a:pt x="2394" y="382"/>
                  </a:lnTo>
                  <a:lnTo>
                    <a:pt x="2394" y="382"/>
                  </a:lnTo>
                  <a:close/>
                  <a:moveTo>
                    <a:pt x="2448" y="3194"/>
                  </a:moveTo>
                  <a:lnTo>
                    <a:pt x="2448" y="3194"/>
                  </a:lnTo>
                  <a:lnTo>
                    <a:pt x="2458" y="3196"/>
                  </a:lnTo>
                  <a:lnTo>
                    <a:pt x="2448" y="3194"/>
                  </a:lnTo>
                  <a:lnTo>
                    <a:pt x="2448" y="3194"/>
                  </a:lnTo>
                  <a:close/>
                  <a:moveTo>
                    <a:pt x="2460" y="242"/>
                  </a:moveTo>
                  <a:lnTo>
                    <a:pt x="2460" y="242"/>
                  </a:lnTo>
                  <a:lnTo>
                    <a:pt x="2464" y="248"/>
                  </a:lnTo>
                  <a:lnTo>
                    <a:pt x="2464" y="252"/>
                  </a:lnTo>
                  <a:lnTo>
                    <a:pt x="2460" y="254"/>
                  </a:lnTo>
                  <a:lnTo>
                    <a:pt x="2454" y="254"/>
                  </a:lnTo>
                  <a:lnTo>
                    <a:pt x="2434" y="250"/>
                  </a:lnTo>
                  <a:lnTo>
                    <a:pt x="2410" y="242"/>
                  </a:lnTo>
                  <a:lnTo>
                    <a:pt x="2390" y="230"/>
                  </a:lnTo>
                  <a:lnTo>
                    <a:pt x="2382" y="224"/>
                  </a:lnTo>
                  <a:lnTo>
                    <a:pt x="2378" y="220"/>
                  </a:lnTo>
                  <a:lnTo>
                    <a:pt x="2376" y="214"/>
                  </a:lnTo>
                  <a:lnTo>
                    <a:pt x="2380" y="210"/>
                  </a:lnTo>
                  <a:lnTo>
                    <a:pt x="2388" y="206"/>
                  </a:lnTo>
                  <a:lnTo>
                    <a:pt x="2402" y="204"/>
                  </a:lnTo>
                  <a:lnTo>
                    <a:pt x="2402" y="204"/>
                  </a:lnTo>
                  <a:lnTo>
                    <a:pt x="2410" y="204"/>
                  </a:lnTo>
                  <a:lnTo>
                    <a:pt x="2422" y="206"/>
                  </a:lnTo>
                  <a:lnTo>
                    <a:pt x="2436" y="210"/>
                  </a:lnTo>
                  <a:lnTo>
                    <a:pt x="2450" y="214"/>
                  </a:lnTo>
                  <a:lnTo>
                    <a:pt x="2462" y="220"/>
                  </a:lnTo>
                  <a:lnTo>
                    <a:pt x="2466" y="224"/>
                  </a:lnTo>
                  <a:lnTo>
                    <a:pt x="2468" y="226"/>
                  </a:lnTo>
                  <a:lnTo>
                    <a:pt x="2470" y="230"/>
                  </a:lnTo>
                  <a:lnTo>
                    <a:pt x="2468" y="234"/>
                  </a:lnTo>
                  <a:lnTo>
                    <a:pt x="2466" y="238"/>
                  </a:lnTo>
                  <a:lnTo>
                    <a:pt x="2460" y="242"/>
                  </a:lnTo>
                  <a:lnTo>
                    <a:pt x="2460" y="242"/>
                  </a:lnTo>
                  <a:lnTo>
                    <a:pt x="2464" y="246"/>
                  </a:lnTo>
                  <a:lnTo>
                    <a:pt x="2464" y="244"/>
                  </a:lnTo>
                  <a:lnTo>
                    <a:pt x="2462" y="242"/>
                  </a:lnTo>
                  <a:lnTo>
                    <a:pt x="2460" y="242"/>
                  </a:lnTo>
                  <a:lnTo>
                    <a:pt x="2460" y="242"/>
                  </a:lnTo>
                  <a:close/>
                  <a:moveTo>
                    <a:pt x="2468" y="3202"/>
                  </a:moveTo>
                  <a:lnTo>
                    <a:pt x="2468" y="3202"/>
                  </a:lnTo>
                  <a:lnTo>
                    <a:pt x="2474" y="3194"/>
                  </a:lnTo>
                  <a:lnTo>
                    <a:pt x="2468" y="3202"/>
                  </a:lnTo>
                  <a:lnTo>
                    <a:pt x="2468" y="3202"/>
                  </a:lnTo>
                  <a:close/>
                  <a:moveTo>
                    <a:pt x="2584" y="1650"/>
                  </a:moveTo>
                  <a:lnTo>
                    <a:pt x="2584" y="1650"/>
                  </a:lnTo>
                  <a:lnTo>
                    <a:pt x="2578" y="1648"/>
                  </a:lnTo>
                  <a:lnTo>
                    <a:pt x="2572" y="1648"/>
                  </a:lnTo>
                  <a:lnTo>
                    <a:pt x="2562" y="1650"/>
                  </a:lnTo>
                  <a:lnTo>
                    <a:pt x="2558" y="1650"/>
                  </a:lnTo>
                  <a:lnTo>
                    <a:pt x="2552" y="1648"/>
                  </a:lnTo>
                  <a:lnTo>
                    <a:pt x="2548" y="1644"/>
                  </a:lnTo>
                  <a:lnTo>
                    <a:pt x="2542" y="1638"/>
                  </a:lnTo>
                  <a:lnTo>
                    <a:pt x="2542" y="1638"/>
                  </a:lnTo>
                  <a:lnTo>
                    <a:pt x="2558" y="1634"/>
                  </a:lnTo>
                  <a:lnTo>
                    <a:pt x="2590" y="1630"/>
                  </a:lnTo>
                  <a:lnTo>
                    <a:pt x="2602" y="1630"/>
                  </a:lnTo>
                  <a:lnTo>
                    <a:pt x="2606" y="1630"/>
                  </a:lnTo>
                  <a:lnTo>
                    <a:pt x="2608" y="1632"/>
                  </a:lnTo>
                  <a:lnTo>
                    <a:pt x="2606" y="1634"/>
                  </a:lnTo>
                  <a:lnTo>
                    <a:pt x="2602" y="1638"/>
                  </a:lnTo>
                  <a:lnTo>
                    <a:pt x="2584" y="1650"/>
                  </a:lnTo>
                  <a:lnTo>
                    <a:pt x="2584" y="1650"/>
                  </a:lnTo>
                  <a:lnTo>
                    <a:pt x="2586" y="1650"/>
                  </a:lnTo>
                  <a:lnTo>
                    <a:pt x="2584" y="1650"/>
                  </a:lnTo>
                  <a:lnTo>
                    <a:pt x="2584" y="1650"/>
                  </a:lnTo>
                  <a:close/>
                  <a:moveTo>
                    <a:pt x="2634" y="1544"/>
                  </a:moveTo>
                  <a:lnTo>
                    <a:pt x="2634" y="1544"/>
                  </a:lnTo>
                  <a:lnTo>
                    <a:pt x="2636" y="1544"/>
                  </a:lnTo>
                  <a:lnTo>
                    <a:pt x="2634" y="1544"/>
                  </a:lnTo>
                  <a:lnTo>
                    <a:pt x="2628" y="1546"/>
                  </a:lnTo>
                  <a:lnTo>
                    <a:pt x="2620" y="1548"/>
                  </a:lnTo>
                  <a:lnTo>
                    <a:pt x="2612" y="1550"/>
                  </a:lnTo>
                  <a:lnTo>
                    <a:pt x="2612" y="1550"/>
                  </a:lnTo>
                  <a:lnTo>
                    <a:pt x="2612" y="1550"/>
                  </a:lnTo>
                  <a:lnTo>
                    <a:pt x="2614" y="1550"/>
                  </a:lnTo>
                  <a:lnTo>
                    <a:pt x="2620" y="1544"/>
                  </a:lnTo>
                  <a:lnTo>
                    <a:pt x="2626" y="1536"/>
                  </a:lnTo>
                  <a:lnTo>
                    <a:pt x="2626" y="1536"/>
                  </a:lnTo>
                  <a:lnTo>
                    <a:pt x="2602" y="1540"/>
                  </a:lnTo>
                  <a:lnTo>
                    <a:pt x="2602" y="1540"/>
                  </a:lnTo>
                  <a:lnTo>
                    <a:pt x="2628" y="1534"/>
                  </a:lnTo>
                  <a:lnTo>
                    <a:pt x="2644" y="1530"/>
                  </a:lnTo>
                  <a:lnTo>
                    <a:pt x="2650" y="1530"/>
                  </a:lnTo>
                  <a:lnTo>
                    <a:pt x="2650" y="1532"/>
                  </a:lnTo>
                  <a:lnTo>
                    <a:pt x="2650" y="1534"/>
                  </a:lnTo>
                  <a:lnTo>
                    <a:pt x="2640" y="1540"/>
                  </a:lnTo>
                  <a:lnTo>
                    <a:pt x="2636" y="1544"/>
                  </a:lnTo>
                  <a:lnTo>
                    <a:pt x="2634" y="1544"/>
                  </a:lnTo>
                  <a:lnTo>
                    <a:pt x="2634" y="1544"/>
                  </a:lnTo>
                  <a:lnTo>
                    <a:pt x="2636" y="1544"/>
                  </a:lnTo>
                  <a:lnTo>
                    <a:pt x="2634" y="1544"/>
                  </a:lnTo>
                  <a:lnTo>
                    <a:pt x="2634" y="1544"/>
                  </a:lnTo>
                  <a:close/>
                  <a:moveTo>
                    <a:pt x="2668" y="384"/>
                  </a:moveTo>
                  <a:lnTo>
                    <a:pt x="2668" y="384"/>
                  </a:lnTo>
                  <a:lnTo>
                    <a:pt x="2654" y="392"/>
                  </a:lnTo>
                  <a:lnTo>
                    <a:pt x="2640" y="396"/>
                  </a:lnTo>
                  <a:lnTo>
                    <a:pt x="2630" y="396"/>
                  </a:lnTo>
                  <a:lnTo>
                    <a:pt x="2620" y="396"/>
                  </a:lnTo>
                  <a:lnTo>
                    <a:pt x="2610" y="392"/>
                  </a:lnTo>
                  <a:lnTo>
                    <a:pt x="2602" y="388"/>
                  </a:lnTo>
                  <a:lnTo>
                    <a:pt x="2588" y="376"/>
                  </a:lnTo>
                  <a:lnTo>
                    <a:pt x="2588" y="376"/>
                  </a:lnTo>
                  <a:lnTo>
                    <a:pt x="2596" y="372"/>
                  </a:lnTo>
                  <a:lnTo>
                    <a:pt x="2610" y="364"/>
                  </a:lnTo>
                  <a:lnTo>
                    <a:pt x="2626" y="354"/>
                  </a:lnTo>
                  <a:lnTo>
                    <a:pt x="2644" y="346"/>
                  </a:lnTo>
                  <a:lnTo>
                    <a:pt x="2652" y="342"/>
                  </a:lnTo>
                  <a:lnTo>
                    <a:pt x="2658" y="342"/>
                  </a:lnTo>
                  <a:lnTo>
                    <a:pt x="2664" y="342"/>
                  </a:lnTo>
                  <a:lnTo>
                    <a:pt x="2670" y="344"/>
                  </a:lnTo>
                  <a:lnTo>
                    <a:pt x="2672" y="350"/>
                  </a:lnTo>
                  <a:lnTo>
                    <a:pt x="2672" y="358"/>
                  </a:lnTo>
                  <a:lnTo>
                    <a:pt x="2672" y="370"/>
                  </a:lnTo>
                  <a:lnTo>
                    <a:pt x="2668" y="384"/>
                  </a:lnTo>
                  <a:lnTo>
                    <a:pt x="2668" y="384"/>
                  </a:lnTo>
                  <a:lnTo>
                    <a:pt x="2666" y="384"/>
                  </a:lnTo>
                  <a:lnTo>
                    <a:pt x="2666" y="384"/>
                  </a:lnTo>
                  <a:lnTo>
                    <a:pt x="2668" y="382"/>
                  </a:lnTo>
                  <a:lnTo>
                    <a:pt x="2668" y="384"/>
                  </a:lnTo>
                  <a:lnTo>
                    <a:pt x="2668" y="384"/>
                  </a:lnTo>
                  <a:close/>
                  <a:moveTo>
                    <a:pt x="2688" y="152"/>
                  </a:moveTo>
                  <a:lnTo>
                    <a:pt x="2688" y="152"/>
                  </a:lnTo>
                  <a:lnTo>
                    <a:pt x="2684" y="152"/>
                  </a:lnTo>
                  <a:lnTo>
                    <a:pt x="2684" y="152"/>
                  </a:lnTo>
                  <a:lnTo>
                    <a:pt x="2686" y="146"/>
                  </a:lnTo>
                  <a:lnTo>
                    <a:pt x="2692" y="138"/>
                  </a:lnTo>
                  <a:lnTo>
                    <a:pt x="2700" y="130"/>
                  </a:lnTo>
                  <a:lnTo>
                    <a:pt x="2708" y="124"/>
                  </a:lnTo>
                  <a:lnTo>
                    <a:pt x="2712" y="122"/>
                  </a:lnTo>
                  <a:lnTo>
                    <a:pt x="2714" y="124"/>
                  </a:lnTo>
                  <a:lnTo>
                    <a:pt x="2716" y="126"/>
                  </a:lnTo>
                  <a:lnTo>
                    <a:pt x="2716" y="132"/>
                  </a:lnTo>
                  <a:lnTo>
                    <a:pt x="2710" y="152"/>
                  </a:lnTo>
                  <a:lnTo>
                    <a:pt x="2710" y="152"/>
                  </a:lnTo>
                  <a:lnTo>
                    <a:pt x="2688" y="152"/>
                  </a:lnTo>
                  <a:lnTo>
                    <a:pt x="2688" y="152"/>
                  </a:lnTo>
                  <a:lnTo>
                    <a:pt x="2690" y="150"/>
                  </a:lnTo>
                  <a:lnTo>
                    <a:pt x="2688" y="152"/>
                  </a:lnTo>
                  <a:lnTo>
                    <a:pt x="2688" y="152"/>
                  </a:lnTo>
                  <a:close/>
                  <a:moveTo>
                    <a:pt x="2698" y="4114"/>
                  </a:moveTo>
                  <a:lnTo>
                    <a:pt x="2718" y="4114"/>
                  </a:lnTo>
                  <a:lnTo>
                    <a:pt x="2718" y="4114"/>
                  </a:lnTo>
                  <a:lnTo>
                    <a:pt x="2698" y="4114"/>
                  </a:lnTo>
                  <a:lnTo>
                    <a:pt x="2698" y="4114"/>
                  </a:lnTo>
                  <a:close/>
                  <a:moveTo>
                    <a:pt x="2708" y="2170"/>
                  </a:moveTo>
                  <a:lnTo>
                    <a:pt x="2708" y="2170"/>
                  </a:lnTo>
                  <a:lnTo>
                    <a:pt x="2720" y="2158"/>
                  </a:lnTo>
                  <a:lnTo>
                    <a:pt x="2720" y="2156"/>
                  </a:lnTo>
                  <a:lnTo>
                    <a:pt x="2718" y="2156"/>
                  </a:lnTo>
                  <a:lnTo>
                    <a:pt x="2710" y="2158"/>
                  </a:lnTo>
                  <a:lnTo>
                    <a:pt x="2706" y="2158"/>
                  </a:lnTo>
                  <a:lnTo>
                    <a:pt x="2702" y="2156"/>
                  </a:lnTo>
                  <a:lnTo>
                    <a:pt x="2702" y="2156"/>
                  </a:lnTo>
                  <a:lnTo>
                    <a:pt x="2712" y="2150"/>
                  </a:lnTo>
                  <a:lnTo>
                    <a:pt x="2722" y="2146"/>
                  </a:lnTo>
                  <a:lnTo>
                    <a:pt x="2728" y="2148"/>
                  </a:lnTo>
                  <a:lnTo>
                    <a:pt x="2734" y="2150"/>
                  </a:lnTo>
                  <a:lnTo>
                    <a:pt x="2734" y="2156"/>
                  </a:lnTo>
                  <a:lnTo>
                    <a:pt x="2730" y="2160"/>
                  </a:lnTo>
                  <a:lnTo>
                    <a:pt x="2722" y="2166"/>
                  </a:lnTo>
                  <a:lnTo>
                    <a:pt x="2708" y="2170"/>
                  </a:lnTo>
                  <a:lnTo>
                    <a:pt x="2708" y="2170"/>
                  </a:lnTo>
                  <a:lnTo>
                    <a:pt x="2710" y="2168"/>
                  </a:lnTo>
                  <a:lnTo>
                    <a:pt x="2714" y="2168"/>
                  </a:lnTo>
                  <a:lnTo>
                    <a:pt x="2712" y="2168"/>
                  </a:lnTo>
                  <a:lnTo>
                    <a:pt x="2708" y="2170"/>
                  </a:lnTo>
                  <a:lnTo>
                    <a:pt x="2708" y="2170"/>
                  </a:lnTo>
                  <a:close/>
                  <a:moveTo>
                    <a:pt x="2754" y="196"/>
                  </a:moveTo>
                  <a:lnTo>
                    <a:pt x="2754" y="196"/>
                  </a:lnTo>
                  <a:lnTo>
                    <a:pt x="2730" y="196"/>
                  </a:lnTo>
                  <a:lnTo>
                    <a:pt x="2714" y="194"/>
                  </a:lnTo>
                  <a:lnTo>
                    <a:pt x="2704" y="192"/>
                  </a:lnTo>
                  <a:lnTo>
                    <a:pt x="2698" y="188"/>
                  </a:lnTo>
                  <a:lnTo>
                    <a:pt x="2698" y="186"/>
                  </a:lnTo>
                  <a:lnTo>
                    <a:pt x="2704" y="182"/>
                  </a:lnTo>
                  <a:lnTo>
                    <a:pt x="2718" y="176"/>
                  </a:lnTo>
                  <a:lnTo>
                    <a:pt x="2738" y="172"/>
                  </a:lnTo>
                  <a:lnTo>
                    <a:pt x="2748" y="172"/>
                  </a:lnTo>
                  <a:lnTo>
                    <a:pt x="2756" y="172"/>
                  </a:lnTo>
                  <a:lnTo>
                    <a:pt x="2762" y="176"/>
                  </a:lnTo>
                  <a:lnTo>
                    <a:pt x="2764" y="180"/>
                  </a:lnTo>
                  <a:lnTo>
                    <a:pt x="2760" y="186"/>
                  </a:lnTo>
                  <a:lnTo>
                    <a:pt x="2754" y="196"/>
                  </a:lnTo>
                  <a:lnTo>
                    <a:pt x="2754" y="196"/>
                  </a:lnTo>
                  <a:lnTo>
                    <a:pt x="2756" y="192"/>
                  </a:lnTo>
                  <a:lnTo>
                    <a:pt x="2754" y="196"/>
                  </a:lnTo>
                  <a:lnTo>
                    <a:pt x="2754" y="196"/>
                  </a:lnTo>
                  <a:close/>
                  <a:moveTo>
                    <a:pt x="3258" y="44"/>
                  </a:moveTo>
                  <a:lnTo>
                    <a:pt x="3258" y="44"/>
                  </a:lnTo>
                  <a:lnTo>
                    <a:pt x="3296" y="42"/>
                  </a:lnTo>
                  <a:lnTo>
                    <a:pt x="3296" y="42"/>
                  </a:lnTo>
                  <a:lnTo>
                    <a:pt x="3264" y="42"/>
                  </a:lnTo>
                  <a:lnTo>
                    <a:pt x="3280" y="40"/>
                  </a:lnTo>
                  <a:lnTo>
                    <a:pt x="3314" y="38"/>
                  </a:lnTo>
                  <a:lnTo>
                    <a:pt x="3326" y="38"/>
                  </a:lnTo>
                  <a:lnTo>
                    <a:pt x="3332" y="40"/>
                  </a:lnTo>
                  <a:lnTo>
                    <a:pt x="3332" y="40"/>
                  </a:lnTo>
                  <a:lnTo>
                    <a:pt x="3324" y="44"/>
                  </a:lnTo>
                  <a:lnTo>
                    <a:pt x="3318" y="48"/>
                  </a:lnTo>
                  <a:lnTo>
                    <a:pt x="3310" y="48"/>
                  </a:lnTo>
                  <a:lnTo>
                    <a:pt x="3308" y="48"/>
                  </a:lnTo>
                  <a:lnTo>
                    <a:pt x="3310" y="48"/>
                  </a:lnTo>
                  <a:lnTo>
                    <a:pt x="3328" y="50"/>
                  </a:lnTo>
                  <a:lnTo>
                    <a:pt x="3328" y="50"/>
                  </a:lnTo>
                  <a:lnTo>
                    <a:pt x="3262" y="56"/>
                  </a:lnTo>
                  <a:lnTo>
                    <a:pt x="3248" y="56"/>
                  </a:lnTo>
                  <a:lnTo>
                    <a:pt x="3240" y="54"/>
                  </a:lnTo>
                  <a:lnTo>
                    <a:pt x="3240" y="52"/>
                  </a:lnTo>
                  <a:lnTo>
                    <a:pt x="3244" y="50"/>
                  </a:lnTo>
                  <a:lnTo>
                    <a:pt x="3258" y="44"/>
                  </a:lnTo>
                  <a:lnTo>
                    <a:pt x="3258" y="44"/>
                  </a:lnTo>
                  <a:lnTo>
                    <a:pt x="3256" y="44"/>
                  </a:lnTo>
                  <a:lnTo>
                    <a:pt x="3258" y="44"/>
                  </a:lnTo>
                  <a:lnTo>
                    <a:pt x="3258" y="44"/>
                  </a:lnTo>
                  <a:close/>
                  <a:moveTo>
                    <a:pt x="2852" y="50"/>
                  </a:moveTo>
                  <a:lnTo>
                    <a:pt x="2830" y="50"/>
                  </a:lnTo>
                  <a:lnTo>
                    <a:pt x="2830" y="50"/>
                  </a:lnTo>
                  <a:lnTo>
                    <a:pt x="2852" y="50"/>
                  </a:lnTo>
                  <a:lnTo>
                    <a:pt x="2852" y="50"/>
                  </a:lnTo>
                  <a:close/>
                  <a:moveTo>
                    <a:pt x="2760" y="1600"/>
                  </a:moveTo>
                  <a:lnTo>
                    <a:pt x="2760" y="1600"/>
                  </a:lnTo>
                  <a:lnTo>
                    <a:pt x="2770" y="1594"/>
                  </a:lnTo>
                  <a:lnTo>
                    <a:pt x="2772" y="1592"/>
                  </a:lnTo>
                  <a:lnTo>
                    <a:pt x="2772" y="1594"/>
                  </a:lnTo>
                  <a:lnTo>
                    <a:pt x="2776" y="1598"/>
                  </a:lnTo>
                  <a:lnTo>
                    <a:pt x="2780" y="1600"/>
                  </a:lnTo>
                  <a:lnTo>
                    <a:pt x="2790" y="1602"/>
                  </a:lnTo>
                  <a:lnTo>
                    <a:pt x="2790" y="1602"/>
                  </a:lnTo>
                  <a:lnTo>
                    <a:pt x="2792" y="1600"/>
                  </a:lnTo>
                  <a:lnTo>
                    <a:pt x="2794" y="1596"/>
                  </a:lnTo>
                  <a:lnTo>
                    <a:pt x="2792" y="1596"/>
                  </a:lnTo>
                  <a:lnTo>
                    <a:pt x="2790" y="1594"/>
                  </a:lnTo>
                  <a:lnTo>
                    <a:pt x="2782" y="1594"/>
                  </a:lnTo>
                  <a:lnTo>
                    <a:pt x="2778" y="1592"/>
                  </a:lnTo>
                  <a:lnTo>
                    <a:pt x="2778" y="1592"/>
                  </a:lnTo>
                  <a:lnTo>
                    <a:pt x="2784" y="1588"/>
                  </a:lnTo>
                  <a:lnTo>
                    <a:pt x="2790" y="1586"/>
                  </a:lnTo>
                  <a:lnTo>
                    <a:pt x="2798" y="1586"/>
                  </a:lnTo>
                  <a:lnTo>
                    <a:pt x="2806" y="1588"/>
                  </a:lnTo>
                  <a:lnTo>
                    <a:pt x="2806" y="1588"/>
                  </a:lnTo>
                  <a:lnTo>
                    <a:pt x="2808" y="1592"/>
                  </a:lnTo>
                  <a:lnTo>
                    <a:pt x="2808" y="1596"/>
                  </a:lnTo>
                  <a:lnTo>
                    <a:pt x="2808" y="1598"/>
                  </a:lnTo>
                  <a:lnTo>
                    <a:pt x="2806" y="1600"/>
                  </a:lnTo>
                  <a:lnTo>
                    <a:pt x="2798" y="1604"/>
                  </a:lnTo>
                  <a:lnTo>
                    <a:pt x="2788" y="1604"/>
                  </a:lnTo>
                  <a:lnTo>
                    <a:pt x="2770" y="1602"/>
                  </a:lnTo>
                  <a:lnTo>
                    <a:pt x="2760" y="1600"/>
                  </a:lnTo>
                  <a:lnTo>
                    <a:pt x="2760" y="1600"/>
                  </a:lnTo>
                  <a:lnTo>
                    <a:pt x="2766" y="1600"/>
                  </a:lnTo>
                  <a:lnTo>
                    <a:pt x="2760" y="1600"/>
                  </a:lnTo>
                  <a:lnTo>
                    <a:pt x="2760" y="1600"/>
                  </a:lnTo>
                  <a:close/>
                  <a:moveTo>
                    <a:pt x="2780" y="4114"/>
                  </a:moveTo>
                  <a:lnTo>
                    <a:pt x="2802" y="4114"/>
                  </a:lnTo>
                  <a:lnTo>
                    <a:pt x="2802" y="4114"/>
                  </a:lnTo>
                  <a:lnTo>
                    <a:pt x="2780" y="4114"/>
                  </a:lnTo>
                  <a:lnTo>
                    <a:pt x="2780" y="4114"/>
                  </a:lnTo>
                  <a:close/>
                  <a:moveTo>
                    <a:pt x="2834" y="2090"/>
                  </a:moveTo>
                  <a:lnTo>
                    <a:pt x="2834" y="2090"/>
                  </a:lnTo>
                  <a:lnTo>
                    <a:pt x="2818" y="2096"/>
                  </a:lnTo>
                  <a:lnTo>
                    <a:pt x="2810" y="2098"/>
                  </a:lnTo>
                  <a:lnTo>
                    <a:pt x="2806" y="2102"/>
                  </a:lnTo>
                  <a:lnTo>
                    <a:pt x="2792" y="2106"/>
                  </a:lnTo>
                  <a:lnTo>
                    <a:pt x="2792" y="2106"/>
                  </a:lnTo>
                  <a:lnTo>
                    <a:pt x="2798" y="2102"/>
                  </a:lnTo>
                  <a:lnTo>
                    <a:pt x="2800" y="2100"/>
                  </a:lnTo>
                  <a:lnTo>
                    <a:pt x="2798" y="2098"/>
                  </a:lnTo>
                  <a:lnTo>
                    <a:pt x="2792" y="2096"/>
                  </a:lnTo>
                  <a:lnTo>
                    <a:pt x="2780" y="2096"/>
                  </a:lnTo>
                  <a:lnTo>
                    <a:pt x="2780" y="2096"/>
                  </a:lnTo>
                  <a:lnTo>
                    <a:pt x="2784" y="2092"/>
                  </a:lnTo>
                  <a:lnTo>
                    <a:pt x="2786" y="2090"/>
                  </a:lnTo>
                  <a:lnTo>
                    <a:pt x="2782" y="2086"/>
                  </a:lnTo>
                  <a:lnTo>
                    <a:pt x="2776" y="2084"/>
                  </a:lnTo>
                  <a:lnTo>
                    <a:pt x="2776" y="2084"/>
                  </a:lnTo>
                  <a:lnTo>
                    <a:pt x="2786" y="2074"/>
                  </a:lnTo>
                  <a:lnTo>
                    <a:pt x="2798" y="2066"/>
                  </a:lnTo>
                  <a:lnTo>
                    <a:pt x="2806" y="2062"/>
                  </a:lnTo>
                  <a:lnTo>
                    <a:pt x="2814" y="2062"/>
                  </a:lnTo>
                  <a:lnTo>
                    <a:pt x="2822" y="2064"/>
                  </a:lnTo>
                  <a:lnTo>
                    <a:pt x="2826" y="2070"/>
                  </a:lnTo>
                  <a:lnTo>
                    <a:pt x="2830" y="2078"/>
                  </a:lnTo>
                  <a:lnTo>
                    <a:pt x="2834" y="2090"/>
                  </a:lnTo>
                  <a:lnTo>
                    <a:pt x="2834" y="2090"/>
                  </a:lnTo>
                  <a:lnTo>
                    <a:pt x="2832" y="2090"/>
                  </a:lnTo>
                  <a:lnTo>
                    <a:pt x="2830" y="2090"/>
                  </a:lnTo>
                  <a:lnTo>
                    <a:pt x="2832" y="2088"/>
                  </a:lnTo>
                  <a:lnTo>
                    <a:pt x="2834" y="2086"/>
                  </a:lnTo>
                  <a:lnTo>
                    <a:pt x="2834" y="2090"/>
                  </a:lnTo>
                  <a:lnTo>
                    <a:pt x="2834" y="2090"/>
                  </a:lnTo>
                  <a:close/>
                  <a:moveTo>
                    <a:pt x="2870" y="270"/>
                  </a:moveTo>
                  <a:lnTo>
                    <a:pt x="2870" y="270"/>
                  </a:lnTo>
                  <a:lnTo>
                    <a:pt x="2862" y="258"/>
                  </a:lnTo>
                  <a:lnTo>
                    <a:pt x="2850" y="246"/>
                  </a:lnTo>
                  <a:lnTo>
                    <a:pt x="2838" y="234"/>
                  </a:lnTo>
                  <a:lnTo>
                    <a:pt x="2830" y="224"/>
                  </a:lnTo>
                  <a:lnTo>
                    <a:pt x="2826" y="216"/>
                  </a:lnTo>
                  <a:lnTo>
                    <a:pt x="2824" y="210"/>
                  </a:lnTo>
                  <a:lnTo>
                    <a:pt x="2824" y="204"/>
                  </a:lnTo>
                  <a:lnTo>
                    <a:pt x="2824" y="196"/>
                  </a:lnTo>
                  <a:lnTo>
                    <a:pt x="2828" y="186"/>
                  </a:lnTo>
                  <a:lnTo>
                    <a:pt x="2832" y="176"/>
                  </a:lnTo>
                  <a:lnTo>
                    <a:pt x="2840" y="166"/>
                  </a:lnTo>
                  <a:lnTo>
                    <a:pt x="2850" y="154"/>
                  </a:lnTo>
                  <a:lnTo>
                    <a:pt x="2850" y="154"/>
                  </a:lnTo>
                  <a:lnTo>
                    <a:pt x="2870" y="152"/>
                  </a:lnTo>
                  <a:lnTo>
                    <a:pt x="2890" y="156"/>
                  </a:lnTo>
                  <a:lnTo>
                    <a:pt x="2906" y="160"/>
                  </a:lnTo>
                  <a:lnTo>
                    <a:pt x="2920" y="168"/>
                  </a:lnTo>
                  <a:lnTo>
                    <a:pt x="2930" y="180"/>
                  </a:lnTo>
                  <a:lnTo>
                    <a:pt x="2940" y="194"/>
                  </a:lnTo>
                  <a:lnTo>
                    <a:pt x="2948" y="208"/>
                  </a:lnTo>
                  <a:lnTo>
                    <a:pt x="2952" y="226"/>
                  </a:lnTo>
                  <a:lnTo>
                    <a:pt x="2952" y="226"/>
                  </a:lnTo>
                  <a:lnTo>
                    <a:pt x="2938" y="238"/>
                  </a:lnTo>
                  <a:lnTo>
                    <a:pt x="2918" y="250"/>
                  </a:lnTo>
                  <a:lnTo>
                    <a:pt x="2896" y="260"/>
                  </a:lnTo>
                  <a:lnTo>
                    <a:pt x="2870" y="270"/>
                  </a:lnTo>
                  <a:lnTo>
                    <a:pt x="2870" y="270"/>
                  </a:lnTo>
                  <a:lnTo>
                    <a:pt x="2870" y="270"/>
                  </a:lnTo>
                  <a:lnTo>
                    <a:pt x="2872" y="270"/>
                  </a:lnTo>
                  <a:lnTo>
                    <a:pt x="2872" y="270"/>
                  </a:lnTo>
                  <a:lnTo>
                    <a:pt x="2870" y="270"/>
                  </a:lnTo>
                  <a:lnTo>
                    <a:pt x="2870" y="270"/>
                  </a:lnTo>
                  <a:close/>
                  <a:moveTo>
                    <a:pt x="2914" y="50"/>
                  </a:moveTo>
                  <a:lnTo>
                    <a:pt x="2914" y="50"/>
                  </a:lnTo>
                  <a:lnTo>
                    <a:pt x="2934" y="50"/>
                  </a:lnTo>
                  <a:lnTo>
                    <a:pt x="2914" y="50"/>
                  </a:lnTo>
                  <a:close/>
                  <a:moveTo>
                    <a:pt x="2990" y="1668"/>
                  </a:moveTo>
                  <a:lnTo>
                    <a:pt x="2990" y="1668"/>
                  </a:lnTo>
                  <a:lnTo>
                    <a:pt x="2974" y="1676"/>
                  </a:lnTo>
                  <a:lnTo>
                    <a:pt x="2958" y="1678"/>
                  </a:lnTo>
                  <a:lnTo>
                    <a:pt x="2942" y="1678"/>
                  </a:lnTo>
                  <a:lnTo>
                    <a:pt x="2928" y="1674"/>
                  </a:lnTo>
                  <a:lnTo>
                    <a:pt x="2914" y="1668"/>
                  </a:lnTo>
                  <a:lnTo>
                    <a:pt x="2902" y="1662"/>
                  </a:lnTo>
                  <a:lnTo>
                    <a:pt x="2892" y="1654"/>
                  </a:lnTo>
                  <a:lnTo>
                    <a:pt x="2886" y="1646"/>
                  </a:lnTo>
                  <a:lnTo>
                    <a:pt x="2886" y="1646"/>
                  </a:lnTo>
                  <a:lnTo>
                    <a:pt x="2894" y="1634"/>
                  </a:lnTo>
                  <a:lnTo>
                    <a:pt x="2904" y="1626"/>
                  </a:lnTo>
                  <a:lnTo>
                    <a:pt x="2912" y="1620"/>
                  </a:lnTo>
                  <a:lnTo>
                    <a:pt x="2922" y="1616"/>
                  </a:lnTo>
                  <a:lnTo>
                    <a:pt x="2932" y="1614"/>
                  </a:lnTo>
                  <a:lnTo>
                    <a:pt x="2942" y="1614"/>
                  </a:lnTo>
                  <a:lnTo>
                    <a:pt x="2952" y="1616"/>
                  </a:lnTo>
                  <a:lnTo>
                    <a:pt x="2962" y="1618"/>
                  </a:lnTo>
                  <a:lnTo>
                    <a:pt x="2970" y="1622"/>
                  </a:lnTo>
                  <a:lnTo>
                    <a:pt x="2978" y="1628"/>
                  </a:lnTo>
                  <a:lnTo>
                    <a:pt x="2984" y="1634"/>
                  </a:lnTo>
                  <a:lnTo>
                    <a:pt x="2988" y="1640"/>
                  </a:lnTo>
                  <a:lnTo>
                    <a:pt x="2992" y="1646"/>
                  </a:lnTo>
                  <a:lnTo>
                    <a:pt x="2994" y="1654"/>
                  </a:lnTo>
                  <a:lnTo>
                    <a:pt x="2994" y="1662"/>
                  </a:lnTo>
                  <a:lnTo>
                    <a:pt x="2990" y="1668"/>
                  </a:lnTo>
                  <a:lnTo>
                    <a:pt x="2990" y="1668"/>
                  </a:lnTo>
                  <a:lnTo>
                    <a:pt x="2986" y="1670"/>
                  </a:lnTo>
                  <a:lnTo>
                    <a:pt x="2984" y="1670"/>
                  </a:lnTo>
                  <a:lnTo>
                    <a:pt x="2986" y="1666"/>
                  </a:lnTo>
                  <a:lnTo>
                    <a:pt x="2992" y="1664"/>
                  </a:lnTo>
                  <a:lnTo>
                    <a:pt x="2992" y="1664"/>
                  </a:lnTo>
                  <a:lnTo>
                    <a:pt x="2990" y="1668"/>
                  </a:lnTo>
                  <a:lnTo>
                    <a:pt x="2990" y="1668"/>
                  </a:lnTo>
                  <a:close/>
                  <a:moveTo>
                    <a:pt x="3004" y="1824"/>
                  </a:moveTo>
                  <a:lnTo>
                    <a:pt x="3004" y="1824"/>
                  </a:lnTo>
                  <a:lnTo>
                    <a:pt x="3010" y="1822"/>
                  </a:lnTo>
                  <a:lnTo>
                    <a:pt x="3004" y="1824"/>
                  </a:lnTo>
                  <a:lnTo>
                    <a:pt x="3004" y="1824"/>
                  </a:lnTo>
                  <a:close/>
                  <a:moveTo>
                    <a:pt x="3076" y="4092"/>
                  </a:moveTo>
                  <a:lnTo>
                    <a:pt x="3076" y="4092"/>
                  </a:lnTo>
                  <a:lnTo>
                    <a:pt x="3076" y="4088"/>
                  </a:lnTo>
                  <a:lnTo>
                    <a:pt x="3076" y="4086"/>
                  </a:lnTo>
                  <a:lnTo>
                    <a:pt x="3078" y="4086"/>
                  </a:lnTo>
                  <a:lnTo>
                    <a:pt x="3080" y="4086"/>
                  </a:lnTo>
                  <a:lnTo>
                    <a:pt x="3082" y="4088"/>
                  </a:lnTo>
                  <a:lnTo>
                    <a:pt x="3082" y="4090"/>
                  </a:lnTo>
                  <a:lnTo>
                    <a:pt x="3080" y="4092"/>
                  </a:lnTo>
                  <a:lnTo>
                    <a:pt x="3076" y="4092"/>
                  </a:lnTo>
                  <a:lnTo>
                    <a:pt x="3076" y="4092"/>
                  </a:lnTo>
                  <a:lnTo>
                    <a:pt x="3076" y="4092"/>
                  </a:lnTo>
                  <a:lnTo>
                    <a:pt x="3078" y="4092"/>
                  </a:lnTo>
                  <a:lnTo>
                    <a:pt x="3078" y="4092"/>
                  </a:lnTo>
                  <a:lnTo>
                    <a:pt x="3076" y="4092"/>
                  </a:lnTo>
                  <a:lnTo>
                    <a:pt x="3076" y="4092"/>
                  </a:lnTo>
                  <a:close/>
                  <a:moveTo>
                    <a:pt x="3160" y="2112"/>
                  </a:moveTo>
                  <a:lnTo>
                    <a:pt x="3160" y="2112"/>
                  </a:lnTo>
                  <a:lnTo>
                    <a:pt x="3158" y="2116"/>
                  </a:lnTo>
                  <a:lnTo>
                    <a:pt x="3152" y="2120"/>
                  </a:lnTo>
                  <a:lnTo>
                    <a:pt x="3138" y="2128"/>
                  </a:lnTo>
                  <a:lnTo>
                    <a:pt x="3120" y="2136"/>
                  </a:lnTo>
                  <a:lnTo>
                    <a:pt x="3098" y="2144"/>
                  </a:lnTo>
                  <a:lnTo>
                    <a:pt x="3028" y="2168"/>
                  </a:lnTo>
                  <a:lnTo>
                    <a:pt x="3028" y="2168"/>
                  </a:lnTo>
                  <a:lnTo>
                    <a:pt x="3024" y="2150"/>
                  </a:lnTo>
                  <a:lnTo>
                    <a:pt x="3022" y="2134"/>
                  </a:lnTo>
                  <a:lnTo>
                    <a:pt x="3022" y="2124"/>
                  </a:lnTo>
                  <a:lnTo>
                    <a:pt x="3026" y="2116"/>
                  </a:lnTo>
                  <a:lnTo>
                    <a:pt x="3032" y="2110"/>
                  </a:lnTo>
                  <a:lnTo>
                    <a:pt x="3040" y="2106"/>
                  </a:lnTo>
                  <a:lnTo>
                    <a:pt x="3048" y="2106"/>
                  </a:lnTo>
                  <a:lnTo>
                    <a:pt x="3058" y="2106"/>
                  </a:lnTo>
                  <a:lnTo>
                    <a:pt x="3078" y="2108"/>
                  </a:lnTo>
                  <a:lnTo>
                    <a:pt x="3098" y="2112"/>
                  </a:lnTo>
                  <a:lnTo>
                    <a:pt x="3114" y="2114"/>
                  </a:lnTo>
                  <a:lnTo>
                    <a:pt x="3118" y="2114"/>
                  </a:lnTo>
                  <a:lnTo>
                    <a:pt x="3122" y="2110"/>
                  </a:lnTo>
                  <a:lnTo>
                    <a:pt x="3122" y="2110"/>
                  </a:lnTo>
                  <a:lnTo>
                    <a:pt x="3126" y="2106"/>
                  </a:lnTo>
                  <a:lnTo>
                    <a:pt x="3132" y="2102"/>
                  </a:lnTo>
                  <a:lnTo>
                    <a:pt x="3140" y="2098"/>
                  </a:lnTo>
                  <a:lnTo>
                    <a:pt x="3148" y="2098"/>
                  </a:lnTo>
                  <a:lnTo>
                    <a:pt x="3156" y="2098"/>
                  </a:lnTo>
                  <a:lnTo>
                    <a:pt x="3162" y="2100"/>
                  </a:lnTo>
                  <a:lnTo>
                    <a:pt x="3164" y="2102"/>
                  </a:lnTo>
                  <a:lnTo>
                    <a:pt x="3164" y="2104"/>
                  </a:lnTo>
                  <a:lnTo>
                    <a:pt x="3160" y="2112"/>
                  </a:lnTo>
                  <a:lnTo>
                    <a:pt x="3160" y="2112"/>
                  </a:lnTo>
                  <a:lnTo>
                    <a:pt x="3158" y="2116"/>
                  </a:lnTo>
                  <a:lnTo>
                    <a:pt x="3160" y="2112"/>
                  </a:lnTo>
                  <a:lnTo>
                    <a:pt x="3160" y="2112"/>
                  </a:lnTo>
                  <a:close/>
                  <a:moveTo>
                    <a:pt x="3130" y="1738"/>
                  </a:moveTo>
                  <a:lnTo>
                    <a:pt x="3130" y="1738"/>
                  </a:lnTo>
                  <a:lnTo>
                    <a:pt x="3126" y="1740"/>
                  </a:lnTo>
                  <a:lnTo>
                    <a:pt x="3126" y="1740"/>
                  </a:lnTo>
                  <a:lnTo>
                    <a:pt x="3126" y="1742"/>
                  </a:lnTo>
                  <a:lnTo>
                    <a:pt x="3128" y="1742"/>
                  </a:lnTo>
                  <a:lnTo>
                    <a:pt x="3134" y="1738"/>
                  </a:lnTo>
                  <a:lnTo>
                    <a:pt x="3136" y="1736"/>
                  </a:lnTo>
                  <a:lnTo>
                    <a:pt x="3130" y="1738"/>
                  </a:lnTo>
                  <a:lnTo>
                    <a:pt x="3130" y="1738"/>
                  </a:lnTo>
                  <a:lnTo>
                    <a:pt x="3130" y="1738"/>
                  </a:lnTo>
                  <a:lnTo>
                    <a:pt x="3130" y="1738"/>
                  </a:lnTo>
                  <a:lnTo>
                    <a:pt x="3130" y="1738"/>
                  </a:lnTo>
                  <a:close/>
                  <a:moveTo>
                    <a:pt x="2950" y="50"/>
                  </a:moveTo>
                  <a:lnTo>
                    <a:pt x="2950" y="50"/>
                  </a:lnTo>
                  <a:lnTo>
                    <a:pt x="2898" y="46"/>
                  </a:lnTo>
                  <a:lnTo>
                    <a:pt x="2898" y="46"/>
                  </a:lnTo>
                  <a:lnTo>
                    <a:pt x="3012" y="46"/>
                  </a:lnTo>
                  <a:lnTo>
                    <a:pt x="3110" y="48"/>
                  </a:lnTo>
                  <a:lnTo>
                    <a:pt x="3110" y="48"/>
                  </a:lnTo>
                  <a:lnTo>
                    <a:pt x="3090" y="46"/>
                  </a:lnTo>
                  <a:lnTo>
                    <a:pt x="3108" y="46"/>
                  </a:lnTo>
                  <a:lnTo>
                    <a:pt x="3154" y="48"/>
                  </a:lnTo>
                  <a:lnTo>
                    <a:pt x="3154" y="48"/>
                  </a:lnTo>
                  <a:lnTo>
                    <a:pt x="3150" y="48"/>
                  </a:lnTo>
                  <a:lnTo>
                    <a:pt x="3166" y="48"/>
                  </a:lnTo>
                  <a:lnTo>
                    <a:pt x="3192" y="48"/>
                  </a:lnTo>
                  <a:lnTo>
                    <a:pt x="3214" y="50"/>
                  </a:lnTo>
                  <a:lnTo>
                    <a:pt x="3214" y="50"/>
                  </a:lnTo>
                  <a:lnTo>
                    <a:pt x="2950" y="50"/>
                  </a:lnTo>
                  <a:lnTo>
                    <a:pt x="2950" y="50"/>
                  </a:lnTo>
                  <a:lnTo>
                    <a:pt x="2946" y="48"/>
                  </a:lnTo>
                  <a:lnTo>
                    <a:pt x="2950" y="50"/>
                  </a:lnTo>
                  <a:lnTo>
                    <a:pt x="2950" y="50"/>
                  </a:lnTo>
                  <a:close/>
                  <a:moveTo>
                    <a:pt x="3268" y="1794"/>
                  </a:moveTo>
                  <a:lnTo>
                    <a:pt x="3268" y="1794"/>
                  </a:lnTo>
                  <a:lnTo>
                    <a:pt x="3254" y="1788"/>
                  </a:lnTo>
                  <a:lnTo>
                    <a:pt x="3242" y="1780"/>
                  </a:lnTo>
                  <a:lnTo>
                    <a:pt x="3214" y="1760"/>
                  </a:lnTo>
                  <a:lnTo>
                    <a:pt x="3214" y="1760"/>
                  </a:lnTo>
                  <a:lnTo>
                    <a:pt x="3216" y="1752"/>
                  </a:lnTo>
                  <a:lnTo>
                    <a:pt x="3218" y="1744"/>
                  </a:lnTo>
                  <a:lnTo>
                    <a:pt x="3224" y="1738"/>
                  </a:lnTo>
                  <a:lnTo>
                    <a:pt x="3230" y="1734"/>
                  </a:lnTo>
                  <a:lnTo>
                    <a:pt x="3240" y="1730"/>
                  </a:lnTo>
                  <a:lnTo>
                    <a:pt x="3250" y="1728"/>
                  </a:lnTo>
                  <a:lnTo>
                    <a:pt x="3270" y="1728"/>
                  </a:lnTo>
                  <a:lnTo>
                    <a:pt x="3292" y="1732"/>
                  </a:lnTo>
                  <a:lnTo>
                    <a:pt x="3312" y="1738"/>
                  </a:lnTo>
                  <a:lnTo>
                    <a:pt x="3318" y="1742"/>
                  </a:lnTo>
                  <a:lnTo>
                    <a:pt x="3324" y="1746"/>
                  </a:lnTo>
                  <a:lnTo>
                    <a:pt x="3328" y="1752"/>
                  </a:lnTo>
                  <a:lnTo>
                    <a:pt x="3330" y="1758"/>
                  </a:lnTo>
                  <a:lnTo>
                    <a:pt x="3330" y="1758"/>
                  </a:lnTo>
                  <a:lnTo>
                    <a:pt x="3326" y="1774"/>
                  </a:lnTo>
                  <a:lnTo>
                    <a:pt x="3320" y="1786"/>
                  </a:lnTo>
                  <a:lnTo>
                    <a:pt x="3314" y="1792"/>
                  </a:lnTo>
                  <a:lnTo>
                    <a:pt x="3304" y="1794"/>
                  </a:lnTo>
                  <a:lnTo>
                    <a:pt x="3294" y="1794"/>
                  </a:lnTo>
                  <a:lnTo>
                    <a:pt x="3286" y="1792"/>
                  </a:lnTo>
                  <a:lnTo>
                    <a:pt x="3276" y="1792"/>
                  </a:lnTo>
                  <a:lnTo>
                    <a:pt x="3268" y="1794"/>
                  </a:lnTo>
                  <a:lnTo>
                    <a:pt x="3268" y="1794"/>
                  </a:lnTo>
                  <a:lnTo>
                    <a:pt x="3270" y="1794"/>
                  </a:lnTo>
                  <a:lnTo>
                    <a:pt x="3268" y="1794"/>
                  </a:lnTo>
                  <a:lnTo>
                    <a:pt x="3268" y="1794"/>
                  </a:lnTo>
                  <a:close/>
                  <a:moveTo>
                    <a:pt x="3292" y="2954"/>
                  </a:moveTo>
                  <a:lnTo>
                    <a:pt x="3292" y="2954"/>
                  </a:lnTo>
                  <a:lnTo>
                    <a:pt x="3312" y="2942"/>
                  </a:lnTo>
                  <a:lnTo>
                    <a:pt x="3292" y="2954"/>
                  </a:lnTo>
                  <a:lnTo>
                    <a:pt x="3292" y="2954"/>
                  </a:lnTo>
                  <a:lnTo>
                    <a:pt x="3294" y="2954"/>
                  </a:lnTo>
                  <a:lnTo>
                    <a:pt x="3292" y="2954"/>
                  </a:lnTo>
                  <a:lnTo>
                    <a:pt x="3292" y="2954"/>
                  </a:lnTo>
                  <a:close/>
                  <a:moveTo>
                    <a:pt x="3348" y="2190"/>
                  </a:moveTo>
                  <a:lnTo>
                    <a:pt x="3348" y="2190"/>
                  </a:lnTo>
                  <a:lnTo>
                    <a:pt x="3346" y="2190"/>
                  </a:lnTo>
                  <a:lnTo>
                    <a:pt x="3340" y="2190"/>
                  </a:lnTo>
                  <a:lnTo>
                    <a:pt x="3330" y="2194"/>
                  </a:lnTo>
                  <a:lnTo>
                    <a:pt x="3312" y="2202"/>
                  </a:lnTo>
                  <a:lnTo>
                    <a:pt x="3312" y="2202"/>
                  </a:lnTo>
                  <a:lnTo>
                    <a:pt x="3308" y="2190"/>
                  </a:lnTo>
                  <a:lnTo>
                    <a:pt x="3308" y="2176"/>
                  </a:lnTo>
                  <a:lnTo>
                    <a:pt x="3310" y="2158"/>
                  </a:lnTo>
                  <a:lnTo>
                    <a:pt x="3316" y="2140"/>
                  </a:lnTo>
                  <a:lnTo>
                    <a:pt x="3320" y="2134"/>
                  </a:lnTo>
                  <a:lnTo>
                    <a:pt x="3326" y="2128"/>
                  </a:lnTo>
                  <a:lnTo>
                    <a:pt x="3332" y="2122"/>
                  </a:lnTo>
                  <a:lnTo>
                    <a:pt x="3340" y="2120"/>
                  </a:lnTo>
                  <a:lnTo>
                    <a:pt x="3348" y="2120"/>
                  </a:lnTo>
                  <a:lnTo>
                    <a:pt x="3356" y="2120"/>
                  </a:lnTo>
                  <a:lnTo>
                    <a:pt x="3366" y="2126"/>
                  </a:lnTo>
                  <a:lnTo>
                    <a:pt x="3378" y="2132"/>
                  </a:lnTo>
                  <a:lnTo>
                    <a:pt x="3378" y="2132"/>
                  </a:lnTo>
                  <a:lnTo>
                    <a:pt x="3348" y="2190"/>
                  </a:lnTo>
                  <a:lnTo>
                    <a:pt x="3348" y="2190"/>
                  </a:lnTo>
                  <a:lnTo>
                    <a:pt x="3348" y="2188"/>
                  </a:lnTo>
                  <a:lnTo>
                    <a:pt x="3348" y="2186"/>
                  </a:lnTo>
                  <a:lnTo>
                    <a:pt x="3352" y="2182"/>
                  </a:lnTo>
                  <a:lnTo>
                    <a:pt x="3354" y="2182"/>
                  </a:lnTo>
                  <a:lnTo>
                    <a:pt x="3354" y="2182"/>
                  </a:lnTo>
                  <a:lnTo>
                    <a:pt x="3348" y="2190"/>
                  </a:lnTo>
                  <a:lnTo>
                    <a:pt x="3348" y="2190"/>
                  </a:lnTo>
                  <a:close/>
                  <a:moveTo>
                    <a:pt x="3458" y="50"/>
                  </a:moveTo>
                  <a:lnTo>
                    <a:pt x="3458" y="50"/>
                  </a:lnTo>
                  <a:lnTo>
                    <a:pt x="3404" y="50"/>
                  </a:lnTo>
                  <a:lnTo>
                    <a:pt x="3350" y="50"/>
                  </a:lnTo>
                  <a:lnTo>
                    <a:pt x="3350" y="50"/>
                  </a:lnTo>
                  <a:lnTo>
                    <a:pt x="3366" y="48"/>
                  </a:lnTo>
                  <a:lnTo>
                    <a:pt x="3380" y="48"/>
                  </a:lnTo>
                  <a:lnTo>
                    <a:pt x="3410" y="48"/>
                  </a:lnTo>
                  <a:lnTo>
                    <a:pt x="3410" y="48"/>
                  </a:lnTo>
                  <a:lnTo>
                    <a:pt x="3384" y="42"/>
                  </a:lnTo>
                  <a:lnTo>
                    <a:pt x="3384" y="42"/>
                  </a:lnTo>
                  <a:lnTo>
                    <a:pt x="3420" y="46"/>
                  </a:lnTo>
                  <a:lnTo>
                    <a:pt x="3446" y="48"/>
                  </a:lnTo>
                  <a:lnTo>
                    <a:pt x="3458" y="50"/>
                  </a:lnTo>
                  <a:lnTo>
                    <a:pt x="3458" y="50"/>
                  </a:lnTo>
                  <a:lnTo>
                    <a:pt x="3460" y="48"/>
                  </a:lnTo>
                  <a:lnTo>
                    <a:pt x="3458" y="50"/>
                  </a:lnTo>
                  <a:lnTo>
                    <a:pt x="3458" y="50"/>
                  </a:lnTo>
                  <a:close/>
                  <a:moveTo>
                    <a:pt x="3796" y="1932"/>
                  </a:moveTo>
                  <a:lnTo>
                    <a:pt x="3796" y="1932"/>
                  </a:lnTo>
                  <a:lnTo>
                    <a:pt x="3800" y="1922"/>
                  </a:lnTo>
                  <a:lnTo>
                    <a:pt x="3804" y="1914"/>
                  </a:lnTo>
                  <a:lnTo>
                    <a:pt x="3812" y="1908"/>
                  </a:lnTo>
                  <a:lnTo>
                    <a:pt x="3820" y="1906"/>
                  </a:lnTo>
                  <a:lnTo>
                    <a:pt x="3828" y="1904"/>
                  </a:lnTo>
                  <a:lnTo>
                    <a:pt x="3838" y="1904"/>
                  </a:lnTo>
                  <a:lnTo>
                    <a:pt x="3848" y="1906"/>
                  </a:lnTo>
                  <a:lnTo>
                    <a:pt x="3856" y="1908"/>
                  </a:lnTo>
                  <a:lnTo>
                    <a:pt x="3866" y="1914"/>
                  </a:lnTo>
                  <a:lnTo>
                    <a:pt x="3874" y="1920"/>
                  </a:lnTo>
                  <a:lnTo>
                    <a:pt x="3880" y="1928"/>
                  </a:lnTo>
                  <a:lnTo>
                    <a:pt x="3886" y="1936"/>
                  </a:lnTo>
                  <a:lnTo>
                    <a:pt x="3888" y="1946"/>
                  </a:lnTo>
                  <a:lnTo>
                    <a:pt x="3890" y="1956"/>
                  </a:lnTo>
                  <a:lnTo>
                    <a:pt x="3888" y="1968"/>
                  </a:lnTo>
                  <a:lnTo>
                    <a:pt x="3884" y="1980"/>
                  </a:lnTo>
                  <a:lnTo>
                    <a:pt x="3884" y="1980"/>
                  </a:lnTo>
                  <a:lnTo>
                    <a:pt x="3878" y="1992"/>
                  </a:lnTo>
                  <a:lnTo>
                    <a:pt x="3870" y="2000"/>
                  </a:lnTo>
                  <a:lnTo>
                    <a:pt x="3862" y="2006"/>
                  </a:lnTo>
                  <a:lnTo>
                    <a:pt x="3854" y="2008"/>
                  </a:lnTo>
                  <a:lnTo>
                    <a:pt x="3846" y="2008"/>
                  </a:lnTo>
                  <a:lnTo>
                    <a:pt x="3840" y="2006"/>
                  </a:lnTo>
                  <a:lnTo>
                    <a:pt x="3832" y="2002"/>
                  </a:lnTo>
                  <a:lnTo>
                    <a:pt x="3824" y="1996"/>
                  </a:lnTo>
                  <a:lnTo>
                    <a:pt x="3812" y="1982"/>
                  </a:lnTo>
                  <a:lnTo>
                    <a:pt x="3802" y="1964"/>
                  </a:lnTo>
                  <a:lnTo>
                    <a:pt x="3796" y="1948"/>
                  </a:lnTo>
                  <a:lnTo>
                    <a:pt x="3796" y="1940"/>
                  </a:lnTo>
                  <a:lnTo>
                    <a:pt x="3796" y="1932"/>
                  </a:lnTo>
                  <a:lnTo>
                    <a:pt x="3796" y="1932"/>
                  </a:lnTo>
                  <a:lnTo>
                    <a:pt x="3798" y="1928"/>
                  </a:lnTo>
                  <a:lnTo>
                    <a:pt x="3796" y="1932"/>
                  </a:lnTo>
                  <a:lnTo>
                    <a:pt x="3796" y="1932"/>
                  </a:lnTo>
                  <a:close/>
                  <a:moveTo>
                    <a:pt x="3758" y="2028"/>
                  </a:moveTo>
                  <a:lnTo>
                    <a:pt x="3758" y="2028"/>
                  </a:lnTo>
                  <a:lnTo>
                    <a:pt x="3756" y="2028"/>
                  </a:lnTo>
                  <a:lnTo>
                    <a:pt x="3758" y="2028"/>
                  </a:lnTo>
                  <a:lnTo>
                    <a:pt x="3758" y="2028"/>
                  </a:lnTo>
                  <a:close/>
                  <a:moveTo>
                    <a:pt x="3710" y="2564"/>
                  </a:moveTo>
                  <a:lnTo>
                    <a:pt x="3710" y="2564"/>
                  </a:lnTo>
                  <a:lnTo>
                    <a:pt x="3714" y="2562"/>
                  </a:lnTo>
                  <a:lnTo>
                    <a:pt x="3716" y="2558"/>
                  </a:lnTo>
                  <a:lnTo>
                    <a:pt x="3720" y="2548"/>
                  </a:lnTo>
                  <a:lnTo>
                    <a:pt x="3722" y="2544"/>
                  </a:lnTo>
                  <a:lnTo>
                    <a:pt x="3726" y="2540"/>
                  </a:lnTo>
                  <a:lnTo>
                    <a:pt x="3730" y="2538"/>
                  </a:lnTo>
                  <a:lnTo>
                    <a:pt x="3740" y="2538"/>
                  </a:lnTo>
                  <a:lnTo>
                    <a:pt x="3740" y="2538"/>
                  </a:lnTo>
                  <a:lnTo>
                    <a:pt x="3746" y="2552"/>
                  </a:lnTo>
                  <a:lnTo>
                    <a:pt x="3748" y="2558"/>
                  </a:lnTo>
                  <a:lnTo>
                    <a:pt x="3746" y="2562"/>
                  </a:lnTo>
                  <a:lnTo>
                    <a:pt x="3746" y="2564"/>
                  </a:lnTo>
                  <a:lnTo>
                    <a:pt x="3742" y="2566"/>
                  </a:lnTo>
                  <a:lnTo>
                    <a:pt x="3736" y="2568"/>
                  </a:lnTo>
                  <a:lnTo>
                    <a:pt x="3728" y="2568"/>
                  </a:lnTo>
                  <a:lnTo>
                    <a:pt x="3720" y="2566"/>
                  </a:lnTo>
                  <a:lnTo>
                    <a:pt x="3710" y="2564"/>
                  </a:lnTo>
                  <a:lnTo>
                    <a:pt x="3710" y="2564"/>
                  </a:lnTo>
                  <a:lnTo>
                    <a:pt x="3708" y="2564"/>
                  </a:lnTo>
                  <a:lnTo>
                    <a:pt x="3710" y="2564"/>
                  </a:lnTo>
                  <a:lnTo>
                    <a:pt x="3710" y="2564"/>
                  </a:lnTo>
                  <a:close/>
                  <a:moveTo>
                    <a:pt x="3670" y="2690"/>
                  </a:moveTo>
                  <a:lnTo>
                    <a:pt x="3670" y="2690"/>
                  </a:lnTo>
                  <a:lnTo>
                    <a:pt x="3666" y="2684"/>
                  </a:lnTo>
                  <a:lnTo>
                    <a:pt x="3668" y="2684"/>
                  </a:lnTo>
                  <a:lnTo>
                    <a:pt x="3668" y="2684"/>
                  </a:lnTo>
                  <a:lnTo>
                    <a:pt x="3680" y="2696"/>
                  </a:lnTo>
                  <a:lnTo>
                    <a:pt x="3688" y="2704"/>
                  </a:lnTo>
                  <a:lnTo>
                    <a:pt x="3690" y="2710"/>
                  </a:lnTo>
                  <a:lnTo>
                    <a:pt x="3690" y="2712"/>
                  </a:lnTo>
                  <a:lnTo>
                    <a:pt x="3688" y="2714"/>
                  </a:lnTo>
                  <a:lnTo>
                    <a:pt x="3686" y="2714"/>
                  </a:lnTo>
                  <a:lnTo>
                    <a:pt x="3680" y="2712"/>
                  </a:lnTo>
                  <a:lnTo>
                    <a:pt x="3680" y="2712"/>
                  </a:lnTo>
                  <a:lnTo>
                    <a:pt x="3666" y="2708"/>
                  </a:lnTo>
                  <a:lnTo>
                    <a:pt x="3662" y="2704"/>
                  </a:lnTo>
                  <a:lnTo>
                    <a:pt x="3660" y="2702"/>
                  </a:lnTo>
                  <a:lnTo>
                    <a:pt x="3660" y="2698"/>
                  </a:lnTo>
                  <a:lnTo>
                    <a:pt x="3662" y="2696"/>
                  </a:lnTo>
                  <a:lnTo>
                    <a:pt x="3670" y="2690"/>
                  </a:lnTo>
                  <a:lnTo>
                    <a:pt x="3670" y="2690"/>
                  </a:lnTo>
                  <a:lnTo>
                    <a:pt x="3666" y="2688"/>
                  </a:lnTo>
                  <a:lnTo>
                    <a:pt x="3670" y="2690"/>
                  </a:lnTo>
                  <a:lnTo>
                    <a:pt x="3670" y="2690"/>
                  </a:lnTo>
                  <a:close/>
                  <a:moveTo>
                    <a:pt x="3558" y="48"/>
                  </a:moveTo>
                  <a:lnTo>
                    <a:pt x="3558" y="48"/>
                  </a:lnTo>
                  <a:lnTo>
                    <a:pt x="3582" y="50"/>
                  </a:lnTo>
                  <a:lnTo>
                    <a:pt x="3580" y="50"/>
                  </a:lnTo>
                  <a:lnTo>
                    <a:pt x="3566" y="50"/>
                  </a:lnTo>
                  <a:lnTo>
                    <a:pt x="3558" y="48"/>
                  </a:lnTo>
                  <a:lnTo>
                    <a:pt x="3558" y="48"/>
                  </a:lnTo>
                  <a:lnTo>
                    <a:pt x="3562" y="48"/>
                  </a:lnTo>
                  <a:lnTo>
                    <a:pt x="3558" y="48"/>
                  </a:lnTo>
                  <a:lnTo>
                    <a:pt x="3558" y="48"/>
                  </a:lnTo>
                  <a:close/>
                  <a:moveTo>
                    <a:pt x="3524" y="1342"/>
                  </a:moveTo>
                  <a:lnTo>
                    <a:pt x="3524" y="1342"/>
                  </a:lnTo>
                  <a:lnTo>
                    <a:pt x="3538" y="1330"/>
                  </a:lnTo>
                  <a:lnTo>
                    <a:pt x="3552" y="1322"/>
                  </a:lnTo>
                  <a:lnTo>
                    <a:pt x="3566" y="1316"/>
                  </a:lnTo>
                  <a:lnTo>
                    <a:pt x="3578" y="1316"/>
                  </a:lnTo>
                  <a:lnTo>
                    <a:pt x="3592" y="1318"/>
                  </a:lnTo>
                  <a:lnTo>
                    <a:pt x="3602" y="1320"/>
                  </a:lnTo>
                  <a:lnTo>
                    <a:pt x="3612" y="1326"/>
                  </a:lnTo>
                  <a:lnTo>
                    <a:pt x="3618" y="1334"/>
                  </a:lnTo>
                  <a:lnTo>
                    <a:pt x="3622" y="1342"/>
                  </a:lnTo>
                  <a:lnTo>
                    <a:pt x="3624" y="1352"/>
                  </a:lnTo>
                  <a:lnTo>
                    <a:pt x="3622" y="1360"/>
                  </a:lnTo>
                  <a:lnTo>
                    <a:pt x="3616" y="1370"/>
                  </a:lnTo>
                  <a:lnTo>
                    <a:pt x="3604" y="1378"/>
                  </a:lnTo>
                  <a:lnTo>
                    <a:pt x="3590" y="1386"/>
                  </a:lnTo>
                  <a:lnTo>
                    <a:pt x="3568" y="1392"/>
                  </a:lnTo>
                  <a:lnTo>
                    <a:pt x="3542" y="1396"/>
                  </a:lnTo>
                  <a:lnTo>
                    <a:pt x="3542" y="1396"/>
                  </a:lnTo>
                  <a:lnTo>
                    <a:pt x="3538" y="1394"/>
                  </a:lnTo>
                  <a:lnTo>
                    <a:pt x="3534" y="1388"/>
                  </a:lnTo>
                  <a:lnTo>
                    <a:pt x="3526" y="1370"/>
                  </a:lnTo>
                  <a:lnTo>
                    <a:pt x="3522" y="1350"/>
                  </a:lnTo>
                  <a:lnTo>
                    <a:pt x="3522" y="1344"/>
                  </a:lnTo>
                  <a:lnTo>
                    <a:pt x="3522" y="1342"/>
                  </a:lnTo>
                  <a:lnTo>
                    <a:pt x="3524" y="1342"/>
                  </a:lnTo>
                  <a:lnTo>
                    <a:pt x="3524" y="1342"/>
                  </a:lnTo>
                  <a:lnTo>
                    <a:pt x="3526" y="1340"/>
                  </a:lnTo>
                  <a:lnTo>
                    <a:pt x="3524" y="1342"/>
                  </a:lnTo>
                  <a:lnTo>
                    <a:pt x="3524" y="1342"/>
                  </a:lnTo>
                  <a:close/>
                  <a:moveTo>
                    <a:pt x="3478" y="46"/>
                  </a:moveTo>
                  <a:lnTo>
                    <a:pt x="3478" y="46"/>
                  </a:lnTo>
                  <a:lnTo>
                    <a:pt x="3496" y="44"/>
                  </a:lnTo>
                  <a:lnTo>
                    <a:pt x="3506" y="44"/>
                  </a:lnTo>
                  <a:lnTo>
                    <a:pt x="3512" y="46"/>
                  </a:lnTo>
                  <a:lnTo>
                    <a:pt x="3518" y="50"/>
                  </a:lnTo>
                  <a:lnTo>
                    <a:pt x="3518" y="50"/>
                  </a:lnTo>
                  <a:lnTo>
                    <a:pt x="3492" y="48"/>
                  </a:lnTo>
                  <a:lnTo>
                    <a:pt x="3476" y="48"/>
                  </a:lnTo>
                  <a:lnTo>
                    <a:pt x="3478" y="46"/>
                  </a:lnTo>
                  <a:lnTo>
                    <a:pt x="3478" y="46"/>
                  </a:lnTo>
                  <a:close/>
                  <a:moveTo>
                    <a:pt x="3640" y="2464"/>
                  </a:moveTo>
                  <a:lnTo>
                    <a:pt x="3640" y="2464"/>
                  </a:lnTo>
                  <a:lnTo>
                    <a:pt x="3636" y="2470"/>
                  </a:lnTo>
                  <a:lnTo>
                    <a:pt x="3632" y="2476"/>
                  </a:lnTo>
                  <a:lnTo>
                    <a:pt x="3620" y="2486"/>
                  </a:lnTo>
                  <a:lnTo>
                    <a:pt x="3606" y="2494"/>
                  </a:lnTo>
                  <a:lnTo>
                    <a:pt x="3590" y="2500"/>
                  </a:lnTo>
                  <a:lnTo>
                    <a:pt x="3574" y="2504"/>
                  </a:lnTo>
                  <a:lnTo>
                    <a:pt x="3556" y="2506"/>
                  </a:lnTo>
                  <a:lnTo>
                    <a:pt x="3538" y="2506"/>
                  </a:lnTo>
                  <a:lnTo>
                    <a:pt x="3524" y="2506"/>
                  </a:lnTo>
                  <a:lnTo>
                    <a:pt x="3524" y="2506"/>
                  </a:lnTo>
                  <a:lnTo>
                    <a:pt x="3526" y="2504"/>
                  </a:lnTo>
                  <a:lnTo>
                    <a:pt x="3530" y="2502"/>
                  </a:lnTo>
                  <a:lnTo>
                    <a:pt x="3530" y="2500"/>
                  </a:lnTo>
                  <a:lnTo>
                    <a:pt x="3532" y="2496"/>
                  </a:lnTo>
                  <a:lnTo>
                    <a:pt x="3532" y="2496"/>
                  </a:lnTo>
                  <a:lnTo>
                    <a:pt x="3516" y="2504"/>
                  </a:lnTo>
                  <a:lnTo>
                    <a:pt x="3516" y="2504"/>
                  </a:lnTo>
                  <a:lnTo>
                    <a:pt x="3522" y="2492"/>
                  </a:lnTo>
                  <a:lnTo>
                    <a:pt x="3530" y="2478"/>
                  </a:lnTo>
                  <a:lnTo>
                    <a:pt x="3534" y="2460"/>
                  </a:lnTo>
                  <a:lnTo>
                    <a:pt x="3538" y="2442"/>
                  </a:lnTo>
                  <a:lnTo>
                    <a:pt x="3550" y="2386"/>
                  </a:lnTo>
                  <a:lnTo>
                    <a:pt x="3550" y="2386"/>
                  </a:lnTo>
                  <a:lnTo>
                    <a:pt x="3568" y="2380"/>
                  </a:lnTo>
                  <a:lnTo>
                    <a:pt x="3592" y="2378"/>
                  </a:lnTo>
                  <a:lnTo>
                    <a:pt x="3616" y="2378"/>
                  </a:lnTo>
                  <a:lnTo>
                    <a:pt x="3628" y="2380"/>
                  </a:lnTo>
                  <a:lnTo>
                    <a:pt x="3640" y="2382"/>
                  </a:lnTo>
                  <a:lnTo>
                    <a:pt x="3650" y="2386"/>
                  </a:lnTo>
                  <a:lnTo>
                    <a:pt x="3658" y="2392"/>
                  </a:lnTo>
                  <a:lnTo>
                    <a:pt x="3664" y="2400"/>
                  </a:lnTo>
                  <a:lnTo>
                    <a:pt x="3666" y="2408"/>
                  </a:lnTo>
                  <a:lnTo>
                    <a:pt x="3666" y="2420"/>
                  </a:lnTo>
                  <a:lnTo>
                    <a:pt x="3662" y="2432"/>
                  </a:lnTo>
                  <a:lnTo>
                    <a:pt x="3654" y="2446"/>
                  </a:lnTo>
                  <a:lnTo>
                    <a:pt x="3640" y="2464"/>
                  </a:lnTo>
                  <a:lnTo>
                    <a:pt x="3640" y="2464"/>
                  </a:lnTo>
                  <a:lnTo>
                    <a:pt x="3640" y="2468"/>
                  </a:lnTo>
                  <a:lnTo>
                    <a:pt x="3640" y="2468"/>
                  </a:lnTo>
                  <a:lnTo>
                    <a:pt x="3644" y="2462"/>
                  </a:lnTo>
                  <a:lnTo>
                    <a:pt x="3646" y="2458"/>
                  </a:lnTo>
                  <a:lnTo>
                    <a:pt x="3640" y="2464"/>
                  </a:lnTo>
                  <a:lnTo>
                    <a:pt x="3640" y="2464"/>
                  </a:lnTo>
                  <a:close/>
                  <a:moveTo>
                    <a:pt x="3728" y="4114"/>
                  </a:moveTo>
                  <a:lnTo>
                    <a:pt x="3728" y="4114"/>
                  </a:lnTo>
                  <a:lnTo>
                    <a:pt x="3694" y="4116"/>
                  </a:lnTo>
                  <a:lnTo>
                    <a:pt x="3660" y="4116"/>
                  </a:lnTo>
                  <a:lnTo>
                    <a:pt x="3660" y="4116"/>
                  </a:lnTo>
                  <a:lnTo>
                    <a:pt x="3696" y="4114"/>
                  </a:lnTo>
                  <a:lnTo>
                    <a:pt x="3718" y="4112"/>
                  </a:lnTo>
                  <a:lnTo>
                    <a:pt x="3726" y="4114"/>
                  </a:lnTo>
                  <a:lnTo>
                    <a:pt x="3728" y="4114"/>
                  </a:lnTo>
                  <a:lnTo>
                    <a:pt x="3728" y="4114"/>
                  </a:lnTo>
                  <a:lnTo>
                    <a:pt x="3722" y="4114"/>
                  </a:lnTo>
                  <a:lnTo>
                    <a:pt x="3728" y="4114"/>
                  </a:lnTo>
                  <a:lnTo>
                    <a:pt x="3728" y="4114"/>
                  </a:lnTo>
                  <a:close/>
                  <a:moveTo>
                    <a:pt x="3778" y="4034"/>
                  </a:moveTo>
                  <a:lnTo>
                    <a:pt x="3778" y="4034"/>
                  </a:lnTo>
                  <a:lnTo>
                    <a:pt x="3770" y="4042"/>
                  </a:lnTo>
                  <a:lnTo>
                    <a:pt x="3762" y="4046"/>
                  </a:lnTo>
                  <a:lnTo>
                    <a:pt x="3754" y="4046"/>
                  </a:lnTo>
                  <a:lnTo>
                    <a:pt x="3744" y="4042"/>
                  </a:lnTo>
                  <a:lnTo>
                    <a:pt x="3744" y="4042"/>
                  </a:lnTo>
                  <a:lnTo>
                    <a:pt x="3742" y="4030"/>
                  </a:lnTo>
                  <a:lnTo>
                    <a:pt x="3740" y="4020"/>
                  </a:lnTo>
                  <a:lnTo>
                    <a:pt x="3742" y="4014"/>
                  </a:lnTo>
                  <a:lnTo>
                    <a:pt x="3744" y="4010"/>
                  </a:lnTo>
                  <a:lnTo>
                    <a:pt x="3746" y="4010"/>
                  </a:lnTo>
                  <a:lnTo>
                    <a:pt x="3750" y="4010"/>
                  </a:lnTo>
                  <a:lnTo>
                    <a:pt x="3758" y="4014"/>
                  </a:lnTo>
                  <a:lnTo>
                    <a:pt x="3768" y="4020"/>
                  </a:lnTo>
                  <a:lnTo>
                    <a:pt x="3774" y="4028"/>
                  </a:lnTo>
                  <a:lnTo>
                    <a:pt x="3778" y="4032"/>
                  </a:lnTo>
                  <a:lnTo>
                    <a:pt x="3780" y="4034"/>
                  </a:lnTo>
                  <a:lnTo>
                    <a:pt x="3778" y="4034"/>
                  </a:lnTo>
                  <a:lnTo>
                    <a:pt x="3778" y="4034"/>
                  </a:lnTo>
                  <a:lnTo>
                    <a:pt x="3776" y="4034"/>
                  </a:lnTo>
                  <a:lnTo>
                    <a:pt x="3778" y="4034"/>
                  </a:lnTo>
                  <a:lnTo>
                    <a:pt x="3778" y="4034"/>
                  </a:lnTo>
                  <a:close/>
                  <a:moveTo>
                    <a:pt x="3846" y="3192"/>
                  </a:moveTo>
                  <a:lnTo>
                    <a:pt x="3846" y="3192"/>
                  </a:lnTo>
                  <a:lnTo>
                    <a:pt x="3830" y="3192"/>
                  </a:lnTo>
                  <a:lnTo>
                    <a:pt x="3814" y="3190"/>
                  </a:lnTo>
                  <a:lnTo>
                    <a:pt x="3796" y="3184"/>
                  </a:lnTo>
                  <a:lnTo>
                    <a:pt x="3782" y="3174"/>
                  </a:lnTo>
                  <a:lnTo>
                    <a:pt x="3766" y="3162"/>
                  </a:lnTo>
                  <a:lnTo>
                    <a:pt x="3752" y="3150"/>
                  </a:lnTo>
                  <a:lnTo>
                    <a:pt x="3730" y="3126"/>
                  </a:lnTo>
                  <a:lnTo>
                    <a:pt x="3730" y="3126"/>
                  </a:lnTo>
                  <a:lnTo>
                    <a:pt x="3732" y="3118"/>
                  </a:lnTo>
                  <a:lnTo>
                    <a:pt x="3730" y="3098"/>
                  </a:lnTo>
                  <a:lnTo>
                    <a:pt x="3730" y="3088"/>
                  </a:lnTo>
                  <a:lnTo>
                    <a:pt x="3726" y="3078"/>
                  </a:lnTo>
                  <a:lnTo>
                    <a:pt x="3722" y="3066"/>
                  </a:lnTo>
                  <a:lnTo>
                    <a:pt x="3716" y="3058"/>
                  </a:lnTo>
                  <a:lnTo>
                    <a:pt x="3716" y="3058"/>
                  </a:lnTo>
                  <a:lnTo>
                    <a:pt x="3720" y="3062"/>
                  </a:lnTo>
                  <a:lnTo>
                    <a:pt x="3726" y="3064"/>
                  </a:lnTo>
                  <a:lnTo>
                    <a:pt x="3730" y="3066"/>
                  </a:lnTo>
                  <a:lnTo>
                    <a:pt x="3736" y="3066"/>
                  </a:lnTo>
                  <a:lnTo>
                    <a:pt x="3736" y="3066"/>
                  </a:lnTo>
                  <a:lnTo>
                    <a:pt x="3732" y="3060"/>
                  </a:lnTo>
                  <a:lnTo>
                    <a:pt x="3728" y="3054"/>
                  </a:lnTo>
                  <a:lnTo>
                    <a:pt x="3722" y="3048"/>
                  </a:lnTo>
                  <a:lnTo>
                    <a:pt x="3720" y="3042"/>
                  </a:lnTo>
                  <a:lnTo>
                    <a:pt x="3720" y="3042"/>
                  </a:lnTo>
                  <a:lnTo>
                    <a:pt x="3724" y="3042"/>
                  </a:lnTo>
                  <a:lnTo>
                    <a:pt x="3728" y="3044"/>
                  </a:lnTo>
                  <a:lnTo>
                    <a:pt x="3734" y="3052"/>
                  </a:lnTo>
                  <a:lnTo>
                    <a:pt x="3738" y="3056"/>
                  </a:lnTo>
                  <a:lnTo>
                    <a:pt x="3742" y="3058"/>
                  </a:lnTo>
                  <a:lnTo>
                    <a:pt x="3746" y="3058"/>
                  </a:lnTo>
                  <a:lnTo>
                    <a:pt x="3750" y="3056"/>
                  </a:lnTo>
                  <a:lnTo>
                    <a:pt x="3750" y="3056"/>
                  </a:lnTo>
                  <a:lnTo>
                    <a:pt x="3748" y="3050"/>
                  </a:lnTo>
                  <a:lnTo>
                    <a:pt x="3746" y="3046"/>
                  </a:lnTo>
                  <a:lnTo>
                    <a:pt x="3742" y="3040"/>
                  </a:lnTo>
                  <a:lnTo>
                    <a:pt x="3740" y="3036"/>
                  </a:lnTo>
                  <a:lnTo>
                    <a:pt x="3740" y="3036"/>
                  </a:lnTo>
                  <a:lnTo>
                    <a:pt x="3748" y="3044"/>
                  </a:lnTo>
                  <a:lnTo>
                    <a:pt x="3756" y="3052"/>
                  </a:lnTo>
                  <a:lnTo>
                    <a:pt x="3782" y="3066"/>
                  </a:lnTo>
                  <a:lnTo>
                    <a:pt x="3812" y="3082"/>
                  </a:lnTo>
                  <a:lnTo>
                    <a:pt x="3842" y="3100"/>
                  </a:lnTo>
                  <a:lnTo>
                    <a:pt x="3854" y="3108"/>
                  </a:lnTo>
                  <a:lnTo>
                    <a:pt x="3866" y="3118"/>
                  </a:lnTo>
                  <a:lnTo>
                    <a:pt x="3872" y="3128"/>
                  </a:lnTo>
                  <a:lnTo>
                    <a:pt x="3878" y="3140"/>
                  </a:lnTo>
                  <a:lnTo>
                    <a:pt x="3878" y="3152"/>
                  </a:lnTo>
                  <a:lnTo>
                    <a:pt x="3872" y="3164"/>
                  </a:lnTo>
                  <a:lnTo>
                    <a:pt x="3862" y="3178"/>
                  </a:lnTo>
                  <a:lnTo>
                    <a:pt x="3846" y="3192"/>
                  </a:lnTo>
                  <a:lnTo>
                    <a:pt x="3846" y="3192"/>
                  </a:lnTo>
                  <a:lnTo>
                    <a:pt x="3838" y="3194"/>
                  </a:lnTo>
                  <a:lnTo>
                    <a:pt x="3846" y="3192"/>
                  </a:lnTo>
                  <a:lnTo>
                    <a:pt x="3846" y="3192"/>
                  </a:lnTo>
                  <a:close/>
                  <a:moveTo>
                    <a:pt x="3900" y="4048"/>
                  </a:moveTo>
                  <a:lnTo>
                    <a:pt x="3900" y="4048"/>
                  </a:lnTo>
                  <a:lnTo>
                    <a:pt x="3898" y="4048"/>
                  </a:lnTo>
                  <a:lnTo>
                    <a:pt x="3892" y="4050"/>
                  </a:lnTo>
                  <a:lnTo>
                    <a:pt x="3874" y="4050"/>
                  </a:lnTo>
                  <a:lnTo>
                    <a:pt x="3856" y="4050"/>
                  </a:lnTo>
                  <a:lnTo>
                    <a:pt x="3850" y="4048"/>
                  </a:lnTo>
                  <a:lnTo>
                    <a:pt x="3850" y="4048"/>
                  </a:lnTo>
                  <a:lnTo>
                    <a:pt x="3852" y="4044"/>
                  </a:lnTo>
                  <a:lnTo>
                    <a:pt x="3856" y="4040"/>
                  </a:lnTo>
                  <a:lnTo>
                    <a:pt x="3870" y="4034"/>
                  </a:lnTo>
                  <a:lnTo>
                    <a:pt x="3882" y="4028"/>
                  </a:lnTo>
                  <a:lnTo>
                    <a:pt x="3888" y="4024"/>
                  </a:lnTo>
                  <a:lnTo>
                    <a:pt x="3892" y="4020"/>
                  </a:lnTo>
                  <a:lnTo>
                    <a:pt x="3892" y="4020"/>
                  </a:lnTo>
                  <a:lnTo>
                    <a:pt x="3896" y="4034"/>
                  </a:lnTo>
                  <a:lnTo>
                    <a:pt x="3898" y="4044"/>
                  </a:lnTo>
                  <a:lnTo>
                    <a:pt x="3900" y="4048"/>
                  </a:lnTo>
                  <a:lnTo>
                    <a:pt x="3900" y="4048"/>
                  </a:lnTo>
                  <a:lnTo>
                    <a:pt x="3900" y="4048"/>
                  </a:lnTo>
                  <a:lnTo>
                    <a:pt x="3900" y="4048"/>
                  </a:lnTo>
                  <a:lnTo>
                    <a:pt x="3900" y="4048"/>
                  </a:lnTo>
                  <a:close/>
                  <a:moveTo>
                    <a:pt x="4802" y="3376"/>
                  </a:moveTo>
                  <a:lnTo>
                    <a:pt x="4802" y="3376"/>
                  </a:lnTo>
                  <a:lnTo>
                    <a:pt x="4820" y="3382"/>
                  </a:lnTo>
                  <a:lnTo>
                    <a:pt x="4826" y="3384"/>
                  </a:lnTo>
                  <a:lnTo>
                    <a:pt x="4828" y="3388"/>
                  </a:lnTo>
                  <a:lnTo>
                    <a:pt x="4828" y="3390"/>
                  </a:lnTo>
                  <a:lnTo>
                    <a:pt x="4824" y="3394"/>
                  </a:lnTo>
                  <a:lnTo>
                    <a:pt x="4810" y="3400"/>
                  </a:lnTo>
                  <a:lnTo>
                    <a:pt x="4810" y="3400"/>
                  </a:lnTo>
                  <a:lnTo>
                    <a:pt x="4804" y="3396"/>
                  </a:lnTo>
                  <a:lnTo>
                    <a:pt x="4796" y="3388"/>
                  </a:lnTo>
                  <a:lnTo>
                    <a:pt x="4794" y="3384"/>
                  </a:lnTo>
                  <a:lnTo>
                    <a:pt x="4794" y="3380"/>
                  </a:lnTo>
                  <a:lnTo>
                    <a:pt x="4796" y="3378"/>
                  </a:lnTo>
                  <a:lnTo>
                    <a:pt x="4802" y="3376"/>
                  </a:lnTo>
                  <a:lnTo>
                    <a:pt x="4802" y="3376"/>
                  </a:lnTo>
                  <a:lnTo>
                    <a:pt x="4804" y="3378"/>
                  </a:lnTo>
                  <a:lnTo>
                    <a:pt x="4802" y="3378"/>
                  </a:lnTo>
                  <a:lnTo>
                    <a:pt x="4798" y="3378"/>
                  </a:lnTo>
                  <a:lnTo>
                    <a:pt x="4802" y="3376"/>
                  </a:lnTo>
                  <a:lnTo>
                    <a:pt x="4802" y="3376"/>
                  </a:lnTo>
                  <a:close/>
                  <a:moveTo>
                    <a:pt x="4616" y="2804"/>
                  </a:moveTo>
                  <a:lnTo>
                    <a:pt x="4616" y="2804"/>
                  </a:lnTo>
                  <a:lnTo>
                    <a:pt x="4612" y="2816"/>
                  </a:lnTo>
                  <a:lnTo>
                    <a:pt x="4610" y="2818"/>
                  </a:lnTo>
                  <a:lnTo>
                    <a:pt x="4608" y="2820"/>
                  </a:lnTo>
                  <a:lnTo>
                    <a:pt x="4606" y="2820"/>
                  </a:lnTo>
                  <a:lnTo>
                    <a:pt x="4604" y="2818"/>
                  </a:lnTo>
                  <a:lnTo>
                    <a:pt x="4600" y="2812"/>
                  </a:lnTo>
                  <a:lnTo>
                    <a:pt x="4600" y="2806"/>
                  </a:lnTo>
                  <a:lnTo>
                    <a:pt x="4602" y="2802"/>
                  </a:lnTo>
                  <a:lnTo>
                    <a:pt x="4604" y="2800"/>
                  </a:lnTo>
                  <a:lnTo>
                    <a:pt x="4608" y="2800"/>
                  </a:lnTo>
                  <a:lnTo>
                    <a:pt x="4612" y="2800"/>
                  </a:lnTo>
                  <a:lnTo>
                    <a:pt x="4616" y="2804"/>
                  </a:lnTo>
                  <a:lnTo>
                    <a:pt x="4616" y="2804"/>
                  </a:lnTo>
                  <a:lnTo>
                    <a:pt x="4616" y="2804"/>
                  </a:lnTo>
                  <a:lnTo>
                    <a:pt x="4614" y="2804"/>
                  </a:lnTo>
                  <a:lnTo>
                    <a:pt x="4612" y="2802"/>
                  </a:lnTo>
                  <a:lnTo>
                    <a:pt x="4610" y="2800"/>
                  </a:lnTo>
                  <a:lnTo>
                    <a:pt x="4616" y="2804"/>
                  </a:lnTo>
                  <a:lnTo>
                    <a:pt x="4616" y="2804"/>
                  </a:lnTo>
                  <a:close/>
                  <a:moveTo>
                    <a:pt x="4238" y="2178"/>
                  </a:moveTo>
                  <a:lnTo>
                    <a:pt x="4238" y="2178"/>
                  </a:lnTo>
                  <a:lnTo>
                    <a:pt x="4248" y="2196"/>
                  </a:lnTo>
                  <a:lnTo>
                    <a:pt x="4238" y="2178"/>
                  </a:lnTo>
                  <a:lnTo>
                    <a:pt x="4238" y="2178"/>
                  </a:lnTo>
                  <a:close/>
                  <a:moveTo>
                    <a:pt x="4164" y="2110"/>
                  </a:moveTo>
                  <a:lnTo>
                    <a:pt x="4164" y="2110"/>
                  </a:lnTo>
                  <a:lnTo>
                    <a:pt x="4184" y="2112"/>
                  </a:lnTo>
                  <a:lnTo>
                    <a:pt x="4196" y="2118"/>
                  </a:lnTo>
                  <a:lnTo>
                    <a:pt x="4202" y="2122"/>
                  </a:lnTo>
                  <a:lnTo>
                    <a:pt x="4202" y="2124"/>
                  </a:lnTo>
                  <a:lnTo>
                    <a:pt x="4202" y="2126"/>
                  </a:lnTo>
                  <a:lnTo>
                    <a:pt x="4198" y="2128"/>
                  </a:lnTo>
                  <a:lnTo>
                    <a:pt x="4190" y="2126"/>
                  </a:lnTo>
                  <a:lnTo>
                    <a:pt x="4178" y="2122"/>
                  </a:lnTo>
                  <a:lnTo>
                    <a:pt x="4164" y="2110"/>
                  </a:lnTo>
                  <a:lnTo>
                    <a:pt x="4164" y="2110"/>
                  </a:lnTo>
                  <a:lnTo>
                    <a:pt x="4170" y="2110"/>
                  </a:lnTo>
                  <a:lnTo>
                    <a:pt x="4164" y="2110"/>
                  </a:lnTo>
                  <a:lnTo>
                    <a:pt x="4164" y="2110"/>
                  </a:lnTo>
                  <a:close/>
                  <a:moveTo>
                    <a:pt x="4158" y="2642"/>
                  </a:moveTo>
                  <a:lnTo>
                    <a:pt x="4158" y="2642"/>
                  </a:lnTo>
                  <a:lnTo>
                    <a:pt x="4160" y="2656"/>
                  </a:lnTo>
                  <a:lnTo>
                    <a:pt x="4160" y="2658"/>
                  </a:lnTo>
                  <a:lnTo>
                    <a:pt x="4160" y="2656"/>
                  </a:lnTo>
                  <a:lnTo>
                    <a:pt x="4158" y="2648"/>
                  </a:lnTo>
                  <a:lnTo>
                    <a:pt x="4156" y="2644"/>
                  </a:lnTo>
                  <a:lnTo>
                    <a:pt x="4158" y="2642"/>
                  </a:lnTo>
                  <a:lnTo>
                    <a:pt x="4158" y="2642"/>
                  </a:lnTo>
                  <a:lnTo>
                    <a:pt x="4156" y="2644"/>
                  </a:lnTo>
                  <a:lnTo>
                    <a:pt x="4158" y="2642"/>
                  </a:lnTo>
                  <a:lnTo>
                    <a:pt x="4158" y="2642"/>
                  </a:lnTo>
                  <a:close/>
                  <a:moveTo>
                    <a:pt x="4094" y="2620"/>
                  </a:moveTo>
                  <a:lnTo>
                    <a:pt x="4094" y="2620"/>
                  </a:lnTo>
                  <a:lnTo>
                    <a:pt x="4092" y="2618"/>
                  </a:lnTo>
                  <a:lnTo>
                    <a:pt x="4094" y="2618"/>
                  </a:lnTo>
                  <a:lnTo>
                    <a:pt x="4102" y="2620"/>
                  </a:lnTo>
                  <a:lnTo>
                    <a:pt x="4112" y="2626"/>
                  </a:lnTo>
                  <a:lnTo>
                    <a:pt x="4122" y="2632"/>
                  </a:lnTo>
                  <a:lnTo>
                    <a:pt x="4128" y="2640"/>
                  </a:lnTo>
                  <a:lnTo>
                    <a:pt x="4130" y="2644"/>
                  </a:lnTo>
                  <a:lnTo>
                    <a:pt x="4130" y="2648"/>
                  </a:lnTo>
                  <a:lnTo>
                    <a:pt x="4130" y="2652"/>
                  </a:lnTo>
                  <a:lnTo>
                    <a:pt x="4126" y="2654"/>
                  </a:lnTo>
                  <a:lnTo>
                    <a:pt x="4118" y="2658"/>
                  </a:lnTo>
                  <a:lnTo>
                    <a:pt x="4108" y="2658"/>
                  </a:lnTo>
                  <a:lnTo>
                    <a:pt x="4108" y="2658"/>
                  </a:lnTo>
                  <a:lnTo>
                    <a:pt x="4098" y="2654"/>
                  </a:lnTo>
                  <a:lnTo>
                    <a:pt x="4092" y="2650"/>
                  </a:lnTo>
                  <a:lnTo>
                    <a:pt x="4088" y="2644"/>
                  </a:lnTo>
                  <a:lnTo>
                    <a:pt x="4084" y="2638"/>
                  </a:lnTo>
                  <a:lnTo>
                    <a:pt x="4084" y="2632"/>
                  </a:lnTo>
                  <a:lnTo>
                    <a:pt x="4086" y="2626"/>
                  </a:lnTo>
                  <a:lnTo>
                    <a:pt x="4094" y="2620"/>
                  </a:lnTo>
                  <a:lnTo>
                    <a:pt x="4094" y="2620"/>
                  </a:lnTo>
                  <a:lnTo>
                    <a:pt x="4090" y="2622"/>
                  </a:lnTo>
                  <a:lnTo>
                    <a:pt x="4094" y="2620"/>
                  </a:lnTo>
                  <a:lnTo>
                    <a:pt x="4094" y="2620"/>
                  </a:lnTo>
                  <a:close/>
                  <a:moveTo>
                    <a:pt x="3996" y="3506"/>
                  </a:moveTo>
                  <a:lnTo>
                    <a:pt x="3996" y="3506"/>
                  </a:lnTo>
                  <a:lnTo>
                    <a:pt x="3992" y="3510"/>
                  </a:lnTo>
                  <a:lnTo>
                    <a:pt x="3996" y="3506"/>
                  </a:lnTo>
                  <a:lnTo>
                    <a:pt x="3996" y="3506"/>
                  </a:lnTo>
                  <a:close/>
                  <a:moveTo>
                    <a:pt x="3978" y="4034"/>
                  </a:moveTo>
                  <a:lnTo>
                    <a:pt x="3978" y="4034"/>
                  </a:lnTo>
                  <a:lnTo>
                    <a:pt x="3972" y="4034"/>
                  </a:lnTo>
                  <a:lnTo>
                    <a:pt x="3968" y="4036"/>
                  </a:lnTo>
                  <a:lnTo>
                    <a:pt x="3962" y="4042"/>
                  </a:lnTo>
                  <a:lnTo>
                    <a:pt x="3954" y="4046"/>
                  </a:lnTo>
                  <a:lnTo>
                    <a:pt x="3950" y="4048"/>
                  </a:lnTo>
                  <a:lnTo>
                    <a:pt x="3946" y="4048"/>
                  </a:lnTo>
                  <a:lnTo>
                    <a:pt x="3946" y="4048"/>
                  </a:lnTo>
                  <a:lnTo>
                    <a:pt x="3948" y="4044"/>
                  </a:lnTo>
                  <a:lnTo>
                    <a:pt x="3946" y="4042"/>
                  </a:lnTo>
                  <a:lnTo>
                    <a:pt x="3948" y="4044"/>
                  </a:lnTo>
                  <a:lnTo>
                    <a:pt x="3948" y="4044"/>
                  </a:lnTo>
                  <a:lnTo>
                    <a:pt x="3958" y="4032"/>
                  </a:lnTo>
                  <a:lnTo>
                    <a:pt x="3966" y="4020"/>
                  </a:lnTo>
                  <a:lnTo>
                    <a:pt x="3966" y="4020"/>
                  </a:lnTo>
                  <a:lnTo>
                    <a:pt x="3964" y="4024"/>
                  </a:lnTo>
                  <a:lnTo>
                    <a:pt x="3966" y="4026"/>
                  </a:lnTo>
                  <a:lnTo>
                    <a:pt x="3974" y="4022"/>
                  </a:lnTo>
                  <a:lnTo>
                    <a:pt x="3974" y="4022"/>
                  </a:lnTo>
                  <a:lnTo>
                    <a:pt x="3972" y="4026"/>
                  </a:lnTo>
                  <a:lnTo>
                    <a:pt x="3978" y="4026"/>
                  </a:lnTo>
                  <a:lnTo>
                    <a:pt x="3978" y="4026"/>
                  </a:lnTo>
                  <a:lnTo>
                    <a:pt x="3964" y="4042"/>
                  </a:lnTo>
                  <a:lnTo>
                    <a:pt x="3968" y="4040"/>
                  </a:lnTo>
                  <a:lnTo>
                    <a:pt x="3978" y="4034"/>
                  </a:lnTo>
                  <a:lnTo>
                    <a:pt x="3978" y="4034"/>
                  </a:lnTo>
                  <a:close/>
                  <a:moveTo>
                    <a:pt x="3986" y="3994"/>
                  </a:moveTo>
                  <a:lnTo>
                    <a:pt x="3986" y="3994"/>
                  </a:lnTo>
                  <a:lnTo>
                    <a:pt x="3992" y="3992"/>
                  </a:lnTo>
                  <a:lnTo>
                    <a:pt x="3986" y="3994"/>
                  </a:lnTo>
                  <a:lnTo>
                    <a:pt x="3986" y="3994"/>
                  </a:lnTo>
                  <a:lnTo>
                    <a:pt x="3988" y="3994"/>
                  </a:lnTo>
                  <a:lnTo>
                    <a:pt x="3986" y="3994"/>
                  </a:lnTo>
                  <a:lnTo>
                    <a:pt x="3986" y="3994"/>
                  </a:lnTo>
                  <a:close/>
                  <a:moveTo>
                    <a:pt x="4002" y="3506"/>
                  </a:moveTo>
                  <a:lnTo>
                    <a:pt x="4002" y="3506"/>
                  </a:lnTo>
                  <a:lnTo>
                    <a:pt x="4006" y="3504"/>
                  </a:lnTo>
                  <a:lnTo>
                    <a:pt x="4002" y="3506"/>
                  </a:lnTo>
                  <a:lnTo>
                    <a:pt x="4002" y="3506"/>
                  </a:lnTo>
                  <a:close/>
                  <a:moveTo>
                    <a:pt x="4146" y="3060"/>
                  </a:moveTo>
                  <a:lnTo>
                    <a:pt x="4146" y="3060"/>
                  </a:lnTo>
                  <a:lnTo>
                    <a:pt x="4140" y="3048"/>
                  </a:lnTo>
                  <a:lnTo>
                    <a:pt x="4126" y="3036"/>
                  </a:lnTo>
                  <a:lnTo>
                    <a:pt x="4110" y="3022"/>
                  </a:lnTo>
                  <a:lnTo>
                    <a:pt x="4092" y="3010"/>
                  </a:lnTo>
                  <a:lnTo>
                    <a:pt x="4056" y="2984"/>
                  </a:lnTo>
                  <a:lnTo>
                    <a:pt x="4040" y="2972"/>
                  </a:lnTo>
                  <a:lnTo>
                    <a:pt x="4030" y="2964"/>
                  </a:lnTo>
                  <a:lnTo>
                    <a:pt x="4030" y="2964"/>
                  </a:lnTo>
                  <a:lnTo>
                    <a:pt x="4040" y="2960"/>
                  </a:lnTo>
                  <a:lnTo>
                    <a:pt x="4048" y="2952"/>
                  </a:lnTo>
                  <a:lnTo>
                    <a:pt x="4048" y="2952"/>
                  </a:lnTo>
                  <a:lnTo>
                    <a:pt x="4042" y="2948"/>
                  </a:lnTo>
                  <a:lnTo>
                    <a:pt x="4036" y="2946"/>
                  </a:lnTo>
                  <a:lnTo>
                    <a:pt x="4030" y="2944"/>
                  </a:lnTo>
                  <a:lnTo>
                    <a:pt x="4024" y="2944"/>
                  </a:lnTo>
                  <a:lnTo>
                    <a:pt x="4024" y="2944"/>
                  </a:lnTo>
                  <a:lnTo>
                    <a:pt x="4038" y="2938"/>
                  </a:lnTo>
                  <a:lnTo>
                    <a:pt x="4044" y="2934"/>
                  </a:lnTo>
                  <a:lnTo>
                    <a:pt x="4044" y="2932"/>
                  </a:lnTo>
                  <a:lnTo>
                    <a:pt x="4040" y="2928"/>
                  </a:lnTo>
                  <a:lnTo>
                    <a:pt x="4030" y="2920"/>
                  </a:lnTo>
                  <a:lnTo>
                    <a:pt x="4024" y="2914"/>
                  </a:lnTo>
                  <a:lnTo>
                    <a:pt x="4020" y="2908"/>
                  </a:lnTo>
                  <a:lnTo>
                    <a:pt x="4020" y="2908"/>
                  </a:lnTo>
                  <a:lnTo>
                    <a:pt x="4038" y="2904"/>
                  </a:lnTo>
                  <a:lnTo>
                    <a:pt x="4046" y="2902"/>
                  </a:lnTo>
                  <a:lnTo>
                    <a:pt x="4048" y="2900"/>
                  </a:lnTo>
                  <a:lnTo>
                    <a:pt x="4048" y="2898"/>
                  </a:lnTo>
                  <a:lnTo>
                    <a:pt x="4044" y="2896"/>
                  </a:lnTo>
                  <a:lnTo>
                    <a:pt x="4034" y="2890"/>
                  </a:lnTo>
                  <a:lnTo>
                    <a:pt x="4032" y="2888"/>
                  </a:lnTo>
                  <a:lnTo>
                    <a:pt x="4032" y="2886"/>
                  </a:lnTo>
                  <a:lnTo>
                    <a:pt x="4034" y="2886"/>
                  </a:lnTo>
                  <a:lnTo>
                    <a:pt x="4034" y="2886"/>
                  </a:lnTo>
                  <a:lnTo>
                    <a:pt x="4044" y="2888"/>
                  </a:lnTo>
                  <a:lnTo>
                    <a:pt x="4048" y="2890"/>
                  </a:lnTo>
                  <a:lnTo>
                    <a:pt x="4050" y="2888"/>
                  </a:lnTo>
                  <a:lnTo>
                    <a:pt x="4050" y="2884"/>
                  </a:lnTo>
                  <a:lnTo>
                    <a:pt x="4044" y="2874"/>
                  </a:lnTo>
                  <a:lnTo>
                    <a:pt x="4042" y="2868"/>
                  </a:lnTo>
                  <a:lnTo>
                    <a:pt x="4042" y="2862"/>
                  </a:lnTo>
                  <a:lnTo>
                    <a:pt x="4042" y="2862"/>
                  </a:lnTo>
                  <a:lnTo>
                    <a:pt x="4048" y="2864"/>
                  </a:lnTo>
                  <a:lnTo>
                    <a:pt x="4056" y="2866"/>
                  </a:lnTo>
                  <a:lnTo>
                    <a:pt x="4074" y="2862"/>
                  </a:lnTo>
                  <a:lnTo>
                    <a:pt x="4090" y="2858"/>
                  </a:lnTo>
                  <a:lnTo>
                    <a:pt x="4092" y="2854"/>
                  </a:lnTo>
                  <a:lnTo>
                    <a:pt x="4094" y="2854"/>
                  </a:lnTo>
                  <a:lnTo>
                    <a:pt x="4092" y="2852"/>
                  </a:lnTo>
                  <a:lnTo>
                    <a:pt x="4092" y="2852"/>
                  </a:lnTo>
                  <a:lnTo>
                    <a:pt x="4100" y="2854"/>
                  </a:lnTo>
                  <a:lnTo>
                    <a:pt x="4106" y="2858"/>
                  </a:lnTo>
                  <a:lnTo>
                    <a:pt x="4114" y="2864"/>
                  </a:lnTo>
                  <a:lnTo>
                    <a:pt x="4116" y="2866"/>
                  </a:lnTo>
                  <a:lnTo>
                    <a:pt x="4120" y="2864"/>
                  </a:lnTo>
                  <a:lnTo>
                    <a:pt x="4124" y="2860"/>
                  </a:lnTo>
                  <a:lnTo>
                    <a:pt x="4130" y="2852"/>
                  </a:lnTo>
                  <a:lnTo>
                    <a:pt x="4130" y="2852"/>
                  </a:lnTo>
                  <a:lnTo>
                    <a:pt x="4146" y="2868"/>
                  </a:lnTo>
                  <a:lnTo>
                    <a:pt x="4160" y="2882"/>
                  </a:lnTo>
                  <a:lnTo>
                    <a:pt x="4172" y="2896"/>
                  </a:lnTo>
                  <a:lnTo>
                    <a:pt x="4182" y="2910"/>
                  </a:lnTo>
                  <a:lnTo>
                    <a:pt x="4190" y="2924"/>
                  </a:lnTo>
                  <a:lnTo>
                    <a:pt x="4196" y="2936"/>
                  </a:lnTo>
                  <a:lnTo>
                    <a:pt x="4202" y="2960"/>
                  </a:lnTo>
                  <a:lnTo>
                    <a:pt x="4208" y="2982"/>
                  </a:lnTo>
                  <a:lnTo>
                    <a:pt x="4210" y="3006"/>
                  </a:lnTo>
                  <a:lnTo>
                    <a:pt x="4214" y="3032"/>
                  </a:lnTo>
                  <a:lnTo>
                    <a:pt x="4220" y="3058"/>
                  </a:lnTo>
                  <a:lnTo>
                    <a:pt x="4220" y="3058"/>
                  </a:lnTo>
                  <a:lnTo>
                    <a:pt x="4212" y="3054"/>
                  </a:lnTo>
                  <a:lnTo>
                    <a:pt x="4204" y="3052"/>
                  </a:lnTo>
                  <a:lnTo>
                    <a:pt x="4196" y="3052"/>
                  </a:lnTo>
                  <a:lnTo>
                    <a:pt x="4188" y="3052"/>
                  </a:lnTo>
                  <a:lnTo>
                    <a:pt x="4170" y="3056"/>
                  </a:lnTo>
                  <a:lnTo>
                    <a:pt x="4158" y="3058"/>
                  </a:lnTo>
                  <a:lnTo>
                    <a:pt x="4146" y="3060"/>
                  </a:lnTo>
                  <a:lnTo>
                    <a:pt x="4146" y="3060"/>
                  </a:lnTo>
                  <a:lnTo>
                    <a:pt x="4144" y="3052"/>
                  </a:lnTo>
                  <a:lnTo>
                    <a:pt x="4146" y="3060"/>
                  </a:lnTo>
                  <a:lnTo>
                    <a:pt x="4146" y="3060"/>
                  </a:lnTo>
                  <a:close/>
                  <a:moveTo>
                    <a:pt x="4156" y="3938"/>
                  </a:moveTo>
                  <a:lnTo>
                    <a:pt x="4156" y="3938"/>
                  </a:lnTo>
                  <a:lnTo>
                    <a:pt x="4154" y="3936"/>
                  </a:lnTo>
                  <a:lnTo>
                    <a:pt x="4154" y="3934"/>
                  </a:lnTo>
                  <a:lnTo>
                    <a:pt x="4156" y="3932"/>
                  </a:lnTo>
                  <a:lnTo>
                    <a:pt x="4156" y="3932"/>
                  </a:lnTo>
                  <a:lnTo>
                    <a:pt x="4158" y="3934"/>
                  </a:lnTo>
                  <a:lnTo>
                    <a:pt x="4158" y="3936"/>
                  </a:lnTo>
                  <a:lnTo>
                    <a:pt x="4156" y="3938"/>
                  </a:lnTo>
                  <a:lnTo>
                    <a:pt x="4156" y="3938"/>
                  </a:lnTo>
                  <a:lnTo>
                    <a:pt x="4156" y="3938"/>
                  </a:lnTo>
                  <a:lnTo>
                    <a:pt x="4156" y="3938"/>
                  </a:lnTo>
                  <a:lnTo>
                    <a:pt x="4156" y="3938"/>
                  </a:lnTo>
                  <a:close/>
                  <a:moveTo>
                    <a:pt x="4164" y="3696"/>
                  </a:moveTo>
                  <a:lnTo>
                    <a:pt x="4164" y="3696"/>
                  </a:lnTo>
                  <a:lnTo>
                    <a:pt x="4176" y="3690"/>
                  </a:lnTo>
                  <a:lnTo>
                    <a:pt x="4184" y="3690"/>
                  </a:lnTo>
                  <a:lnTo>
                    <a:pt x="4186" y="3692"/>
                  </a:lnTo>
                  <a:lnTo>
                    <a:pt x="4188" y="3694"/>
                  </a:lnTo>
                  <a:lnTo>
                    <a:pt x="4188" y="3694"/>
                  </a:lnTo>
                  <a:lnTo>
                    <a:pt x="4172" y="3708"/>
                  </a:lnTo>
                  <a:lnTo>
                    <a:pt x="4162" y="3712"/>
                  </a:lnTo>
                  <a:lnTo>
                    <a:pt x="4160" y="3712"/>
                  </a:lnTo>
                  <a:lnTo>
                    <a:pt x="4160" y="3708"/>
                  </a:lnTo>
                  <a:lnTo>
                    <a:pt x="4164" y="3696"/>
                  </a:lnTo>
                  <a:lnTo>
                    <a:pt x="4164" y="3696"/>
                  </a:lnTo>
                  <a:lnTo>
                    <a:pt x="4166" y="3696"/>
                  </a:lnTo>
                  <a:lnTo>
                    <a:pt x="4164" y="3696"/>
                  </a:lnTo>
                  <a:lnTo>
                    <a:pt x="4164" y="3696"/>
                  </a:lnTo>
                  <a:close/>
                  <a:moveTo>
                    <a:pt x="4186" y="3812"/>
                  </a:moveTo>
                  <a:lnTo>
                    <a:pt x="4186" y="3812"/>
                  </a:lnTo>
                  <a:lnTo>
                    <a:pt x="4182" y="3804"/>
                  </a:lnTo>
                  <a:lnTo>
                    <a:pt x="4182" y="3800"/>
                  </a:lnTo>
                  <a:lnTo>
                    <a:pt x="4186" y="3796"/>
                  </a:lnTo>
                  <a:lnTo>
                    <a:pt x="4192" y="3794"/>
                  </a:lnTo>
                  <a:lnTo>
                    <a:pt x="4208" y="3794"/>
                  </a:lnTo>
                  <a:lnTo>
                    <a:pt x="4216" y="3794"/>
                  </a:lnTo>
                  <a:lnTo>
                    <a:pt x="4216" y="3794"/>
                  </a:lnTo>
                  <a:lnTo>
                    <a:pt x="4212" y="3800"/>
                  </a:lnTo>
                  <a:lnTo>
                    <a:pt x="4206" y="3810"/>
                  </a:lnTo>
                  <a:lnTo>
                    <a:pt x="4202" y="3814"/>
                  </a:lnTo>
                  <a:lnTo>
                    <a:pt x="4196" y="3816"/>
                  </a:lnTo>
                  <a:lnTo>
                    <a:pt x="4192" y="3816"/>
                  </a:lnTo>
                  <a:lnTo>
                    <a:pt x="4186" y="3812"/>
                  </a:lnTo>
                  <a:lnTo>
                    <a:pt x="4186" y="3812"/>
                  </a:lnTo>
                  <a:lnTo>
                    <a:pt x="4184" y="3810"/>
                  </a:lnTo>
                  <a:lnTo>
                    <a:pt x="4186" y="3812"/>
                  </a:lnTo>
                  <a:lnTo>
                    <a:pt x="4188" y="3814"/>
                  </a:lnTo>
                  <a:lnTo>
                    <a:pt x="4186" y="3812"/>
                  </a:lnTo>
                  <a:lnTo>
                    <a:pt x="4186" y="3812"/>
                  </a:lnTo>
                  <a:close/>
                  <a:moveTo>
                    <a:pt x="4210" y="4026"/>
                  </a:moveTo>
                  <a:lnTo>
                    <a:pt x="4210" y="4026"/>
                  </a:lnTo>
                  <a:lnTo>
                    <a:pt x="4226" y="4012"/>
                  </a:lnTo>
                  <a:lnTo>
                    <a:pt x="4232" y="4010"/>
                  </a:lnTo>
                  <a:lnTo>
                    <a:pt x="4238" y="4006"/>
                  </a:lnTo>
                  <a:lnTo>
                    <a:pt x="4246" y="4006"/>
                  </a:lnTo>
                  <a:lnTo>
                    <a:pt x="4256" y="4006"/>
                  </a:lnTo>
                  <a:lnTo>
                    <a:pt x="4256" y="4006"/>
                  </a:lnTo>
                  <a:lnTo>
                    <a:pt x="4210" y="4026"/>
                  </a:lnTo>
                  <a:lnTo>
                    <a:pt x="4210" y="4026"/>
                  </a:lnTo>
                  <a:lnTo>
                    <a:pt x="4216" y="4028"/>
                  </a:lnTo>
                  <a:lnTo>
                    <a:pt x="4210" y="4026"/>
                  </a:lnTo>
                  <a:lnTo>
                    <a:pt x="4210" y="4026"/>
                  </a:lnTo>
                  <a:close/>
                  <a:moveTo>
                    <a:pt x="4246" y="3848"/>
                  </a:moveTo>
                  <a:lnTo>
                    <a:pt x="4246" y="3848"/>
                  </a:lnTo>
                  <a:lnTo>
                    <a:pt x="4236" y="3846"/>
                  </a:lnTo>
                  <a:lnTo>
                    <a:pt x="4234" y="3844"/>
                  </a:lnTo>
                  <a:lnTo>
                    <a:pt x="4232" y="3842"/>
                  </a:lnTo>
                  <a:lnTo>
                    <a:pt x="4236" y="3836"/>
                  </a:lnTo>
                  <a:lnTo>
                    <a:pt x="4248" y="3826"/>
                  </a:lnTo>
                  <a:lnTo>
                    <a:pt x="4248" y="3826"/>
                  </a:lnTo>
                  <a:lnTo>
                    <a:pt x="4254" y="3830"/>
                  </a:lnTo>
                  <a:lnTo>
                    <a:pt x="4260" y="3838"/>
                  </a:lnTo>
                  <a:lnTo>
                    <a:pt x="4260" y="3842"/>
                  </a:lnTo>
                  <a:lnTo>
                    <a:pt x="4258" y="3844"/>
                  </a:lnTo>
                  <a:lnTo>
                    <a:pt x="4254" y="3846"/>
                  </a:lnTo>
                  <a:lnTo>
                    <a:pt x="4246" y="3848"/>
                  </a:lnTo>
                  <a:lnTo>
                    <a:pt x="4246" y="3848"/>
                  </a:lnTo>
                  <a:lnTo>
                    <a:pt x="4248" y="3848"/>
                  </a:lnTo>
                  <a:lnTo>
                    <a:pt x="4246" y="3848"/>
                  </a:lnTo>
                  <a:lnTo>
                    <a:pt x="4246" y="3848"/>
                  </a:lnTo>
                  <a:close/>
                  <a:moveTo>
                    <a:pt x="4244" y="2350"/>
                  </a:moveTo>
                  <a:lnTo>
                    <a:pt x="4244" y="2350"/>
                  </a:lnTo>
                  <a:lnTo>
                    <a:pt x="4250" y="2346"/>
                  </a:lnTo>
                  <a:lnTo>
                    <a:pt x="4244" y="2350"/>
                  </a:lnTo>
                  <a:lnTo>
                    <a:pt x="4244" y="2350"/>
                  </a:lnTo>
                  <a:close/>
                  <a:moveTo>
                    <a:pt x="4334" y="3792"/>
                  </a:moveTo>
                  <a:lnTo>
                    <a:pt x="4334" y="3792"/>
                  </a:lnTo>
                  <a:lnTo>
                    <a:pt x="4330" y="3782"/>
                  </a:lnTo>
                  <a:lnTo>
                    <a:pt x="4330" y="3780"/>
                  </a:lnTo>
                  <a:lnTo>
                    <a:pt x="4330" y="3780"/>
                  </a:lnTo>
                  <a:lnTo>
                    <a:pt x="4336" y="3784"/>
                  </a:lnTo>
                  <a:lnTo>
                    <a:pt x="4342" y="3790"/>
                  </a:lnTo>
                  <a:lnTo>
                    <a:pt x="4346" y="3796"/>
                  </a:lnTo>
                  <a:lnTo>
                    <a:pt x="4348" y="3800"/>
                  </a:lnTo>
                  <a:lnTo>
                    <a:pt x="4348" y="3800"/>
                  </a:lnTo>
                  <a:lnTo>
                    <a:pt x="4346" y="3800"/>
                  </a:lnTo>
                  <a:lnTo>
                    <a:pt x="4334" y="3792"/>
                  </a:lnTo>
                  <a:lnTo>
                    <a:pt x="4334" y="3792"/>
                  </a:lnTo>
                  <a:lnTo>
                    <a:pt x="4334" y="3790"/>
                  </a:lnTo>
                  <a:lnTo>
                    <a:pt x="4334" y="3792"/>
                  </a:lnTo>
                  <a:lnTo>
                    <a:pt x="4336" y="3794"/>
                  </a:lnTo>
                  <a:lnTo>
                    <a:pt x="4334" y="3792"/>
                  </a:lnTo>
                  <a:lnTo>
                    <a:pt x="4334" y="3792"/>
                  </a:lnTo>
                  <a:close/>
                  <a:moveTo>
                    <a:pt x="4364" y="2290"/>
                  </a:moveTo>
                  <a:lnTo>
                    <a:pt x="4364" y="2290"/>
                  </a:lnTo>
                  <a:lnTo>
                    <a:pt x="4364" y="2306"/>
                  </a:lnTo>
                  <a:lnTo>
                    <a:pt x="4360" y="2320"/>
                  </a:lnTo>
                  <a:lnTo>
                    <a:pt x="4354" y="2328"/>
                  </a:lnTo>
                  <a:lnTo>
                    <a:pt x="4346" y="2332"/>
                  </a:lnTo>
                  <a:lnTo>
                    <a:pt x="4334" y="2334"/>
                  </a:lnTo>
                  <a:lnTo>
                    <a:pt x="4322" y="2332"/>
                  </a:lnTo>
                  <a:lnTo>
                    <a:pt x="4310" y="2328"/>
                  </a:lnTo>
                  <a:lnTo>
                    <a:pt x="4296" y="2322"/>
                  </a:lnTo>
                  <a:lnTo>
                    <a:pt x="4268" y="2308"/>
                  </a:lnTo>
                  <a:lnTo>
                    <a:pt x="4242" y="2292"/>
                  </a:lnTo>
                  <a:lnTo>
                    <a:pt x="4224" y="2280"/>
                  </a:lnTo>
                  <a:lnTo>
                    <a:pt x="4212" y="2274"/>
                  </a:lnTo>
                  <a:lnTo>
                    <a:pt x="4212" y="2274"/>
                  </a:lnTo>
                  <a:lnTo>
                    <a:pt x="4216" y="2270"/>
                  </a:lnTo>
                  <a:lnTo>
                    <a:pt x="4222" y="2264"/>
                  </a:lnTo>
                  <a:lnTo>
                    <a:pt x="4238" y="2254"/>
                  </a:lnTo>
                  <a:lnTo>
                    <a:pt x="4252" y="2244"/>
                  </a:lnTo>
                  <a:lnTo>
                    <a:pt x="4256" y="2240"/>
                  </a:lnTo>
                  <a:lnTo>
                    <a:pt x="4256" y="2234"/>
                  </a:lnTo>
                  <a:lnTo>
                    <a:pt x="4256" y="2234"/>
                  </a:lnTo>
                  <a:lnTo>
                    <a:pt x="4226" y="2226"/>
                  </a:lnTo>
                  <a:lnTo>
                    <a:pt x="4226" y="2226"/>
                  </a:lnTo>
                  <a:lnTo>
                    <a:pt x="4254" y="2220"/>
                  </a:lnTo>
                  <a:lnTo>
                    <a:pt x="4280" y="2214"/>
                  </a:lnTo>
                  <a:lnTo>
                    <a:pt x="4304" y="2210"/>
                  </a:lnTo>
                  <a:lnTo>
                    <a:pt x="4314" y="2208"/>
                  </a:lnTo>
                  <a:lnTo>
                    <a:pt x="4324" y="2208"/>
                  </a:lnTo>
                  <a:lnTo>
                    <a:pt x="4332" y="2208"/>
                  </a:lnTo>
                  <a:lnTo>
                    <a:pt x="4338" y="2212"/>
                  </a:lnTo>
                  <a:lnTo>
                    <a:pt x="4346" y="2216"/>
                  </a:lnTo>
                  <a:lnTo>
                    <a:pt x="4352" y="2224"/>
                  </a:lnTo>
                  <a:lnTo>
                    <a:pt x="4356" y="2236"/>
                  </a:lnTo>
                  <a:lnTo>
                    <a:pt x="4360" y="2250"/>
                  </a:lnTo>
                  <a:lnTo>
                    <a:pt x="4362" y="2268"/>
                  </a:lnTo>
                  <a:lnTo>
                    <a:pt x="4364" y="2290"/>
                  </a:lnTo>
                  <a:lnTo>
                    <a:pt x="4364" y="2290"/>
                  </a:lnTo>
                  <a:lnTo>
                    <a:pt x="4364" y="2292"/>
                  </a:lnTo>
                  <a:lnTo>
                    <a:pt x="4364" y="2290"/>
                  </a:lnTo>
                  <a:lnTo>
                    <a:pt x="4364" y="2286"/>
                  </a:lnTo>
                  <a:lnTo>
                    <a:pt x="4364" y="2290"/>
                  </a:lnTo>
                  <a:lnTo>
                    <a:pt x="4364" y="2290"/>
                  </a:lnTo>
                  <a:close/>
                  <a:moveTo>
                    <a:pt x="4392" y="3676"/>
                  </a:moveTo>
                  <a:lnTo>
                    <a:pt x="4392" y="3676"/>
                  </a:lnTo>
                  <a:lnTo>
                    <a:pt x="4402" y="3666"/>
                  </a:lnTo>
                  <a:lnTo>
                    <a:pt x="4392" y="3676"/>
                  </a:lnTo>
                  <a:lnTo>
                    <a:pt x="4392" y="3676"/>
                  </a:lnTo>
                  <a:lnTo>
                    <a:pt x="4394" y="3674"/>
                  </a:lnTo>
                  <a:lnTo>
                    <a:pt x="4392" y="3676"/>
                  </a:lnTo>
                  <a:lnTo>
                    <a:pt x="4392" y="3676"/>
                  </a:lnTo>
                  <a:close/>
                  <a:moveTo>
                    <a:pt x="4422" y="3816"/>
                  </a:moveTo>
                  <a:lnTo>
                    <a:pt x="4422" y="3816"/>
                  </a:lnTo>
                  <a:lnTo>
                    <a:pt x="4406" y="3814"/>
                  </a:lnTo>
                  <a:lnTo>
                    <a:pt x="4402" y="3812"/>
                  </a:lnTo>
                  <a:lnTo>
                    <a:pt x="4410" y="3812"/>
                  </a:lnTo>
                  <a:lnTo>
                    <a:pt x="4426" y="3812"/>
                  </a:lnTo>
                  <a:lnTo>
                    <a:pt x="4428" y="3814"/>
                  </a:lnTo>
                  <a:lnTo>
                    <a:pt x="4422" y="3816"/>
                  </a:lnTo>
                  <a:lnTo>
                    <a:pt x="4422" y="3816"/>
                  </a:lnTo>
                  <a:lnTo>
                    <a:pt x="4420" y="3816"/>
                  </a:lnTo>
                  <a:lnTo>
                    <a:pt x="4422" y="3814"/>
                  </a:lnTo>
                  <a:lnTo>
                    <a:pt x="4424" y="3814"/>
                  </a:lnTo>
                  <a:lnTo>
                    <a:pt x="4422" y="3816"/>
                  </a:lnTo>
                  <a:lnTo>
                    <a:pt x="4422" y="3816"/>
                  </a:lnTo>
                  <a:close/>
                  <a:moveTo>
                    <a:pt x="4478" y="3980"/>
                  </a:moveTo>
                  <a:lnTo>
                    <a:pt x="4478" y="3980"/>
                  </a:lnTo>
                  <a:lnTo>
                    <a:pt x="4484" y="3980"/>
                  </a:lnTo>
                  <a:lnTo>
                    <a:pt x="4488" y="3980"/>
                  </a:lnTo>
                  <a:lnTo>
                    <a:pt x="4490" y="3982"/>
                  </a:lnTo>
                  <a:lnTo>
                    <a:pt x="4490" y="3982"/>
                  </a:lnTo>
                  <a:lnTo>
                    <a:pt x="4490" y="3984"/>
                  </a:lnTo>
                  <a:lnTo>
                    <a:pt x="4486" y="3984"/>
                  </a:lnTo>
                  <a:lnTo>
                    <a:pt x="4482" y="3984"/>
                  </a:lnTo>
                  <a:lnTo>
                    <a:pt x="4478" y="3980"/>
                  </a:lnTo>
                  <a:lnTo>
                    <a:pt x="4478" y="3980"/>
                  </a:lnTo>
                  <a:lnTo>
                    <a:pt x="4480" y="3982"/>
                  </a:lnTo>
                  <a:lnTo>
                    <a:pt x="4478" y="3980"/>
                  </a:lnTo>
                  <a:lnTo>
                    <a:pt x="4478" y="3980"/>
                  </a:lnTo>
                  <a:close/>
                  <a:moveTo>
                    <a:pt x="4492" y="3800"/>
                  </a:moveTo>
                  <a:lnTo>
                    <a:pt x="4492" y="3800"/>
                  </a:lnTo>
                  <a:lnTo>
                    <a:pt x="4490" y="3802"/>
                  </a:lnTo>
                  <a:lnTo>
                    <a:pt x="4492" y="3800"/>
                  </a:lnTo>
                  <a:lnTo>
                    <a:pt x="4496" y="3796"/>
                  </a:lnTo>
                  <a:lnTo>
                    <a:pt x="4492" y="3800"/>
                  </a:lnTo>
                  <a:lnTo>
                    <a:pt x="4492" y="3800"/>
                  </a:lnTo>
                  <a:lnTo>
                    <a:pt x="4492" y="3800"/>
                  </a:lnTo>
                  <a:lnTo>
                    <a:pt x="4492" y="3800"/>
                  </a:lnTo>
                  <a:lnTo>
                    <a:pt x="4492" y="3798"/>
                  </a:lnTo>
                  <a:lnTo>
                    <a:pt x="4492" y="3800"/>
                  </a:lnTo>
                  <a:lnTo>
                    <a:pt x="4492" y="3800"/>
                  </a:lnTo>
                  <a:close/>
                  <a:moveTo>
                    <a:pt x="4516" y="3822"/>
                  </a:moveTo>
                  <a:lnTo>
                    <a:pt x="4516" y="3822"/>
                  </a:lnTo>
                  <a:lnTo>
                    <a:pt x="4504" y="3822"/>
                  </a:lnTo>
                  <a:lnTo>
                    <a:pt x="4500" y="3822"/>
                  </a:lnTo>
                  <a:lnTo>
                    <a:pt x="4500" y="3820"/>
                  </a:lnTo>
                  <a:lnTo>
                    <a:pt x="4502" y="3818"/>
                  </a:lnTo>
                  <a:lnTo>
                    <a:pt x="4508" y="3814"/>
                  </a:lnTo>
                  <a:lnTo>
                    <a:pt x="4516" y="3812"/>
                  </a:lnTo>
                  <a:lnTo>
                    <a:pt x="4520" y="3810"/>
                  </a:lnTo>
                  <a:lnTo>
                    <a:pt x="4522" y="3812"/>
                  </a:lnTo>
                  <a:lnTo>
                    <a:pt x="4522" y="3814"/>
                  </a:lnTo>
                  <a:lnTo>
                    <a:pt x="4516" y="3822"/>
                  </a:lnTo>
                  <a:lnTo>
                    <a:pt x="4516" y="3822"/>
                  </a:lnTo>
                  <a:lnTo>
                    <a:pt x="4516" y="3820"/>
                  </a:lnTo>
                  <a:lnTo>
                    <a:pt x="4516" y="3820"/>
                  </a:lnTo>
                  <a:lnTo>
                    <a:pt x="4518" y="3820"/>
                  </a:lnTo>
                  <a:lnTo>
                    <a:pt x="4516" y="3822"/>
                  </a:lnTo>
                  <a:lnTo>
                    <a:pt x="4516" y="3822"/>
                  </a:lnTo>
                  <a:close/>
                  <a:moveTo>
                    <a:pt x="4522" y="3980"/>
                  </a:moveTo>
                  <a:lnTo>
                    <a:pt x="4522" y="3980"/>
                  </a:lnTo>
                  <a:lnTo>
                    <a:pt x="4524" y="3978"/>
                  </a:lnTo>
                  <a:lnTo>
                    <a:pt x="4522" y="3980"/>
                  </a:lnTo>
                  <a:lnTo>
                    <a:pt x="4522" y="3980"/>
                  </a:lnTo>
                  <a:close/>
                  <a:moveTo>
                    <a:pt x="4532" y="2574"/>
                  </a:moveTo>
                  <a:lnTo>
                    <a:pt x="4532" y="2574"/>
                  </a:lnTo>
                  <a:lnTo>
                    <a:pt x="4514" y="2590"/>
                  </a:lnTo>
                  <a:lnTo>
                    <a:pt x="4494" y="2612"/>
                  </a:lnTo>
                  <a:lnTo>
                    <a:pt x="4474" y="2634"/>
                  </a:lnTo>
                  <a:lnTo>
                    <a:pt x="4454" y="2652"/>
                  </a:lnTo>
                  <a:lnTo>
                    <a:pt x="4444" y="2658"/>
                  </a:lnTo>
                  <a:lnTo>
                    <a:pt x="4434" y="2662"/>
                  </a:lnTo>
                  <a:lnTo>
                    <a:pt x="4424" y="2664"/>
                  </a:lnTo>
                  <a:lnTo>
                    <a:pt x="4414" y="2662"/>
                  </a:lnTo>
                  <a:lnTo>
                    <a:pt x="4406" y="2656"/>
                  </a:lnTo>
                  <a:lnTo>
                    <a:pt x="4396" y="2644"/>
                  </a:lnTo>
                  <a:lnTo>
                    <a:pt x="4388" y="2628"/>
                  </a:lnTo>
                  <a:lnTo>
                    <a:pt x="4380" y="2608"/>
                  </a:lnTo>
                  <a:lnTo>
                    <a:pt x="4380" y="2608"/>
                  </a:lnTo>
                  <a:lnTo>
                    <a:pt x="4396" y="2608"/>
                  </a:lnTo>
                  <a:lnTo>
                    <a:pt x="4398" y="2608"/>
                  </a:lnTo>
                  <a:lnTo>
                    <a:pt x="4396" y="2608"/>
                  </a:lnTo>
                  <a:lnTo>
                    <a:pt x="4386" y="2604"/>
                  </a:lnTo>
                  <a:lnTo>
                    <a:pt x="4384" y="2602"/>
                  </a:lnTo>
                  <a:lnTo>
                    <a:pt x="4382" y="2596"/>
                  </a:lnTo>
                  <a:lnTo>
                    <a:pt x="4382" y="2596"/>
                  </a:lnTo>
                  <a:lnTo>
                    <a:pt x="4390" y="2600"/>
                  </a:lnTo>
                  <a:lnTo>
                    <a:pt x="4396" y="2600"/>
                  </a:lnTo>
                  <a:lnTo>
                    <a:pt x="4400" y="2600"/>
                  </a:lnTo>
                  <a:lnTo>
                    <a:pt x="4404" y="2596"/>
                  </a:lnTo>
                  <a:lnTo>
                    <a:pt x="4408" y="2592"/>
                  </a:lnTo>
                  <a:lnTo>
                    <a:pt x="4410" y="2586"/>
                  </a:lnTo>
                  <a:lnTo>
                    <a:pt x="4412" y="2570"/>
                  </a:lnTo>
                  <a:lnTo>
                    <a:pt x="4412" y="2554"/>
                  </a:lnTo>
                  <a:lnTo>
                    <a:pt x="4410" y="2540"/>
                  </a:lnTo>
                  <a:lnTo>
                    <a:pt x="4408" y="2526"/>
                  </a:lnTo>
                  <a:lnTo>
                    <a:pt x="4404" y="2520"/>
                  </a:lnTo>
                  <a:lnTo>
                    <a:pt x="4404" y="2520"/>
                  </a:lnTo>
                  <a:lnTo>
                    <a:pt x="4434" y="2510"/>
                  </a:lnTo>
                  <a:lnTo>
                    <a:pt x="4446" y="2506"/>
                  </a:lnTo>
                  <a:lnTo>
                    <a:pt x="4448" y="2502"/>
                  </a:lnTo>
                  <a:lnTo>
                    <a:pt x="4444" y="2500"/>
                  </a:lnTo>
                  <a:lnTo>
                    <a:pt x="4444" y="2500"/>
                  </a:lnTo>
                  <a:lnTo>
                    <a:pt x="4458" y="2502"/>
                  </a:lnTo>
                  <a:lnTo>
                    <a:pt x="4474" y="2504"/>
                  </a:lnTo>
                  <a:lnTo>
                    <a:pt x="4488" y="2510"/>
                  </a:lnTo>
                  <a:lnTo>
                    <a:pt x="4504" y="2518"/>
                  </a:lnTo>
                  <a:lnTo>
                    <a:pt x="4516" y="2528"/>
                  </a:lnTo>
                  <a:lnTo>
                    <a:pt x="4526" y="2540"/>
                  </a:lnTo>
                  <a:lnTo>
                    <a:pt x="4530" y="2548"/>
                  </a:lnTo>
                  <a:lnTo>
                    <a:pt x="4532" y="2556"/>
                  </a:lnTo>
                  <a:lnTo>
                    <a:pt x="4532" y="2564"/>
                  </a:lnTo>
                  <a:lnTo>
                    <a:pt x="4532" y="2574"/>
                  </a:lnTo>
                  <a:lnTo>
                    <a:pt x="4532" y="2574"/>
                  </a:lnTo>
                  <a:lnTo>
                    <a:pt x="4532" y="2570"/>
                  </a:lnTo>
                  <a:lnTo>
                    <a:pt x="4532" y="2574"/>
                  </a:lnTo>
                  <a:lnTo>
                    <a:pt x="4532" y="2574"/>
                  </a:lnTo>
                  <a:close/>
                  <a:moveTo>
                    <a:pt x="4578" y="3844"/>
                  </a:moveTo>
                  <a:lnTo>
                    <a:pt x="4578" y="3844"/>
                  </a:lnTo>
                  <a:lnTo>
                    <a:pt x="4578" y="3838"/>
                  </a:lnTo>
                  <a:lnTo>
                    <a:pt x="4580" y="3834"/>
                  </a:lnTo>
                  <a:lnTo>
                    <a:pt x="4584" y="3832"/>
                  </a:lnTo>
                  <a:lnTo>
                    <a:pt x="4588" y="3832"/>
                  </a:lnTo>
                  <a:lnTo>
                    <a:pt x="4600" y="3834"/>
                  </a:lnTo>
                  <a:lnTo>
                    <a:pt x="4608" y="3838"/>
                  </a:lnTo>
                  <a:lnTo>
                    <a:pt x="4608" y="3838"/>
                  </a:lnTo>
                  <a:lnTo>
                    <a:pt x="4604" y="3838"/>
                  </a:lnTo>
                  <a:lnTo>
                    <a:pt x="4604" y="3840"/>
                  </a:lnTo>
                  <a:lnTo>
                    <a:pt x="4608" y="3840"/>
                  </a:lnTo>
                  <a:lnTo>
                    <a:pt x="4608" y="3840"/>
                  </a:lnTo>
                  <a:lnTo>
                    <a:pt x="4600" y="3848"/>
                  </a:lnTo>
                  <a:lnTo>
                    <a:pt x="4594" y="3852"/>
                  </a:lnTo>
                  <a:lnTo>
                    <a:pt x="4586" y="3850"/>
                  </a:lnTo>
                  <a:lnTo>
                    <a:pt x="4578" y="3844"/>
                  </a:lnTo>
                  <a:lnTo>
                    <a:pt x="4578" y="3844"/>
                  </a:lnTo>
                  <a:lnTo>
                    <a:pt x="4578" y="3844"/>
                  </a:lnTo>
                  <a:lnTo>
                    <a:pt x="4578" y="3844"/>
                  </a:lnTo>
                  <a:lnTo>
                    <a:pt x="4578" y="3844"/>
                  </a:lnTo>
                  <a:close/>
                  <a:moveTo>
                    <a:pt x="4608" y="4102"/>
                  </a:moveTo>
                  <a:lnTo>
                    <a:pt x="4608" y="4102"/>
                  </a:lnTo>
                  <a:lnTo>
                    <a:pt x="4606" y="4102"/>
                  </a:lnTo>
                  <a:lnTo>
                    <a:pt x="4604" y="4100"/>
                  </a:lnTo>
                  <a:lnTo>
                    <a:pt x="4594" y="4100"/>
                  </a:lnTo>
                  <a:lnTo>
                    <a:pt x="4592" y="4098"/>
                  </a:lnTo>
                  <a:lnTo>
                    <a:pt x="4592" y="4098"/>
                  </a:lnTo>
                  <a:lnTo>
                    <a:pt x="4602" y="4094"/>
                  </a:lnTo>
                  <a:lnTo>
                    <a:pt x="4602" y="4094"/>
                  </a:lnTo>
                  <a:lnTo>
                    <a:pt x="4606" y="4098"/>
                  </a:lnTo>
                  <a:lnTo>
                    <a:pt x="4608" y="4102"/>
                  </a:lnTo>
                  <a:lnTo>
                    <a:pt x="4608" y="4102"/>
                  </a:lnTo>
                  <a:lnTo>
                    <a:pt x="4608" y="4102"/>
                  </a:lnTo>
                  <a:lnTo>
                    <a:pt x="4608" y="4102"/>
                  </a:lnTo>
                  <a:lnTo>
                    <a:pt x="4608" y="4102"/>
                  </a:lnTo>
                  <a:close/>
                  <a:moveTo>
                    <a:pt x="4630" y="4008"/>
                  </a:moveTo>
                  <a:lnTo>
                    <a:pt x="4630" y="4008"/>
                  </a:lnTo>
                  <a:lnTo>
                    <a:pt x="4626" y="4002"/>
                  </a:lnTo>
                  <a:lnTo>
                    <a:pt x="4628" y="3998"/>
                  </a:lnTo>
                  <a:lnTo>
                    <a:pt x="4634" y="3998"/>
                  </a:lnTo>
                  <a:lnTo>
                    <a:pt x="4640" y="3998"/>
                  </a:lnTo>
                  <a:lnTo>
                    <a:pt x="4660" y="4002"/>
                  </a:lnTo>
                  <a:lnTo>
                    <a:pt x="4660" y="4002"/>
                  </a:lnTo>
                  <a:lnTo>
                    <a:pt x="4652" y="4006"/>
                  </a:lnTo>
                  <a:lnTo>
                    <a:pt x="4646" y="4008"/>
                  </a:lnTo>
                  <a:lnTo>
                    <a:pt x="4638" y="4008"/>
                  </a:lnTo>
                  <a:lnTo>
                    <a:pt x="4630" y="4008"/>
                  </a:lnTo>
                  <a:lnTo>
                    <a:pt x="4630" y="4008"/>
                  </a:lnTo>
                  <a:lnTo>
                    <a:pt x="4628" y="4006"/>
                  </a:lnTo>
                  <a:lnTo>
                    <a:pt x="4630" y="4006"/>
                  </a:lnTo>
                  <a:lnTo>
                    <a:pt x="4632" y="4008"/>
                  </a:lnTo>
                  <a:lnTo>
                    <a:pt x="4634" y="4010"/>
                  </a:lnTo>
                  <a:lnTo>
                    <a:pt x="4630" y="4008"/>
                  </a:lnTo>
                  <a:lnTo>
                    <a:pt x="4630" y="4008"/>
                  </a:lnTo>
                  <a:close/>
                  <a:moveTo>
                    <a:pt x="4710" y="3828"/>
                  </a:moveTo>
                  <a:lnTo>
                    <a:pt x="4710" y="3828"/>
                  </a:lnTo>
                  <a:lnTo>
                    <a:pt x="4706" y="3824"/>
                  </a:lnTo>
                  <a:lnTo>
                    <a:pt x="4706" y="3822"/>
                  </a:lnTo>
                  <a:lnTo>
                    <a:pt x="4706" y="3820"/>
                  </a:lnTo>
                  <a:lnTo>
                    <a:pt x="4708" y="3818"/>
                  </a:lnTo>
                  <a:lnTo>
                    <a:pt x="4712" y="3816"/>
                  </a:lnTo>
                  <a:lnTo>
                    <a:pt x="4720" y="3818"/>
                  </a:lnTo>
                  <a:lnTo>
                    <a:pt x="4726" y="3820"/>
                  </a:lnTo>
                  <a:lnTo>
                    <a:pt x="4728" y="3822"/>
                  </a:lnTo>
                  <a:lnTo>
                    <a:pt x="4728" y="3822"/>
                  </a:lnTo>
                  <a:lnTo>
                    <a:pt x="4726" y="3824"/>
                  </a:lnTo>
                  <a:lnTo>
                    <a:pt x="4724" y="3826"/>
                  </a:lnTo>
                  <a:lnTo>
                    <a:pt x="4710" y="3828"/>
                  </a:lnTo>
                  <a:lnTo>
                    <a:pt x="4710" y="3828"/>
                  </a:lnTo>
                  <a:lnTo>
                    <a:pt x="4712" y="3828"/>
                  </a:lnTo>
                  <a:lnTo>
                    <a:pt x="4710" y="3828"/>
                  </a:lnTo>
                  <a:lnTo>
                    <a:pt x="4710" y="3828"/>
                  </a:lnTo>
                  <a:close/>
                  <a:moveTo>
                    <a:pt x="4812" y="3818"/>
                  </a:moveTo>
                  <a:lnTo>
                    <a:pt x="4812" y="3818"/>
                  </a:lnTo>
                  <a:lnTo>
                    <a:pt x="4810" y="3816"/>
                  </a:lnTo>
                  <a:lnTo>
                    <a:pt x="4812" y="3818"/>
                  </a:lnTo>
                  <a:lnTo>
                    <a:pt x="4812" y="3818"/>
                  </a:lnTo>
                  <a:close/>
                  <a:moveTo>
                    <a:pt x="4826" y="4034"/>
                  </a:moveTo>
                  <a:lnTo>
                    <a:pt x="4826" y="4034"/>
                  </a:lnTo>
                  <a:lnTo>
                    <a:pt x="4818" y="4028"/>
                  </a:lnTo>
                  <a:lnTo>
                    <a:pt x="4818" y="4028"/>
                  </a:lnTo>
                  <a:lnTo>
                    <a:pt x="4820" y="4028"/>
                  </a:lnTo>
                  <a:lnTo>
                    <a:pt x="4824" y="4032"/>
                  </a:lnTo>
                  <a:lnTo>
                    <a:pt x="4826" y="4034"/>
                  </a:lnTo>
                  <a:lnTo>
                    <a:pt x="4826" y="4034"/>
                  </a:lnTo>
                  <a:lnTo>
                    <a:pt x="4826" y="4034"/>
                  </a:lnTo>
                  <a:lnTo>
                    <a:pt x="4824" y="4034"/>
                  </a:lnTo>
                  <a:lnTo>
                    <a:pt x="4824" y="4032"/>
                  </a:lnTo>
                  <a:lnTo>
                    <a:pt x="4826" y="4034"/>
                  </a:lnTo>
                  <a:lnTo>
                    <a:pt x="4826" y="4034"/>
                  </a:lnTo>
                  <a:lnTo>
                    <a:pt x="4826" y="4034"/>
                  </a:lnTo>
                  <a:close/>
                  <a:moveTo>
                    <a:pt x="4832" y="4076"/>
                  </a:moveTo>
                  <a:lnTo>
                    <a:pt x="4832" y="4076"/>
                  </a:lnTo>
                  <a:lnTo>
                    <a:pt x="4830" y="4074"/>
                  </a:lnTo>
                  <a:lnTo>
                    <a:pt x="4830" y="4074"/>
                  </a:lnTo>
                  <a:lnTo>
                    <a:pt x="4832" y="4070"/>
                  </a:lnTo>
                  <a:lnTo>
                    <a:pt x="4832" y="4070"/>
                  </a:lnTo>
                  <a:lnTo>
                    <a:pt x="4834" y="4070"/>
                  </a:lnTo>
                  <a:lnTo>
                    <a:pt x="4832" y="4076"/>
                  </a:lnTo>
                  <a:lnTo>
                    <a:pt x="4832" y="4076"/>
                  </a:lnTo>
                  <a:lnTo>
                    <a:pt x="4830" y="4076"/>
                  </a:lnTo>
                  <a:lnTo>
                    <a:pt x="4830" y="4076"/>
                  </a:lnTo>
                  <a:lnTo>
                    <a:pt x="4832" y="4076"/>
                  </a:lnTo>
                  <a:lnTo>
                    <a:pt x="4832" y="4076"/>
                  </a:lnTo>
                  <a:lnTo>
                    <a:pt x="4832" y="4076"/>
                  </a:lnTo>
                  <a:close/>
                  <a:moveTo>
                    <a:pt x="4832" y="4028"/>
                  </a:moveTo>
                  <a:lnTo>
                    <a:pt x="4832" y="4028"/>
                  </a:lnTo>
                  <a:lnTo>
                    <a:pt x="4830" y="4026"/>
                  </a:lnTo>
                  <a:lnTo>
                    <a:pt x="4832" y="4028"/>
                  </a:lnTo>
                  <a:lnTo>
                    <a:pt x="4836" y="4028"/>
                  </a:lnTo>
                  <a:lnTo>
                    <a:pt x="4832" y="4028"/>
                  </a:lnTo>
                  <a:lnTo>
                    <a:pt x="4832" y="4028"/>
                  </a:lnTo>
                  <a:lnTo>
                    <a:pt x="4832" y="4028"/>
                  </a:lnTo>
                  <a:lnTo>
                    <a:pt x="4832" y="4028"/>
                  </a:lnTo>
                  <a:lnTo>
                    <a:pt x="4832" y="4028"/>
                  </a:lnTo>
                  <a:close/>
                  <a:moveTo>
                    <a:pt x="4816" y="3606"/>
                  </a:moveTo>
                  <a:lnTo>
                    <a:pt x="4816" y="3606"/>
                  </a:lnTo>
                  <a:lnTo>
                    <a:pt x="4780" y="3614"/>
                  </a:lnTo>
                  <a:lnTo>
                    <a:pt x="4746" y="3620"/>
                  </a:lnTo>
                  <a:lnTo>
                    <a:pt x="4718" y="3620"/>
                  </a:lnTo>
                  <a:lnTo>
                    <a:pt x="4690" y="3616"/>
                  </a:lnTo>
                  <a:lnTo>
                    <a:pt x="4664" y="3610"/>
                  </a:lnTo>
                  <a:lnTo>
                    <a:pt x="4636" y="3602"/>
                  </a:lnTo>
                  <a:lnTo>
                    <a:pt x="4576" y="3582"/>
                  </a:lnTo>
                  <a:lnTo>
                    <a:pt x="4576" y="3582"/>
                  </a:lnTo>
                  <a:lnTo>
                    <a:pt x="4582" y="3576"/>
                  </a:lnTo>
                  <a:lnTo>
                    <a:pt x="4584" y="3572"/>
                  </a:lnTo>
                  <a:lnTo>
                    <a:pt x="4584" y="3568"/>
                  </a:lnTo>
                  <a:lnTo>
                    <a:pt x="4582" y="3564"/>
                  </a:lnTo>
                  <a:lnTo>
                    <a:pt x="4570" y="3558"/>
                  </a:lnTo>
                  <a:lnTo>
                    <a:pt x="4556" y="3554"/>
                  </a:lnTo>
                  <a:lnTo>
                    <a:pt x="4556" y="3554"/>
                  </a:lnTo>
                  <a:lnTo>
                    <a:pt x="4574" y="3544"/>
                  </a:lnTo>
                  <a:lnTo>
                    <a:pt x="4574" y="3544"/>
                  </a:lnTo>
                  <a:lnTo>
                    <a:pt x="4554" y="3538"/>
                  </a:lnTo>
                  <a:lnTo>
                    <a:pt x="4532" y="3534"/>
                  </a:lnTo>
                  <a:lnTo>
                    <a:pt x="4532" y="3534"/>
                  </a:lnTo>
                  <a:lnTo>
                    <a:pt x="4540" y="3534"/>
                  </a:lnTo>
                  <a:lnTo>
                    <a:pt x="4548" y="3530"/>
                  </a:lnTo>
                  <a:lnTo>
                    <a:pt x="4556" y="3526"/>
                  </a:lnTo>
                  <a:lnTo>
                    <a:pt x="4564" y="3520"/>
                  </a:lnTo>
                  <a:lnTo>
                    <a:pt x="4602" y="3492"/>
                  </a:lnTo>
                  <a:lnTo>
                    <a:pt x="4622" y="3478"/>
                  </a:lnTo>
                  <a:lnTo>
                    <a:pt x="4632" y="3472"/>
                  </a:lnTo>
                  <a:lnTo>
                    <a:pt x="4644" y="3468"/>
                  </a:lnTo>
                  <a:lnTo>
                    <a:pt x="4654" y="3468"/>
                  </a:lnTo>
                  <a:lnTo>
                    <a:pt x="4666" y="3468"/>
                  </a:lnTo>
                  <a:lnTo>
                    <a:pt x="4676" y="3472"/>
                  </a:lnTo>
                  <a:lnTo>
                    <a:pt x="4688" y="3480"/>
                  </a:lnTo>
                  <a:lnTo>
                    <a:pt x="4688" y="3480"/>
                  </a:lnTo>
                  <a:lnTo>
                    <a:pt x="4710" y="3478"/>
                  </a:lnTo>
                  <a:lnTo>
                    <a:pt x="4728" y="3478"/>
                  </a:lnTo>
                  <a:lnTo>
                    <a:pt x="4746" y="3480"/>
                  </a:lnTo>
                  <a:lnTo>
                    <a:pt x="4764" y="3484"/>
                  </a:lnTo>
                  <a:lnTo>
                    <a:pt x="4778" y="3488"/>
                  </a:lnTo>
                  <a:lnTo>
                    <a:pt x="4792" y="3494"/>
                  </a:lnTo>
                  <a:lnTo>
                    <a:pt x="4802" y="3500"/>
                  </a:lnTo>
                  <a:lnTo>
                    <a:pt x="4812" y="3510"/>
                  </a:lnTo>
                  <a:lnTo>
                    <a:pt x="4820" y="3518"/>
                  </a:lnTo>
                  <a:lnTo>
                    <a:pt x="4826" y="3528"/>
                  </a:lnTo>
                  <a:lnTo>
                    <a:pt x="4830" y="3540"/>
                  </a:lnTo>
                  <a:lnTo>
                    <a:pt x="4832" y="3552"/>
                  </a:lnTo>
                  <a:lnTo>
                    <a:pt x="4832" y="3564"/>
                  </a:lnTo>
                  <a:lnTo>
                    <a:pt x="4828" y="3578"/>
                  </a:lnTo>
                  <a:lnTo>
                    <a:pt x="4824" y="3592"/>
                  </a:lnTo>
                  <a:lnTo>
                    <a:pt x="4816" y="3606"/>
                  </a:lnTo>
                  <a:lnTo>
                    <a:pt x="4816" y="3606"/>
                  </a:lnTo>
                  <a:lnTo>
                    <a:pt x="4814" y="3606"/>
                  </a:lnTo>
                  <a:lnTo>
                    <a:pt x="4812" y="3606"/>
                  </a:lnTo>
                  <a:lnTo>
                    <a:pt x="4816" y="3602"/>
                  </a:lnTo>
                  <a:lnTo>
                    <a:pt x="4818" y="3600"/>
                  </a:lnTo>
                  <a:lnTo>
                    <a:pt x="4818" y="3602"/>
                  </a:lnTo>
                  <a:lnTo>
                    <a:pt x="4816" y="3606"/>
                  </a:lnTo>
                  <a:lnTo>
                    <a:pt x="4816" y="3606"/>
                  </a:lnTo>
                  <a:close/>
                  <a:moveTo>
                    <a:pt x="4872" y="4010"/>
                  </a:moveTo>
                  <a:lnTo>
                    <a:pt x="4872" y="4010"/>
                  </a:lnTo>
                  <a:lnTo>
                    <a:pt x="4866" y="4006"/>
                  </a:lnTo>
                  <a:lnTo>
                    <a:pt x="4864" y="4004"/>
                  </a:lnTo>
                  <a:lnTo>
                    <a:pt x="4866" y="4004"/>
                  </a:lnTo>
                  <a:lnTo>
                    <a:pt x="4870" y="4004"/>
                  </a:lnTo>
                  <a:lnTo>
                    <a:pt x="4876" y="4006"/>
                  </a:lnTo>
                  <a:lnTo>
                    <a:pt x="4876" y="4008"/>
                  </a:lnTo>
                  <a:lnTo>
                    <a:pt x="4872" y="4010"/>
                  </a:lnTo>
                  <a:lnTo>
                    <a:pt x="4872" y="4010"/>
                  </a:lnTo>
                  <a:lnTo>
                    <a:pt x="4872" y="4010"/>
                  </a:lnTo>
                  <a:lnTo>
                    <a:pt x="4874" y="4008"/>
                  </a:lnTo>
                  <a:lnTo>
                    <a:pt x="4874" y="4008"/>
                  </a:lnTo>
                  <a:lnTo>
                    <a:pt x="4872" y="4010"/>
                  </a:lnTo>
                  <a:lnTo>
                    <a:pt x="4872" y="4010"/>
                  </a:lnTo>
                  <a:close/>
                  <a:moveTo>
                    <a:pt x="4874" y="2478"/>
                  </a:moveTo>
                  <a:lnTo>
                    <a:pt x="4874" y="2478"/>
                  </a:lnTo>
                  <a:lnTo>
                    <a:pt x="4870" y="2474"/>
                  </a:lnTo>
                  <a:lnTo>
                    <a:pt x="4868" y="2470"/>
                  </a:lnTo>
                  <a:lnTo>
                    <a:pt x="4868" y="2468"/>
                  </a:lnTo>
                  <a:lnTo>
                    <a:pt x="4868" y="2466"/>
                  </a:lnTo>
                  <a:lnTo>
                    <a:pt x="4874" y="2462"/>
                  </a:lnTo>
                  <a:lnTo>
                    <a:pt x="4882" y="2462"/>
                  </a:lnTo>
                  <a:lnTo>
                    <a:pt x="4888" y="2462"/>
                  </a:lnTo>
                  <a:lnTo>
                    <a:pt x="4890" y="2464"/>
                  </a:lnTo>
                  <a:lnTo>
                    <a:pt x="4890" y="2464"/>
                  </a:lnTo>
                  <a:lnTo>
                    <a:pt x="4888" y="2468"/>
                  </a:lnTo>
                  <a:lnTo>
                    <a:pt x="4886" y="2470"/>
                  </a:lnTo>
                  <a:lnTo>
                    <a:pt x="4874" y="2478"/>
                  </a:lnTo>
                  <a:lnTo>
                    <a:pt x="4874" y="2478"/>
                  </a:lnTo>
                  <a:lnTo>
                    <a:pt x="4872" y="2476"/>
                  </a:lnTo>
                  <a:lnTo>
                    <a:pt x="4872" y="2474"/>
                  </a:lnTo>
                  <a:lnTo>
                    <a:pt x="4874" y="2476"/>
                  </a:lnTo>
                  <a:lnTo>
                    <a:pt x="4874" y="2478"/>
                  </a:lnTo>
                  <a:lnTo>
                    <a:pt x="4874" y="2478"/>
                  </a:lnTo>
                  <a:close/>
                  <a:moveTo>
                    <a:pt x="5196" y="974"/>
                  </a:moveTo>
                  <a:lnTo>
                    <a:pt x="5196" y="974"/>
                  </a:lnTo>
                  <a:lnTo>
                    <a:pt x="5194" y="976"/>
                  </a:lnTo>
                  <a:lnTo>
                    <a:pt x="5196" y="974"/>
                  </a:lnTo>
                  <a:lnTo>
                    <a:pt x="5196" y="974"/>
                  </a:lnTo>
                  <a:close/>
                  <a:moveTo>
                    <a:pt x="5058" y="330"/>
                  </a:moveTo>
                  <a:lnTo>
                    <a:pt x="5058" y="330"/>
                  </a:lnTo>
                  <a:lnTo>
                    <a:pt x="5064" y="332"/>
                  </a:lnTo>
                  <a:lnTo>
                    <a:pt x="5066" y="334"/>
                  </a:lnTo>
                  <a:lnTo>
                    <a:pt x="5062" y="334"/>
                  </a:lnTo>
                  <a:lnTo>
                    <a:pt x="5056" y="332"/>
                  </a:lnTo>
                  <a:lnTo>
                    <a:pt x="5056" y="330"/>
                  </a:lnTo>
                  <a:lnTo>
                    <a:pt x="5058" y="330"/>
                  </a:lnTo>
                  <a:lnTo>
                    <a:pt x="5058" y="330"/>
                  </a:lnTo>
                  <a:lnTo>
                    <a:pt x="5060" y="330"/>
                  </a:lnTo>
                  <a:lnTo>
                    <a:pt x="5058" y="330"/>
                  </a:lnTo>
                  <a:lnTo>
                    <a:pt x="5058" y="330"/>
                  </a:lnTo>
                  <a:lnTo>
                    <a:pt x="5058" y="330"/>
                  </a:lnTo>
                  <a:lnTo>
                    <a:pt x="5058" y="330"/>
                  </a:lnTo>
                  <a:close/>
                  <a:moveTo>
                    <a:pt x="5028" y="312"/>
                  </a:moveTo>
                  <a:lnTo>
                    <a:pt x="5028" y="312"/>
                  </a:lnTo>
                  <a:lnTo>
                    <a:pt x="5034" y="314"/>
                  </a:lnTo>
                  <a:lnTo>
                    <a:pt x="5032" y="316"/>
                  </a:lnTo>
                  <a:lnTo>
                    <a:pt x="5028" y="314"/>
                  </a:lnTo>
                  <a:lnTo>
                    <a:pt x="5028" y="314"/>
                  </a:lnTo>
                  <a:lnTo>
                    <a:pt x="5028" y="312"/>
                  </a:lnTo>
                  <a:lnTo>
                    <a:pt x="5028" y="312"/>
                  </a:lnTo>
                  <a:lnTo>
                    <a:pt x="5026" y="314"/>
                  </a:lnTo>
                  <a:lnTo>
                    <a:pt x="5028" y="312"/>
                  </a:lnTo>
                  <a:lnTo>
                    <a:pt x="5028" y="312"/>
                  </a:lnTo>
                  <a:close/>
                  <a:moveTo>
                    <a:pt x="5032" y="402"/>
                  </a:moveTo>
                  <a:lnTo>
                    <a:pt x="5032" y="402"/>
                  </a:lnTo>
                  <a:lnTo>
                    <a:pt x="5042" y="404"/>
                  </a:lnTo>
                  <a:lnTo>
                    <a:pt x="5044" y="406"/>
                  </a:lnTo>
                  <a:lnTo>
                    <a:pt x="5046" y="406"/>
                  </a:lnTo>
                  <a:lnTo>
                    <a:pt x="5040" y="410"/>
                  </a:lnTo>
                  <a:lnTo>
                    <a:pt x="5034" y="412"/>
                  </a:lnTo>
                  <a:lnTo>
                    <a:pt x="5026" y="414"/>
                  </a:lnTo>
                  <a:lnTo>
                    <a:pt x="5022" y="412"/>
                  </a:lnTo>
                  <a:lnTo>
                    <a:pt x="5020" y="410"/>
                  </a:lnTo>
                  <a:lnTo>
                    <a:pt x="5022" y="408"/>
                  </a:lnTo>
                  <a:lnTo>
                    <a:pt x="5032" y="402"/>
                  </a:lnTo>
                  <a:lnTo>
                    <a:pt x="5032" y="402"/>
                  </a:lnTo>
                  <a:lnTo>
                    <a:pt x="5034" y="402"/>
                  </a:lnTo>
                  <a:lnTo>
                    <a:pt x="5032" y="402"/>
                  </a:lnTo>
                  <a:lnTo>
                    <a:pt x="5030" y="402"/>
                  </a:lnTo>
                  <a:lnTo>
                    <a:pt x="5032" y="402"/>
                  </a:lnTo>
                  <a:lnTo>
                    <a:pt x="5032" y="402"/>
                  </a:lnTo>
                  <a:close/>
                  <a:moveTo>
                    <a:pt x="4982" y="864"/>
                  </a:moveTo>
                  <a:lnTo>
                    <a:pt x="4982" y="864"/>
                  </a:lnTo>
                  <a:lnTo>
                    <a:pt x="4994" y="894"/>
                  </a:lnTo>
                  <a:lnTo>
                    <a:pt x="4994" y="894"/>
                  </a:lnTo>
                  <a:lnTo>
                    <a:pt x="4994" y="896"/>
                  </a:lnTo>
                  <a:lnTo>
                    <a:pt x="4990" y="896"/>
                  </a:lnTo>
                  <a:lnTo>
                    <a:pt x="4986" y="888"/>
                  </a:lnTo>
                  <a:lnTo>
                    <a:pt x="4982" y="874"/>
                  </a:lnTo>
                  <a:lnTo>
                    <a:pt x="4980" y="868"/>
                  </a:lnTo>
                  <a:lnTo>
                    <a:pt x="4982" y="864"/>
                  </a:lnTo>
                  <a:lnTo>
                    <a:pt x="4982" y="864"/>
                  </a:lnTo>
                  <a:lnTo>
                    <a:pt x="4984" y="868"/>
                  </a:lnTo>
                  <a:lnTo>
                    <a:pt x="4982" y="870"/>
                  </a:lnTo>
                  <a:lnTo>
                    <a:pt x="4982" y="868"/>
                  </a:lnTo>
                  <a:lnTo>
                    <a:pt x="4982" y="864"/>
                  </a:lnTo>
                  <a:lnTo>
                    <a:pt x="4982" y="864"/>
                  </a:lnTo>
                  <a:close/>
                  <a:moveTo>
                    <a:pt x="4896" y="3674"/>
                  </a:moveTo>
                  <a:lnTo>
                    <a:pt x="4896" y="3674"/>
                  </a:lnTo>
                  <a:lnTo>
                    <a:pt x="4916" y="3680"/>
                  </a:lnTo>
                  <a:lnTo>
                    <a:pt x="4896" y="3674"/>
                  </a:lnTo>
                  <a:lnTo>
                    <a:pt x="4896" y="3674"/>
                  </a:lnTo>
                  <a:lnTo>
                    <a:pt x="4900" y="3676"/>
                  </a:lnTo>
                  <a:lnTo>
                    <a:pt x="4896" y="3674"/>
                  </a:lnTo>
                  <a:lnTo>
                    <a:pt x="4896" y="3674"/>
                  </a:lnTo>
                  <a:close/>
                  <a:moveTo>
                    <a:pt x="4944" y="3066"/>
                  </a:moveTo>
                  <a:lnTo>
                    <a:pt x="4944" y="3066"/>
                  </a:lnTo>
                  <a:lnTo>
                    <a:pt x="4940" y="3068"/>
                  </a:lnTo>
                  <a:lnTo>
                    <a:pt x="4936" y="3068"/>
                  </a:lnTo>
                  <a:lnTo>
                    <a:pt x="4922" y="3064"/>
                  </a:lnTo>
                  <a:lnTo>
                    <a:pt x="4904" y="3054"/>
                  </a:lnTo>
                  <a:lnTo>
                    <a:pt x="4904" y="3054"/>
                  </a:lnTo>
                  <a:lnTo>
                    <a:pt x="4902" y="3042"/>
                  </a:lnTo>
                  <a:lnTo>
                    <a:pt x="4904" y="3032"/>
                  </a:lnTo>
                  <a:lnTo>
                    <a:pt x="4908" y="3024"/>
                  </a:lnTo>
                  <a:lnTo>
                    <a:pt x="4914" y="3018"/>
                  </a:lnTo>
                  <a:lnTo>
                    <a:pt x="4922" y="3012"/>
                  </a:lnTo>
                  <a:lnTo>
                    <a:pt x="4930" y="3010"/>
                  </a:lnTo>
                  <a:lnTo>
                    <a:pt x="4940" y="3008"/>
                  </a:lnTo>
                  <a:lnTo>
                    <a:pt x="4950" y="3006"/>
                  </a:lnTo>
                  <a:lnTo>
                    <a:pt x="4960" y="3008"/>
                  </a:lnTo>
                  <a:lnTo>
                    <a:pt x="4968" y="3012"/>
                  </a:lnTo>
                  <a:lnTo>
                    <a:pt x="4976" y="3016"/>
                  </a:lnTo>
                  <a:lnTo>
                    <a:pt x="4982" y="3022"/>
                  </a:lnTo>
                  <a:lnTo>
                    <a:pt x="4986" y="3032"/>
                  </a:lnTo>
                  <a:lnTo>
                    <a:pt x="4988" y="3042"/>
                  </a:lnTo>
                  <a:lnTo>
                    <a:pt x="4986" y="3054"/>
                  </a:lnTo>
                  <a:lnTo>
                    <a:pt x="4982" y="3070"/>
                  </a:lnTo>
                  <a:lnTo>
                    <a:pt x="4982" y="3070"/>
                  </a:lnTo>
                  <a:lnTo>
                    <a:pt x="4964" y="3068"/>
                  </a:lnTo>
                  <a:lnTo>
                    <a:pt x="4944" y="3066"/>
                  </a:lnTo>
                  <a:lnTo>
                    <a:pt x="4944" y="3066"/>
                  </a:lnTo>
                  <a:lnTo>
                    <a:pt x="4942" y="3070"/>
                  </a:lnTo>
                  <a:lnTo>
                    <a:pt x="4944" y="3070"/>
                  </a:lnTo>
                  <a:lnTo>
                    <a:pt x="4946" y="3066"/>
                  </a:lnTo>
                  <a:lnTo>
                    <a:pt x="4946" y="3066"/>
                  </a:lnTo>
                  <a:lnTo>
                    <a:pt x="4944" y="3066"/>
                  </a:lnTo>
                  <a:lnTo>
                    <a:pt x="4944" y="3066"/>
                  </a:lnTo>
                  <a:close/>
                  <a:moveTo>
                    <a:pt x="4970" y="3998"/>
                  </a:moveTo>
                  <a:lnTo>
                    <a:pt x="4970" y="3998"/>
                  </a:lnTo>
                  <a:lnTo>
                    <a:pt x="4964" y="3994"/>
                  </a:lnTo>
                  <a:lnTo>
                    <a:pt x="4970" y="3994"/>
                  </a:lnTo>
                  <a:lnTo>
                    <a:pt x="4974" y="3996"/>
                  </a:lnTo>
                  <a:lnTo>
                    <a:pt x="4974" y="3998"/>
                  </a:lnTo>
                  <a:lnTo>
                    <a:pt x="4970" y="3998"/>
                  </a:lnTo>
                  <a:lnTo>
                    <a:pt x="4970" y="3998"/>
                  </a:lnTo>
                  <a:lnTo>
                    <a:pt x="4968" y="3996"/>
                  </a:lnTo>
                  <a:lnTo>
                    <a:pt x="4970" y="3996"/>
                  </a:lnTo>
                  <a:lnTo>
                    <a:pt x="4970" y="3998"/>
                  </a:lnTo>
                  <a:lnTo>
                    <a:pt x="4970" y="3998"/>
                  </a:lnTo>
                  <a:lnTo>
                    <a:pt x="4970" y="3998"/>
                  </a:lnTo>
                  <a:close/>
                  <a:moveTo>
                    <a:pt x="4990" y="3888"/>
                  </a:moveTo>
                  <a:lnTo>
                    <a:pt x="4990" y="3888"/>
                  </a:lnTo>
                  <a:lnTo>
                    <a:pt x="4980" y="3894"/>
                  </a:lnTo>
                  <a:lnTo>
                    <a:pt x="4972" y="3894"/>
                  </a:lnTo>
                  <a:lnTo>
                    <a:pt x="4970" y="3892"/>
                  </a:lnTo>
                  <a:lnTo>
                    <a:pt x="4968" y="3890"/>
                  </a:lnTo>
                  <a:lnTo>
                    <a:pt x="4964" y="3884"/>
                  </a:lnTo>
                  <a:lnTo>
                    <a:pt x="4964" y="3884"/>
                  </a:lnTo>
                  <a:lnTo>
                    <a:pt x="4974" y="3880"/>
                  </a:lnTo>
                  <a:lnTo>
                    <a:pt x="4980" y="3878"/>
                  </a:lnTo>
                  <a:lnTo>
                    <a:pt x="4984" y="3878"/>
                  </a:lnTo>
                  <a:lnTo>
                    <a:pt x="4988" y="3880"/>
                  </a:lnTo>
                  <a:lnTo>
                    <a:pt x="4990" y="3884"/>
                  </a:lnTo>
                  <a:lnTo>
                    <a:pt x="4990" y="3888"/>
                  </a:lnTo>
                  <a:lnTo>
                    <a:pt x="4990" y="3888"/>
                  </a:lnTo>
                  <a:lnTo>
                    <a:pt x="4988" y="3890"/>
                  </a:lnTo>
                  <a:lnTo>
                    <a:pt x="4988" y="3888"/>
                  </a:lnTo>
                  <a:lnTo>
                    <a:pt x="4988" y="3886"/>
                  </a:lnTo>
                  <a:lnTo>
                    <a:pt x="4990" y="3888"/>
                  </a:lnTo>
                  <a:lnTo>
                    <a:pt x="4990" y="3888"/>
                  </a:lnTo>
                  <a:close/>
                  <a:moveTo>
                    <a:pt x="5010" y="3904"/>
                  </a:moveTo>
                  <a:lnTo>
                    <a:pt x="5010" y="3904"/>
                  </a:lnTo>
                  <a:lnTo>
                    <a:pt x="5004" y="3902"/>
                  </a:lnTo>
                  <a:lnTo>
                    <a:pt x="5004" y="3900"/>
                  </a:lnTo>
                  <a:lnTo>
                    <a:pt x="5004" y="3898"/>
                  </a:lnTo>
                  <a:lnTo>
                    <a:pt x="5008" y="3896"/>
                  </a:lnTo>
                  <a:lnTo>
                    <a:pt x="5014" y="3894"/>
                  </a:lnTo>
                  <a:lnTo>
                    <a:pt x="5028" y="3894"/>
                  </a:lnTo>
                  <a:lnTo>
                    <a:pt x="5030" y="3894"/>
                  </a:lnTo>
                  <a:lnTo>
                    <a:pt x="5032" y="3896"/>
                  </a:lnTo>
                  <a:lnTo>
                    <a:pt x="5030" y="3896"/>
                  </a:lnTo>
                  <a:lnTo>
                    <a:pt x="5030" y="3896"/>
                  </a:lnTo>
                  <a:lnTo>
                    <a:pt x="5032" y="3900"/>
                  </a:lnTo>
                  <a:lnTo>
                    <a:pt x="5032" y="3906"/>
                  </a:lnTo>
                  <a:lnTo>
                    <a:pt x="5032" y="3908"/>
                  </a:lnTo>
                  <a:lnTo>
                    <a:pt x="5028" y="3910"/>
                  </a:lnTo>
                  <a:lnTo>
                    <a:pt x="5020" y="3908"/>
                  </a:lnTo>
                  <a:lnTo>
                    <a:pt x="5010" y="3904"/>
                  </a:lnTo>
                  <a:lnTo>
                    <a:pt x="5010" y="3904"/>
                  </a:lnTo>
                  <a:lnTo>
                    <a:pt x="5012" y="3906"/>
                  </a:lnTo>
                  <a:lnTo>
                    <a:pt x="5010" y="3904"/>
                  </a:lnTo>
                  <a:lnTo>
                    <a:pt x="5010" y="3904"/>
                  </a:lnTo>
                  <a:close/>
                  <a:moveTo>
                    <a:pt x="5048" y="3910"/>
                  </a:moveTo>
                  <a:lnTo>
                    <a:pt x="5048" y="3910"/>
                  </a:lnTo>
                  <a:lnTo>
                    <a:pt x="5048" y="3908"/>
                  </a:lnTo>
                  <a:lnTo>
                    <a:pt x="5048" y="3910"/>
                  </a:lnTo>
                  <a:lnTo>
                    <a:pt x="5048" y="3910"/>
                  </a:lnTo>
                  <a:close/>
                  <a:moveTo>
                    <a:pt x="5018" y="3194"/>
                  </a:moveTo>
                  <a:lnTo>
                    <a:pt x="5018" y="3194"/>
                  </a:lnTo>
                  <a:lnTo>
                    <a:pt x="5012" y="3190"/>
                  </a:lnTo>
                  <a:lnTo>
                    <a:pt x="5000" y="3182"/>
                  </a:lnTo>
                  <a:lnTo>
                    <a:pt x="4984" y="3168"/>
                  </a:lnTo>
                  <a:lnTo>
                    <a:pt x="4968" y="3150"/>
                  </a:lnTo>
                  <a:lnTo>
                    <a:pt x="4962" y="3142"/>
                  </a:lnTo>
                  <a:lnTo>
                    <a:pt x="4956" y="3132"/>
                  </a:lnTo>
                  <a:lnTo>
                    <a:pt x="4954" y="3122"/>
                  </a:lnTo>
                  <a:lnTo>
                    <a:pt x="4956" y="3112"/>
                  </a:lnTo>
                  <a:lnTo>
                    <a:pt x="4960" y="3102"/>
                  </a:lnTo>
                  <a:lnTo>
                    <a:pt x="4968" y="3092"/>
                  </a:lnTo>
                  <a:lnTo>
                    <a:pt x="4980" y="3084"/>
                  </a:lnTo>
                  <a:lnTo>
                    <a:pt x="4998" y="3074"/>
                  </a:lnTo>
                  <a:lnTo>
                    <a:pt x="4998" y="3074"/>
                  </a:lnTo>
                  <a:lnTo>
                    <a:pt x="5004" y="3076"/>
                  </a:lnTo>
                  <a:lnTo>
                    <a:pt x="5014" y="3076"/>
                  </a:lnTo>
                  <a:lnTo>
                    <a:pt x="5044" y="3078"/>
                  </a:lnTo>
                  <a:lnTo>
                    <a:pt x="5060" y="3080"/>
                  </a:lnTo>
                  <a:lnTo>
                    <a:pt x="5074" y="3084"/>
                  </a:lnTo>
                  <a:lnTo>
                    <a:pt x="5080" y="3088"/>
                  </a:lnTo>
                  <a:lnTo>
                    <a:pt x="5086" y="3094"/>
                  </a:lnTo>
                  <a:lnTo>
                    <a:pt x="5090" y="3100"/>
                  </a:lnTo>
                  <a:lnTo>
                    <a:pt x="5092" y="3108"/>
                  </a:lnTo>
                  <a:lnTo>
                    <a:pt x="5092" y="3108"/>
                  </a:lnTo>
                  <a:lnTo>
                    <a:pt x="5096" y="3136"/>
                  </a:lnTo>
                  <a:lnTo>
                    <a:pt x="5096" y="3156"/>
                  </a:lnTo>
                  <a:lnTo>
                    <a:pt x="5094" y="3162"/>
                  </a:lnTo>
                  <a:lnTo>
                    <a:pt x="5092" y="3166"/>
                  </a:lnTo>
                  <a:lnTo>
                    <a:pt x="5088" y="3170"/>
                  </a:lnTo>
                  <a:lnTo>
                    <a:pt x="5084" y="3172"/>
                  </a:lnTo>
                  <a:lnTo>
                    <a:pt x="5072" y="3176"/>
                  </a:lnTo>
                  <a:lnTo>
                    <a:pt x="5056" y="3178"/>
                  </a:lnTo>
                  <a:lnTo>
                    <a:pt x="5038" y="3184"/>
                  </a:lnTo>
                  <a:lnTo>
                    <a:pt x="5018" y="3194"/>
                  </a:lnTo>
                  <a:lnTo>
                    <a:pt x="5018" y="3194"/>
                  </a:lnTo>
                  <a:lnTo>
                    <a:pt x="5020" y="3188"/>
                  </a:lnTo>
                  <a:lnTo>
                    <a:pt x="5024" y="3188"/>
                  </a:lnTo>
                  <a:lnTo>
                    <a:pt x="5024" y="3188"/>
                  </a:lnTo>
                  <a:lnTo>
                    <a:pt x="5018" y="3194"/>
                  </a:lnTo>
                  <a:lnTo>
                    <a:pt x="5018" y="3194"/>
                  </a:lnTo>
                  <a:close/>
                  <a:moveTo>
                    <a:pt x="5102" y="3918"/>
                  </a:moveTo>
                  <a:lnTo>
                    <a:pt x="5102" y="3918"/>
                  </a:lnTo>
                  <a:lnTo>
                    <a:pt x="5094" y="3922"/>
                  </a:lnTo>
                  <a:lnTo>
                    <a:pt x="5088" y="3922"/>
                  </a:lnTo>
                  <a:lnTo>
                    <a:pt x="5082" y="3922"/>
                  </a:lnTo>
                  <a:lnTo>
                    <a:pt x="5080" y="3922"/>
                  </a:lnTo>
                  <a:lnTo>
                    <a:pt x="5078" y="3920"/>
                  </a:lnTo>
                  <a:lnTo>
                    <a:pt x="5082" y="3918"/>
                  </a:lnTo>
                  <a:lnTo>
                    <a:pt x="5090" y="3918"/>
                  </a:lnTo>
                  <a:lnTo>
                    <a:pt x="5102" y="3918"/>
                  </a:lnTo>
                  <a:lnTo>
                    <a:pt x="5102" y="3918"/>
                  </a:lnTo>
                  <a:lnTo>
                    <a:pt x="5098" y="3920"/>
                  </a:lnTo>
                  <a:lnTo>
                    <a:pt x="5102" y="3918"/>
                  </a:lnTo>
                  <a:lnTo>
                    <a:pt x="5102" y="3918"/>
                  </a:lnTo>
                  <a:close/>
                  <a:moveTo>
                    <a:pt x="5112" y="3984"/>
                  </a:moveTo>
                  <a:lnTo>
                    <a:pt x="5112" y="3984"/>
                  </a:lnTo>
                  <a:lnTo>
                    <a:pt x="5104" y="3988"/>
                  </a:lnTo>
                  <a:lnTo>
                    <a:pt x="5092" y="3994"/>
                  </a:lnTo>
                  <a:lnTo>
                    <a:pt x="5086" y="3996"/>
                  </a:lnTo>
                  <a:lnTo>
                    <a:pt x="5078" y="3994"/>
                  </a:lnTo>
                  <a:lnTo>
                    <a:pt x="5070" y="3990"/>
                  </a:lnTo>
                  <a:lnTo>
                    <a:pt x="5064" y="3984"/>
                  </a:lnTo>
                  <a:lnTo>
                    <a:pt x="5064" y="3984"/>
                  </a:lnTo>
                  <a:lnTo>
                    <a:pt x="5062" y="3978"/>
                  </a:lnTo>
                  <a:lnTo>
                    <a:pt x="5064" y="3974"/>
                  </a:lnTo>
                  <a:lnTo>
                    <a:pt x="5066" y="3970"/>
                  </a:lnTo>
                  <a:lnTo>
                    <a:pt x="5070" y="3970"/>
                  </a:lnTo>
                  <a:lnTo>
                    <a:pt x="5078" y="3970"/>
                  </a:lnTo>
                  <a:lnTo>
                    <a:pt x="5088" y="3972"/>
                  </a:lnTo>
                  <a:lnTo>
                    <a:pt x="5108" y="3980"/>
                  </a:lnTo>
                  <a:lnTo>
                    <a:pt x="5112" y="3984"/>
                  </a:lnTo>
                  <a:lnTo>
                    <a:pt x="5114" y="3984"/>
                  </a:lnTo>
                  <a:lnTo>
                    <a:pt x="5112" y="3984"/>
                  </a:lnTo>
                  <a:lnTo>
                    <a:pt x="5112" y="3984"/>
                  </a:lnTo>
                  <a:lnTo>
                    <a:pt x="5110" y="3984"/>
                  </a:lnTo>
                  <a:lnTo>
                    <a:pt x="5112" y="3984"/>
                  </a:lnTo>
                  <a:lnTo>
                    <a:pt x="5112" y="3984"/>
                  </a:lnTo>
                  <a:close/>
                  <a:moveTo>
                    <a:pt x="5114" y="50"/>
                  </a:moveTo>
                  <a:lnTo>
                    <a:pt x="5114" y="50"/>
                  </a:lnTo>
                  <a:lnTo>
                    <a:pt x="5128" y="48"/>
                  </a:lnTo>
                  <a:lnTo>
                    <a:pt x="5142" y="46"/>
                  </a:lnTo>
                  <a:lnTo>
                    <a:pt x="5156" y="48"/>
                  </a:lnTo>
                  <a:lnTo>
                    <a:pt x="5170" y="50"/>
                  </a:lnTo>
                  <a:lnTo>
                    <a:pt x="5170" y="50"/>
                  </a:lnTo>
                  <a:lnTo>
                    <a:pt x="5114" y="50"/>
                  </a:lnTo>
                  <a:lnTo>
                    <a:pt x="5114" y="50"/>
                  </a:lnTo>
                  <a:lnTo>
                    <a:pt x="5116" y="50"/>
                  </a:lnTo>
                  <a:lnTo>
                    <a:pt x="5114" y="50"/>
                  </a:lnTo>
                  <a:lnTo>
                    <a:pt x="5114" y="50"/>
                  </a:lnTo>
                  <a:close/>
                  <a:moveTo>
                    <a:pt x="5186" y="3964"/>
                  </a:moveTo>
                  <a:lnTo>
                    <a:pt x="5186" y="3964"/>
                  </a:lnTo>
                  <a:lnTo>
                    <a:pt x="5178" y="3962"/>
                  </a:lnTo>
                  <a:lnTo>
                    <a:pt x="5176" y="3958"/>
                  </a:lnTo>
                  <a:lnTo>
                    <a:pt x="5178" y="3956"/>
                  </a:lnTo>
                  <a:lnTo>
                    <a:pt x="5182" y="3954"/>
                  </a:lnTo>
                  <a:lnTo>
                    <a:pt x="5194" y="3952"/>
                  </a:lnTo>
                  <a:lnTo>
                    <a:pt x="5204" y="3952"/>
                  </a:lnTo>
                  <a:lnTo>
                    <a:pt x="5204" y="3952"/>
                  </a:lnTo>
                  <a:lnTo>
                    <a:pt x="5202" y="3954"/>
                  </a:lnTo>
                  <a:lnTo>
                    <a:pt x="5204" y="3954"/>
                  </a:lnTo>
                  <a:lnTo>
                    <a:pt x="5208" y="3958"/>
                  </a:lnTo>
                  <a:lnTo>
                    <a:pt x="5222" y="3966"/>
                  </a:lnTo>
                  <a:lnTo>
                    <a:pt x="5224" y="3968"/>
                  </a:lnTo>
                  <a:lnTo>
                    <a:pt x="5222" y="3970"/>
                  </a:lnTo>
                  <a:lnTo>
                    <a:pt x="5186" y="3964"/>
                  </a:lnTo>
                  <a:lnTo>
                    <a:pt x="5186" y="3964"/>
                  </a:lnTo>
                  <a:lnTo>
                    <a:pt x="5188" y="3964"/>
                  </a:lnTo>
                  <a:lnTo>
                    <a:pt x="5186" y="3964"/>
                  </a:lnTo>
                  <a:lnTo>
                    <a:pt x="5186" y="3964"/>
                  </a:lnTo>
                  <a:close/>
                  <a:moveTo>
                    <a:pt x="5202" y="1088"/>
                  </a:moveTo>
                  <a:lnTo>
                    <a:pt x="5202" y="1088"/>
                  </a:lnTo>
                  <a:lnTo>
                    <a:pt x="5214" y="1084"/>
                  </a:lnTo>
                  <a:lnTo>
                    <a:pt x="5202" y="1088"/>
                  </a:lnTo>
                  <a:lnTo>
                    <a:pt x="5202" y="1088"/>
                  </a:lnTo>
                  <a:close/>
                  <a:moveTo>
                    <a:pt x="5568" y="400"/>
                  </a:moveTo>
                  <a:lnTo>
                    <a:pt x="5568" y="400"/>
                  </a:lnTo>
                  <a:lnTo>
                    <a:pt x="5570" y="396"/>
                  </a:lnTo>
                  <a:lnTo>
                    <a:pt x="5568" y="400"/>
                  </a:lnTo>
                  <a:lnTo>
                    <a:pt x="5568" y="400"/>
                  </a:lnTo>
                  <a:lnTo>
                    <a:pt x="5568" y="400"/>
                  </a:lnTo>
                  <a:lnTo>
                    <a:pt x="5568" y="400"/>
                  </a:lnTo>
                  <a:lnTo>
                    <a:pt x="5568" y="400"/>
                  </a:lnTo>
                  <a:close/>
                  <a:moveTo>
                    <a:pt x="5590" y="858"/>
                  </a:moveTo>
                  <a:lnTo>
                    <a:pt x="5590" y="858"/>
                  </a:lnTo>
                  <a:lnTo>
                    <a:pt x="5590" y="858"/>
                  </a:lnTo>
                  <a:lnTo>
                    <a:pt x="5590" y="858"/>
                  </a:lnTo>
                  <a:lnTo>
                    <a:pt x="5590" y="858"/>
                  </a:lnTo>
                  <a:lnTo>
                    <a:pt x="5590" y="858"/>
                  </a:lnTo>
                  <a:close/>
                  <a:moveTo>
                    <a:pt x="5590" y="782"/>
                  </a:moveTo>
                  <a:lnTo>
                    <a:pt x="5590" y="782"/>
                  </a:lnTo>
                  <a:lnTo>
                    <a:pt x="5586" y="774"/>
                  </a:lnTo>
                  <a:lnTo>
                    <a:pt x="5586" y="768"/>
                  </a:lnTo>
                  <a:lnTo>
                    <a:pt x="5586" y="768"/>
                  </a:lnTo>
                  <a:lnTo>
                    <a:pt x="5588" y="770"/>
                  </a:lnTo>
                  <a:lnTo>
                    <a:pt x="5590" y="782"/>
                  </a:lnTo>
                  <a:lnTo>
                    <a:pt x="5590" y="782"/>
                  </a:lnTo>
                  <a:lnTo>
                    <a:pt x="5588" y="782"/>
                  </a:lnTo>
                  <a:lnTo>
                    <a:pt x="5590" y="782"/>
                  </a:lnTo>
                  <a:lnTo>
                    <a:pt x="5590" y="782"/>
                  </a:lnTo>
                  <a:close/>
                  <a:moveTo>
                    <a:pt x="5584" y="788"/>
                  </a:moveTo>
                  <a:lnTo>
                    <a:pt x="5584" y="788"/>
                  </a:lnTo>
                  <a:lnTo>
                    <a:pt x="5578" y="784"/>
                  </a:lnTo>
                  <a:lnTo>
                    <a:pt x="5578" y="780"/>
                  </a:lnTo>
                  <a:lnTo>
                    <a:pt x="5578" y="780"/>
                  </a:lnTo>
                  <a:lnTo>
                    <a:pt x="5580" y="780"/>
                  </a:lnTo>
                  <a:lnTo>
                    <a:pt x="5584" y="782"/>
                  </a:lnTo>
                  <a:lnTo>
                    <a:pt x="5586" y="784"/>
                  </a:lnTo>
                  <a:lnTo>
                    <a:pt x="5584" y="788"/>
                  </a:lnTo>
                  <a:lnTo>
                    <a:pt x="5584" y="788"/>
                  </a:lnTo>
                  <a:lnTo>
                    <a:pt x="5582" y="786"/>
                  </a:lnTo>
                  <a:lnTo>
                    <a:pt x="5584" y="786"/>
                  </a:lnTo>
                  <a:lnTo>
                    <a:pt x="5584" y="786"/>
                  </a:lnTo>
                  <a:lnTo>
                    <a:pt x="5584" y="788"/>
                  </a:lnTo>
                  <a:lnTo>
                    <a:pt x="5584" y="788"/>
                  </a:lnTo>
                  <a:close/>
                  <a:moveTo>
                    <a:pt x="5528" y="788"/>
                  </a:moveTo>
                  <a:lnTo>
                    <a:pt x="5528" y="788"/>
                  </a:lnTo>
                  <a:lnTo>
                    <a:pt x="5528" y="782"/>
                  </a:lnTo>
                  <a:lnTo>
                    <a:pt x="5528" y="782"/>
                  </a:lnTo>
                  <a:lnTo>
                    <a:pt x="5534" y="788"/>
                  </a:lnTo>
                  <a:lnTo>
                    <a:pt x="5536" y="790"/>
                  </a:lnTo>
                  <a:lnTo>
                    <a:pt x="5536" y="794"/>
                  </a:lnTo>
                  <a:lnTo>
                    <a:pt x="5534" y="792"/>
                  </a:lnTo>
                  <a:lnTo>
                    <a:pt x="5528" y="788"/>
                  </a:lnTo>
                  <a:lnTo>
                    <a:pt x="5528" y="788"/>
                  </a:lnTo>
                  <a:lnTo>
                    <a:pt x="5528" y="786"/>
                  </a:lnTo>
                  <a:lnTo>
                    <a:pt x="5528" y="788"/>
                  </a:lnTo>
                  <a:lnTo>
                    <a:pt x="5528" y="788"/>
                  </a:lnTo>
                  <a:lnTo>
                    <a:pt x="5528" y="788"/>
                  </a:lnTo>
                  <a:lnTo>
                    <a:pt x="5528" y="788"/>
                  </a:lnTo>
                  <a:close/>
                  <a:moveTo>
                    <a:pt x="5532" y="910"/>
                  </a:moveTo>
                  <a:lnTo>
                    <a:pt x="5532" y="910"/>
                  </a:lnTo>
                  <a:lnTo>
                    <a:pt x="5532" y="914"/>
                  </a:lnTo>
                  <a:lnTo>
                    <a:pt x="5530" y="914"/>
                  </a:lnTo>
                  <a:lnTo>
                    <a:pt x="5524" y="910"/>
                  </a:lnTo>
                  <a:lnTo>
                    <a:pt x="5524" y="908"/>
                  </a:lnTo>
                  <a:lnTo>
                    <a:pt x="5524" y="908"/>
                  </a:lnTo>
                  <a:lnTo>
                    <a:pt x="5528" y="908"/>
                  </a:lnTo>
                  <a:lnTo>
                    <a:pt x="5532" y="910"/>
                  </a:lnTo>
                  <a:lnTo>
                    <a:pt x="5532" y="910"/>
                  </a:lnTo>
                  <a:lnTo>
                    <a:pt x="5532" y="912"/>
                  </a:lnTo>
                  <a:lnTo>
                    <a:pt x="5532" y="912"/>
                  </a:lnTo>
                  <a:lnTo>
                    <a:pt x="5532" y="910"/>
                  </a:lnTo>
                  <a:lnTo>
                    <a:pt x="5532" y="910"/>
                  </a:lnTo>
                  <a:lnTo>
                    <a:pt x="5532" y="910"/>
                  </a:lnTo>
                  <a:close/>
                  <a:moveTo>
                    <a:pt x="5474" y="940"/>
                  </a:moveTo>
                  <a:lnTo>
                    <a:pt x="5474" y="940"/>
                  </a:lnTo>
                  <a:lnTo>
                    <a:pt x="5478" y="920"/>
                  </a:lnTo>
                  <a:lnTo>
                    <a:pt x="5478" y="920"/>
                  </a:lnTo>
                  <a:lnTo>
                    <a:pt x="5478" y="924"/>
                  </a:lnTo>
                  <a:lnTo>
                    <a:pt x="5476" y="934"/>
                  </a:lnTo>
                  <a:lnTo>
                    <a:pt x="5474" y="938"/>
                  </a:lnTo>
                  <a:lnTo>
                    <a:pt x="5474" y="940"/>
                  </a:lnTo>
                  <a:lnTo>
                    <a:pt x="5474" y="940"/>
                  </a:lnTo>
                  <a:lnTo>
                    <a:pt x="5474" y="938"/>
                  </a:lnTo>
                  <a:lnTo>
                    <a:pt x="5476" y="938"/>
                  </a:lnTo>
                  <a:lnTo>
                    <a:pt x="5478" y="938"/>
                  </a:lnTo>
                  <a:lnTo>
                    <a:pt x="5478" y="940"/>
                  </a:lnTo>
                  <a:lnTo>
                    <a:pt x="5474" y="940"/>
                  </a:lnTo>
                  <a:lnTo>
                    <a:pt x="5474" y="940"/>
                  </a:lnTo>
                  <a:close/>
                  <a:moveTo>
                    <a:pt x="5468" y="914"/>
                  </a:moveTo>
                  <a:lnTo>
                    <a:pt x="5468" y="914"/>
                  </a:lnTo>
                  <a:lnTo>
                    <a:pt x="5468" y="914"/>
                  </a:lnTo>
                  <a:lnTo>
                    <a:pt x="5468" y="914"/>
                  </a:lnTo>
                  <a:lnTo>
                    <a:pt x="5468" y="914"/>
                  </a:lnTo>
                  <a:lnTo>
                    <a:pt x="5468" y="914"/>
                  </a:lnTo>
                  <a:lnTo>
                    <a:pt x="5468" y="914"/>
                  </a:lnTo>
                  <a:lnTo>
                    <a:pt x="5468" y="914"/>
                  </a:lnTo>
                  <a:close/>
                  <a:moveTo>
                    <a:pt x="5442" y="146"/>
                  </a:moveTo>
                  <a:lnTo>
                    <a:pt x="5442" y="142"/>
                  </a:lnTo>
                  <a:lnTo>
                    <a:pt x="5442" y="142"/>
                  </a:lnTo>
                  <a:lnTo>
                    <a:pt x="5442" y="144"/>
                  </a:lnTo>
                  <a:lnTo>
                    <a:pt x="5442" y="146"/>
                  </a:lnTo>
                  <a:lnTo>
                    <a:pt x="5442" y="146"/>
                  </a:lnTo>
                  <a:close/>
                  <a:moveTo>
                    <a:pt x="5438" y="860"/>
                  </a:moveTo>
                  <a:lnTo>
                    <a:pt x="5438" y="860"/>
                  </a:lnTo>
                  <a:lnTo>
                    <a:pt x="5434" y="868"/>
                  </a:lnTo>
                  <a:lnTo>
                    <a:pt x="5432" y="870"/>
                  </a:lnTo>
                  <a:lnTo>
                    <a:pt x="5430" y="868"/>
                  </a:lnTo>
                  <a:lnTo>
                    <a:pt x="5428" y="864"/>
                  </a:lnTo>
                  <a:lnTo>
                    <a:pt x="5428" y="858"/>
                  </a:lnTo>
                  <a:lnTo>
                    <a:pt x="5430" y="854"/>
                  </a:lnTo>
                  <a:lnTo>
                    <a:pt x="5430" y="854"/>
                  </a:lnTo>
                  <a:lnTo>
                    <a:pt x="5432" y="854"/>
                  </a:lnTo>
                  <a:lnTo>
                    <a:pt x="5438" y="860"/>
                  </a:lnTo>
                  <a:lnTo>
                    <a:pt x="5438" y="860"/>
                  </a:lnTo>
                  <a:lnTo>
                    <a:pt x="5436" y="860"/>
                  </a:lnTo>
                  <a:lnTo>
                    <a:pt x="5436" y="858"/>
                  </a:lnTo>
                  <a:lnTo>
                    <a:pt x="5436" y="856"/>
                  </a:lnTo>
                  <a:lnTo>
                    <a:pt x="5438" y="860"/>
                  </a:lnTo>
                  <a:lnTo>
                    <a:pt x="5438" y="860"/>
                  </a:lnTo>
                  <a:close/>
                  <a:moveTo>
                    <a:pt x="5420" y="150"/>
                  </a:moveTo>
                  <a:lnTo>
                    <a:pt x="5420" y="150"/>
                  </a:lnTo>
                  <a:lnTo>
                    <a:pt x="5412" y="126"/>
                  </a:lnTo>
                  <a:lnTo>
                    <a:pt x="5420" y="150"/>
                  </a:lnTo>
                  <a:lnTo>
                    <a:pt x="5420" y="150"/>
                  </a:lnTo>
                  <a:lnTo>
                    <a:pt x="5420" y="150"/>
                  </a:lnTo>
                  <a:lnTo>
                    <a:pt x="5420" y="150"/>
                  </a:lnTo>
                  <a:lnTo>
                    <a:pt x="5420" y="150"/>
                  </a:lnTo>
                  <a:close/>
                  <a:moveTo>
                    <a:pt x="5400" y="728"/>
                  </a:moveTo>
                  <a:lnTo>
                    <a:pt x="5400" y="728"/>
                  </a:lnTo>
                  <a:lnTo>
                    <a:pt x="5396" y="736"/>
                  </a:lnTo>
                  <a:lnTo>
                    <a:pt x="5396" y="736"/>
                  </a:lnTo>
                  <a:lnTo>
                    <a:pt x="5396" y="730"/>
                  </a:lnTo>
                  <a:lnTo>
                    <a:pt x="5398" y="722"/>
                  </a:lnTo>
                  <a:lnTo>
                    <a:pt x="5398" y="722"/>
                  </a:lnTo>
                  <a:lnTo>
                    <a:pt x="5400" y="728"/>
                  </a:lnTo>
                  <a:lnTo>
                    <a:pt x="5400" y="728"/>
                  </a:lnTo>
                  <a:lnTo>
                    <a:pt x="5398" y="730"/>
                  </a:lnTo>
                  <a:lnTo>
                    <a:pt x="5398" y="728"/>
                  </a:lnTo>
                  <a:lnTo>
                    <a:pt x="5398" y="726"/>
                  </a:lnTo>
                  <a:lnTo>
                    <a:pt x="5400" y="728"/>
                  </a:lnTo>
                  <a:lnTo>
                    <a:pt x="5400" y="728"/>
                  </a:lnTo>
                  <a:close/>
                  <a:moveTo>
                    <a:pt x="5380" y="114"/>
                  </a:moveTo>
                  <a:lnTo>
                    <a:pt x="5380" y="114"/>
                  </a:lnTo>
                  <a:lnTo>
                    <a:pt x="5378" y="124"/>
                  </a:lnTo>
                  <a:lnTo>
                    <a:pt x="5376" y="126"/>
                  </a:lnTo>
                  <a:lnTo>
                    <a:pt x="5376" y="126"/>
                  </a:lnTo>
                  <a:lnTo>
                    <a:pt x="5374" y="118"/>
                  </a:lnTo>
                  <a:lnTo>
                    <a:pt x="5372" y="110"/>
                  </a:lnTo>
                  <a:lnTo>
                    <a:pt x="5372" y="100"/>
                  </a:lnTo>
                  <a:lnTo>
                    <a:pt x="5374" y="96"/>
                  </a:lnTo>
                  <a:lnTo>
                    <a:pt x="5374" y="96"/>
                  </a:lnTo>
                  <a:lnTo>
                    <a:pt x="5376" y="100"/>
                  </a:lnTo>
                  <a:lnTo>
                    <a:pt x="5380" y="114"/>
                  </a:lnTo>
                  <a:lnTo>
                    <a:pt x="5380" y="114"/>
                  </a:lnTo>
                  <a:lnTo>
                    <a:pt x="5380" y="114"/>
                  </a:lnTo>
                  <a:lnTo>
                    <a:pt x="5380" y="114"/>
                  </a:lnTo>
                  <a:lnTo>
                    <a:pt x="5380" y="112"/>
                  </a:lnTo>
                  <a:lnTo>
                    <a:pt x="5380" y="114"/>
                  </a:lnTo>
                  <a:lnTo>
                    <a:pt x="5380" y="114"/>
                  </a:lnTo>
                  <a:close/>
                  <a:moveTo>
                    <a:pt x="5334" y="562"/>
                  </a:moveTo>
                  <a:lnTo>
                    <a:pt x="5334" y="562"/>
                  </a:lnTo>
                  <a:lnTo>
                    <a:pt x="5334" y="556"/>
                  </a:lnTo>
                  <a:lnTo>
                    <a:pt x="5336" y="550"/>
                  </a:lnTo>
                  <a:lnTo>
                    <a:pt x="5340" y="548"/>
                  </a:lnTo>
                  <a:lnTo>
                    <a:pt x="5344" y="546"/>
                  </a:lnTo>
                  <a:lnTo>
                    <a:pt x="5352" y="546"/>
                  </a:lnTo>
                  <a:lnTo>
                    <a:pt x="5362" y="548"/>
                  </a:lnTo>
                  <a:lnTo>
                    <a:pt x="5362" y="548"/>
                  </a:lnTo>
                  <a:lnTo>
                    <a:pt x="5366" y="562"/>
                  </a:lnTo>
                  <a:lnTo>
                    <a:pt x="5366" y="578"/>
                  </a:lnTo>
                  <a:lnTo>
                    <a:pt x="5364" y="592"/>
                  </a:lnTo>
                  <a:lnTo>
                    <a:pt x="5358" y="608"/>
                  </a:lnTo>
                  <a:lnTo>
                    <a:pt x="5358" y="608"/>
                  </a:lnTo>
                  <a:lnTo>
                    <a:pt x="5352" y="608"/>
                  </a:lnTo>
                  <a:lnTo>
                    <a:pt x="5346" y="604"/>
                  </a:lnTo>
                  <a:lnTo>
                    <a:pt x="5342" y="598"/>
                  </a:lnTo>
                  <a:lnTo>
                    <a:pt x="5338" y="590"/>
                  </a:lnTo>
                  <a:lnTo>
                    <a:pt x="5334" y="574"/>
                  </a:lnTo>
                  <a:lnTo>
                    <a:pt x="5332" y="566"/>
                  </a:lnTo>
                  <a:lnTo>
                    <a:pt x="5334" y="562"/>
                  </a:lnTo>
                  <a:lnTo>
                    <a:pt x="5334" y="562"/>
                  </a:lnTo>
                  <a:lnTo>
                    <a:pt x="5332" y="566"/>
                  </a:lnTo>
                  <a:lnTo>
                    <a:pt x="5334" y="562"/>
                  </a:lnTo>
                  <a:lnTo>
                    <a:pt x="5334" y="562"/>
                  </a:lnTo>
                  <a:close/>
                  <a:moveTo>
                    <a:pt x="5292" y="418"/>
                  </a:moveTo>
                  <a:lnTo>
                    <a:pt x="5292" y="418"/>
                  </a:lnTo>
                  <a:lnTo>
                    <a:pt x="5302" y="432"/>
                  </a:lnTo>
                  <a:lnTo>
                    <a:pt x="5304" y="438"/>
                  </a:lnTo>
                  <a:lnTo>
                    <a:pt x="5306" y="444"/>
                  </a:lnTo>
                  <a:lnTo>
                    <a:pt x="5306" y="450"/>
                  </a:lnTo>
                  <a:lnTo>
                    <a:pt x="5304" y="456"/>
                  </a:lnTo>
                  <a:lnTo>
                    <a:pt x="5302" y="462"/>
                  </a:lnTo>
                  <a:lnTo>
                    <a:pt x="5298" y="468"/>
                  </a:lnTo>
                  <a:lnTo>
                    <a:pt x="5298" y="468"/>
                  </a:lnTo>
                  <a:lnTo>
                    <a:pt x="5288" y="464"/>
                  </a:lnTo>
                  <a:lnTo>
                    <a:pt x="5284" y="458"/>
                  </a:lnTo>
                  <a:lnTo>
                    <a:pt x="5282" y="450"/>
                  </a:lnTo>
                  <a:lnTo>
                    <a:pt x="5284" y="444"/>
                  </a:lnTo>
                  <a:lnTo>
                    <a:pt x="5292" y="430"/>
                  </a:lnTo>
                  <a:lnTo>
                    <a:pt x="5294" y="424"/>
                  </a:lnTo>
                  <a:lnTo>
                    <a:pt x="5292" y="418"/>
                  </a:lnTo>
                  <a:lnTo>
                    <a:pt x="5292" y="418"/>
                  </a:lnTo>
                  <a:lnTo>
                    <a:pt x="5298" y="426"/>
                  </a:lnTo>
                  <a:lnTo>
                    <a:pt x="5292" y="418"/>
                  </a:lnTo>
                  <a:lnTo>
                    <a:pt x="5292" y="418"/>
                  </a:lnTo>
                  <a:close/>
                  <a:moveTo>
                    <a:pt x="5302" y="400"/>
                  </a:moveTo>
                  <a:lnTo>
                    <a:pt x="5302" y="400"/>
                  </a:lnTo>
                  <a:lnTo>
                    <a:pt x="5308" y="406"/>
                  </a:lnTo>
                  <a:lnTo>
                    <a:pt x="5302" y="400"/>
                  </a:lnTo>
                  <a:lnTo>
                    <a:pt x="5302" y="400"/>
                  </a:lnTo>
                  <a:close/>
                  <a:moveTo>
                    <a:pt x="5254" y="670"/>
                  </a:moveTo>
                  <a:lnTo>
                    <a:pt x="5254" y="670"/>
                  </a:lnTo>
                  <a:lnTo>
                    <a:pt x="5256" y="672"/>
                  </a:lnTo>
                  <a:lnTo>
                    <a:pt x="5264" y="678"/>
                  </a:lnTo>
                  <a:lnTo>
                    <a:pt x="5266" y="682"/>
                  </a:lnTo>
                  <a:lnTo>
                    <a:pt x="5268" y="688"/>
                  </a:lnTo>
                  <a:lnTo>
                    <a:pt x="5268" y="696"/>
                  </a:lnTo>
                  <a:lnTo>
                    <a:pt x="5266" y="704"/>
                  </a:lnTo>
                  <a:lnTo>
                    <a:pt x="5266" y="704"/>
                  </a:lnTo>
                  <a:lnTo>
                    <a:pt x="5260" y="704"/>
                  </a:lnTo>
                  <a:lnTo>
                    <a:pt x="5256" y="702"/>
                  </a:lnTo>
                  <a:lnTo>
                    <a:pt x="5254" y="696"/>
                  </a:lnTo>
                  <a:lnTo>
                    <a:pt x="5254" y="690"/>
                  </a:lnTo>
                  <a:lnTo>
                    <a:pt x="5254" y="678"/>
                  </a:lnTo>
                  <a:lnTo>
                    <a:pt x="5254" y="670"/>
                  </a:lnTo>
                  <a:lnTo>
                    <a:pt x="5254" y="670"/>
                  </a:lnTo>
                  <a:lnTo>
                    <a:pt x="5252" y="670"/>
                  </a:lnTo>
                  <a:lnTo>
                    <a:pt x="5254" y="670"/>
                  </a:lnTo>
                  <a:lnTo>
                    <a:pt x="5254" y="670"/>
                  </a:lnTo>
                  <a:close/>
                  <a:moveTo>
                    <a:pt x="5264" y="648"/>
                  </a:moveTo>
                  <a:lnTo>
                    <a:pt x="5264" y="648"/>
                  </a:lnTo>
                  <a:lnTo>
                    <a:pt x="5266" y="644"/>
                  </a:lnTo>
                  <a:lnTo>
                    <a:pt x="5264" y="648"/>
                  </a:lnTo>
                  <a:lnTo>
                    <a:pt x="5264" y="648"/>
                  </a:lnTo>
                  <a:close/>
                  <a:moveTo>
                    <a:pt x="5260" y="588"/>
                  </a:moveTo>
                  <a:lnTo>
                    <a:pt x="5260" y="588"/>
                  </a:lnTo>
                  <a:lnTo>
                    <a:pt x="5256" y="584"/>
                  </a:lnTo>
                  <a:lnTo>
                    <a:pt x="5256" y="588"/>
                  </a:lnTo>
                  <a:lnTo>
                    <a:pt x="5260" y="600"/>
                  </a:lnTo>
                  <a:lnTo>
                    <a:pt x="5262" y="606"/>
                  </a:lnTo>
                  <a:lnTo>
                    <a:pt x="5264" y="608"/>
                  </a:lnTo>
                  <a:lnTo>
                    <a:pt x="5264" y="602"/>
                  </a:lnTo>
                  <a:lnTo>
                    <a:pt x="5260" y="588"/>
                  </a:lnTo>
                  <a:lnTo>
                    <a:pt x="5260" y="588"/>
                  </a:lnTo>
                  <a:lnTo>
                    <a:pt x="5260" y="590"/>
                  </a:lnTo>
                  <a:lnTo>
                    <a:pt x="5260" y="588"/>
                  </a:lnTo>
                  <a:lnTo>
                    <a:pt x="5260" y="588"/>
                  </a:lnTo>
                  <a:close/>
                  <a:moveTo>
                    <a:pt x="5226" y="3972"/>
                  </a:moveTo>
                  <a:lnTo>
                    <a:pt x="5226" y="3972"/>
                  </a:lnTo>
                  <a:lnTo>
                    <a:pt x="5224" y="3970"/>
                  </a:lnTo>
                  <a:lnTo>
                    <a:pt x="5226" y="3972"/>
                  </a:lnTo>
                  <a:lnTo>
                    <a:pt x="5226" y="3972"/>
                  </a:lnTo>
                  <a:close/>
                  <a:moveTo>
                    <a:pt x="5244" y="718"/>
                  </a:moveTo>
                  <a:lnTo>
                    <a:pt x="5244" y="718"/>
                  </a:lnTo>
                  <a:lnTo>
                    <a:pt x="5250" y="720"/>
                  </a:lnTo>
                  <a:lnTo>
                    <a:pt x="5254" y="726"/>
                  </a:lnTo>
                  <a:lnTo>
                    <a:pt x="5256" y="734"/>
                  </a:lnTo>
                  <a:lnTo>
                    <a:pt x="5258" y="744"/>
                  </a:lnTo>
                  <a:lnTo>
                    <a:pt x="5258" y="752"/>
                  </a:lnTo>
                  <a:lnTo>
                    <a:pt x="5258" y="758"/>
                  </a:lnTo>
                  <a:lnTo>
                    <a:pt x="5256" y="762"/>
                  </a:lnTo>
                  <a:lnTo>
                    <a:pt x="5252" y="760"/>
                  </a:lnTo>
                  <a:lnTo>
                    <a:pt x="5252" y="760"/>
                  </a:lnTo>
                  <a:lnTo>
                    <a:pt x="5246" y="750"/>
                  </a:lnTo>
                  <a:lnTo>
                    <a:pt x="5242" y="740"/>
                  </a:lnTo>
                  <a:lnTo>
                    <a:pt x="5242" y="730"/>
                  </a:lnTo>
                  <a:lnTo>
                    <a:pt x="5244" y="718"/>
                  </a:lnTo>
                  <a:lnTo>
                    <a:pt x="5244" y="718"/>
                  </a:lnTo>
                  <a:lnTo>
                    <a:pt x="5246" y="720"/>
                  </a:lnTo>
                  <a:lnTo>
                    <a:pt x="5246" y="720"/>
                  </a:lnTo>
                  <a:lnTo>
                    <a:pt x="5244" y="720"/>
                  </a:lnTo>
                  <a:lnTo>
                    <a:pt x="5244" y="718"/>
                  </a:lnTo>
                  <a:lnTo>
                    <a:pt x="5244" y="718"/>
                  </a:lnTo>
                  <a:close/>
                  <a:moveTo>
                    <a:pt x="5250" y="3772"/>
                  </a:moveTo>
                  <a:lnTo>
                    <a:pt x="5250" y="3772"/>
                  </a:lnTo>
                  <a:lnTo>
                    <a:pt x="5246" y="3764"/>
                  </a:lnTo>
                  <a:lnTo>
                    <a:pt x="5246" y="3762"/>
                  </a:lnTo>
                  <a:lnTo>
                    <a:pt x="5248" y="3760"/>
                  </a:lnTo>
                  <a:lnTo>
                    <a:pt x="5252" y="3762"/>
                  </a:lnTo>
                  <a:lnTo>
                    <a:pt x="5256" y="3764"/>
                  </a:lnTo>
                  <a:lnTo>
                    <a:pt x="5262" y="3770"/>
                  </a:lnTo>
                  <a:lnTo>
                    <a:pt x="5262" y="3772"/>
                  </a:lnTo>
                  <a:lnTo>
                    <a:pt x="5262" y="3774"/>
                  </a:lnTo>
                  <a:lnTo>
                    <a:pt x="5260" y="3774"/>
                  </a:lnTo>
                  <a:lnTo>
                    <a:pt x="5250" y="3772"/>
                  </a:lnTo>
                  <a:lnTo>
                    <a:pt x="5250" y="3772"/>
                  </a:lnTo>
                  <a:lnTo>
                    <a:pt x="5250" y="3770"/>
                  </a:lnTo>
                  <a:lnTo>
                    <a:pt x="5250" y="3770"/>
                  </a:lnTo>
                  <a:lnTo>
                    <a:pt x="5252" y="3772"/>
                  </a:lnTo>
                  <a:lnTo>
                    <a:pt x="5250" y="3772"/>
                  </a:lnTo>
                  <a:lnTo>
                    <a:pt x="5250" y="3772"/>
                  </a:lnTo>
                  <a:close/>
                  <a:moveTo>
                    <a:pt x="5308" y="3798"/>
                  </a:moveTo>
                  <a:lnTo>
                    <a:pt x="5308" y="3798"/>
                  </a:lnTo>
                  <a:lnTo>
                    <a:pt x="5310" y="3800"/>
                  </a:lnTo>
                  <a:lnTo>
                    <a:pt x="5308" y="3798"/>
                  </a:lnTo>
                  <a:lnTo>
                    <a:pt x="5308" y="3798"/>
                  </a:lnTo>
                  <a:lnTo>
                    <a:pt x="5308" y="3798"/>
                  </a:lnTo>
                  <a:lnTo>
                    <a:pt x="5308" y="3798"/>
                  </a:lnTo>
                  <a:lnTo>
                    <a:pt x="5308" y="3798"/>
                  </a:lnTo>
                  <a:close/>
                  <a:moveTo>
                    <a:pt x="5322" y="3780"/>
                  </a:moveTo>
                  <a:lnTo>
                    <a:pt x="5322" y="3780"/>
                  </a:lnTo>
                  <a:lnTo>
                    <a:pt x="5320" y="3772"/>
                  </a:lnTo>
                  <a:lnTo>
                    <a:pt x="5320" y="3770"/>
                  </a:lnTo>
                  <a:lnTo>
                    <a:pt x="5320" y="3770"/>
                  </a:lnTo>
                  <a:lnTo>
                    <a:pt x="5326" y="3778"/>
                  </a:lnTo>
                  <a:lnTo>
                    <a:pt x="5332" y="3786"/>
                  </a:lnTo>
                  <a:lnTo>
                    <a:pt x="5330" y="3788"/>
                  </a:lnTo>
                  <a:lnTo>
                    <a:pt x="5328" y="3786"/>
                  </a:lnTo>
                  <a:lnTo>
                    <a:pt x="5322" y="3780"/>
                  </a:lnTo>
                  <a:lnTo>
                    <a:pt x="5322" y="3780"/>
                  </a:lnTo>
                  <a:lnTo>
                    <a:pt x="5322" y="3780"/>
                  </a:lnTo>
                  <a:lnTo>
                    <a:pt x="5322" y="3780"/>
                  </a:lnTo>
                  <a:lnTo>
                    <a:pt x="5324" y="3780"/>
                  </a:lnTo>
                  <a:lnTo>
                    <a:pt x="5322" y="3780"/>
                  </a:lnTo>
                  <a:lnTo>
                    <a:pt x="5322" y="3780"/>
                  </a:lnTo>
                  <a:close/>
                  <a:moveTo>
                    <a:pt x="5410" y="4102"/>
                  </a:moveTo>
                  <a:lnTo>
                    <a:pt x="5414" y="4102"/>
                  </a:lnTo>
                  <a:lnTo>
                    <a:pt x="5414" y="4102"/>
                  </a:lnTo>
                  <a:lnTo>
                    <a:pt x="5412" y="4102"/>
                  </a:lnTo>
                  <a:lnTo>
                    <a:pt x="5410" y="4102"/>
                  </a:lnTo>
                  <a:lnTo>
                    <a:pt x="5410" y="4102"/>
                  </a:lnTo>
                  <a:close/>
                  <a:moveTo>
                    <a:pt x="5412" y="4086"/>
                  </a:moveTo>
                  <a:lnTo>
                    <a:pt x="5412" y="4086"/>
                  </a:lnTo>
                  <a:lnTo>
                    <a:pt x="5408" y="4086"/>
                  </a:lnTo>
                  <a:lnTo>
                    <a:pt x="5410" y="4086"/>
                  </a:lnTo>
                  <a:lnTo>
                    <a:pt x="5424" y="4090"/>
                  </a:lnTo>
                  <a:lnTo>
                    <a:pt x="5432" y="4090"/>
                  </a:lnTo>
                  <a:lnTo>
                    <a:pt x="5412" y="4086"/>
                  </a:lnTo>
                  <a:lnTo>
                    <a:pt x="5412" y="4086"/>
                  </a:lnTo>
                  <a:lnTo>
                    <a:pt x="5414" y="4086"/>
                  </a:lnTo>
                  <a:lnTo>
                    <a:pt x="5412" y="4086"/>
                  </a:lnTo>
                  <a:lnTo>
                    <a:pt x="5412" y="4086"/>
                  </a:lnTo>
                  <a:close/>
                  <a:moveTo>
                    <a:pt x="5444" y="4058"/>
                  </a:moveTo>
                  <a:lnTo>
                    <a:pt x="5444" y="4058"/>
                  </a:lnTo>
                  <a:lnTo>
                    <a:pt x="5434" y="4056"/>
                  </a:lnTo>
                  <a:lnTo>
                    <a:pt x="5434" y="4054"/>
                  </a:lnTo>
                  <a:lnTo>
                    <a:pt x="5434" y="4054"/>
                  </a:lnTo>
                  <a:lnTo>
                    <a:pt x="5448" y="4052"/>
                  </a:lnTo>
                  <a:lnTo>
                    <a:pt x="5454" y="4054"/>
                  </a:lnTo>
                  <a:lnTo>
                    <a:pt x="5458" y="4054"/>
                  </a:lnTo>
                  <a:lnTo>
                    <a:pt x="5456" y="4056"/>
                  </a:lnTo>
                  <a:lnTo>
                    <a:pt x="5444" y="4058"/>
                  </a:lnTo>
                  <a:lnTo>
                    <a:pt x="5444" y="4058"/>
                  </a:lnTo>
                  <a:lnTo>
                    <a:pt x="5442" y="4058"/>
                  </a:lnTo>
                  <a:lnTo>
                    <a:pt x="5444" y="4058"/>
                  </a:lnTo>
                  <a:lnTo>
                    <a:pt x="5444" y="4058"/>
                  </a:lnTo>
                  <a:lnTo>
                    <a:pt x="5444" y="4058"/>
                  </a:lnTo>
                  <a:lnTo>
                    <a:pt x="5444" y="4058"/>
                  </a:lnTo>
                  <a:close/>
                  <a:moveTo>
                    <a:pt x="5524" y="4062"/>
                  </a:moveTo>
                  <a:lnTo>
                    <a:pt x="5524" y="4062"/>
                  </a:lnTo>
                  <a:lnTo>
                    <a:pt x="5528" y="4062"/>
                  </a:lnTo>
                  <a:lnTo>
                    <a:pt x="5524" y="4062"/>
                  </a:lnTo>
                  <a:lnTo>
                    <a:pt x="5492" y="4066"/>
                  </a:lnTo>
                  <a:lnTo>
                    <a:pt x="5492" y="4066"/>
                  </a:lnTo>
                  <a:lnTo>
                    <a:pt x="5492" y="4062"/>
                  </a:lnTo>
                  <a:lnTo>
                    <a:pt x="5496" y="4060"/>
                  </a:lnTo>
                  <a:lnTo>
                    <a:pt x="5508" y="4060"/>
                  </a:lnTo>
                  <a:lnTo>
                    <a:pt x="5524" y="4062"/>
                  </a:lnTo>
                  <a:lnTo>
                    <a:pt x="5524" y="4062"/>
                  </a:lnTo>
                  <a:lnTo>
                    <a:pt x="5522" y="4062"/>
                  </a:lnTo>
                  <a:lnTo>
                    <a:pt x="5524" y="4062"/>
                  </a:lnTo>
                  <a:lnTo>
                    <a:pt x="5524" y="4062"/>
                  </a:lnTo>
                  <a:close/>
                  <a:moveTo>
                    <a:pt x="5528" y="3258"/>
                  </a:moveTo>
                  <a:lnTo>
                    <a:pt x="5528" y="3258"/>
                  </a:lnTo>
                  <a:lnTo>
                    <a:pt x="5530" y="3268"/>
                  </a:lnTo>
                  <a:lnTo>
                    <a:pt x="5532" y="3276"/>
                  </a:lnTo>
                  <a:lnTo>
                    <a:pt x="5532" y="3276"/>
                  </a:lnTo>
                  <a:lnTo>
                    <a:pt x="5530" y="3276"/>
                  </a:lnTo>
                  <a:lnTo>
                    <a:pt x="5520" y="3264"/>
                  </a:lnTo>
                  <a:lnTo>
                    <a:pt x="5520" y="3264"/>
                  </a:lnTo>
                  <a:lnTo>
                    <a:pt x="5510" y="3272"/>
                  </a:lnTo>
                  <a:lnTo>
                    <a:pt x="5502" y="3278"/>
                  </a:lnTo>
                  <a:lnTo>
                    <a:pt x="5492" y="3292"/>
                  </a:lnTo>
                  <a:lnTo>
                    <a:pt x="5488" y="3298"/>
                  </a:lnTo>
                  <a:lnTo>
                    <a:pt x="5482" y="3304"/>
                  </a:lnTo>
                  <a:lnTo>
                    <a:pt x="5472" y="3310"/>
                  </a:lnTo>
                  <a:lnTo>
                    <a:pt x="5460" y="3316"/>
                  </a:lnTo>
                  <a:lnTo>
                    <a:pt x="5460" y="3316"/>
                  </a:lnTo>
                  <a:lnTo>
                    <a:pt x="5438" y="3322"/>
                  </a:lnTo>
                  <a:lnTo>
                    <a:pt x="5418" y="3330"/>
                  </a:lnTo>
                  <a:lnTo>
                    <a:pt x="5396" y="3340"/>
                  </a:lnTo>
                  <a:lnTo>
                    <a:pt x="5374" y="3348"/>
                  </a:lnTo>
                  <a:lnTo>
                    <a:pt x="5374" y="3348"/>
                  </a:lnTo>
                  <a:lnTo>
                    <a:pt x="5362" y="3330"/>
                  </a:lnTo>
                  <a:lnTo>
                    <a:pt x="5358" y="3322"/>
                  </a:lnTo>
                  <a:lnTo>
                    <a:pt x="5352" y="3318"/>
                  </a:lnTo>
                  <a:lnTo>
                    <a:pt x="5348" y="3316"/>
                  </a:lnTo>
                  <a:lnTo>
                    <a:pt x="5340" y="3312"/>
                  </a:lnTo>
                  <a:lnTo>
                    <a:pt x="5318" y="3310"/>
                  </a:lnTo>
                  <a:lnTo>
                    <a:pt x="5318" y="3310"/>
                  </a:lnTo>
                  <a:lnTo>
                    <a:pt x="5314" y="3300"/>
                  </a:lnTo>
                  <a:lnTo>
                    <a:pt x="5306" y="3292"/>
                  </a:lnTo>
                  <a:lnTo>
                    <a:pt x="5296" y="3286"/>
                  </a:lnTo>
                  <a:lnTo>
                    <a:pt x="5282" y="3282"/>
                  </a:lnTo>
                  <a:lnTo>
                    <a:pt x="5282" y="3282"/>
                  </a:lnTo>
                  <a:lnTo>
                    <a:pt x="5288" y="3274"/>
                  </a:lnTo>
                  <a:lnTo>
                    <a:pt x="5288" y="3268"/>
                  </a:lnTo>
                  <a:lnTo>
                    <a:pt x="5286" y="3262"/>
                  </a:lnTo>
                  <a:lnTo>
                    <a:pt x="5282" y="3260"/>
                  </a:lnTo>
                  <a:lnTo>
                    <a:pt x="5270" y="3254"/>
                  </a:lnTo>
                  <a:lnTo>
                    <a:pt x="5262" y="3250"/>
                  </a:lnTo>
                  <a:lnTo>
                    <a:pt x="5258" y="3246"/>
                  </a:lnTo>
                  <a:lnTo>
                    <a:pt x="5258" y="3246"/>
                  </a:lnTo>
                  <a:lnTo>
                    <a:pt x="5266" y="3242"/>
                  </a:lnTo>
                  <a:lnTo>
                    <a:pt x="5272" y="3236"/>
                  </a:lnTo>
                  <a:lnTo>
                    <a:pt x="5276" y="3228"/>
                  </a:lnTo>
                  <a:lnTo>
                    <a:pt x="5278" y="3222"/>
                  </a:lnTo>
                  <a:lnTo>
                    <a:pt x="5276" y="3216"/>
                  </a:lnTo>
                  <a:lnTo>
                    <a:pt x="5272" y="3210"/>
                  </a:lnTo>
                  <a:lnTo>
                    <a:pt x="5268" y="3206"/>
                  </a:lnTo>
                  <a:lnTo>
                    <a:pt x="5260" y="3204"/>
                  </a:lnTo>
                  <a:lnTo>
                    <a:pt x="5260" y="3204"/>
                  </a:lnTo>
                  <a:lnTo>
                    <a:pt x="5274" y="3174"/>
                  </a:lnTo>
                  <a:lnTo>
                    <a:pt x="5292" y="3144"/>
                  </a:lnTo>
                  <a:lnTo>
                    <a:pt x="5312" y="3112"/>
                  </a:lnTo>
                  <a:lnTo>
                    <a:pt x="5322" y="3098"/>
                  </a:lnTo>
                  <a:lnTo>
                    <a:pt x="5334" y="3086"/>
                  </a:lnTo>
                  <a:lnTo>
                    <a:pt x="5346" y="3076"/>
                  </a:lnTo>
                  <a:lnTo>
                    <a:pt x="5356" y="3070"/>
                  </a:lnTo>
                  <a:lnTo>
                    <a:pt x="5366" y="3068"/>
                  </a:lnTo>
                  <a:lnTo>
                    <a:pt x="5372" y="3068"/>
                  </a:lnTo>
                  <a:lnTo>
                    <a:pt x="5376" y="3070"/>
                  </a:lnTo>
                  <a:lnTo>
                    <a:pt x="5382" y="3074"/>
                  </a:lnTo>
                  <a:lnTo>
                    <a:pt x="5386" y="3080"/>
                  </a:lnTo>
                  <a:lnTo>
                    <a:pt x="5394" y="3096"/>
                  </a:lnTo>
                  <a:lnTo>
                    <a:pt x="5394" y="3096"/>
                  </a:lnTo>
                  <a:lnTo>
                    <a:pt x="5396" y="3090"/>
                  </a:lnTo>
                  <a:lnTo>
                    <a:pt x="5398" y="3082"/>
                  </a:lnTo>
                  <a:lnTo>
                    <a:pt x="5400" y="3076"/>
                  </a:lnTo>
                  <a:lnTo>
                    <a:pt x="5398" y="3068"/>
                  </a:lnTo>
                  <a:lnTo>
                    <a:pt x="5398" y="3068"/>
                  </a:lnTo>
                  <a:lnTo>
                    <a:pt x="5432" y="3098"/>
                  </a:lnTo>
                  <a:lnTo>
                    <a:pt x="5476" y="3132"/>
                  </a:lnTo>
                  <a:lnTo>
                    <a:pt x="5520" y="3164"/>
                  </a:lnTo>
                  <a:lnTo>
                    <a:pt x="5552" y="3186"/>
                  </a:lnTo>
                  <a:lnTo>
                    <a:pt x="5552" y="3186"/>
                  </a:lnTo>
                  <a:lnTo>
                    <a:pt x="5548" y="3202"/>
                  </a:lnTo>
                  <a:lnTo>
                    <a:pt x="5540" y="3228"/>
                  </a:lnTo>
                  <a:lnTo>
                    <a:pt x="5528" y="3258"/>
                  </a:lnTo>
                  <a:lnTo>
                    <a:pt x="5528" y="3258"/>
                  </a:lnTo>
                  <a:lnTo>
                    <a:pt x="5528" y="3250"/>
                  </a:lnTo>
                  <a:lnTo>
                    <a:pt x="5528" y="3258"/>
                  </a:lnTo>
                  <a:lnTo>
                    <a:pt x="5528" y="3258"/>
                  </a:lnTo>
                  <a:close/>
                </a:path>
              </a:pathLst>
            </a:custGeom>
            <a:solidFill>
              <a:srgbClr val="FFFFFF"/>
            </a:solidFill>
            <a:ln>
              <a:noFill/>
            </a:ln>
          </p:spPr>
          <p:txBody>
            <a:bodyPr lIns="91425" tIns="45700" rIns="91425" bIns="45700" anchor="t" anchorCtr="0">
              <a:noAutofit/>
            </a:bodyPr>
            <a:lstStyle/>
            <a:p>
              <a:endParaRPr/>
            </a:p>
          </p:txBody>
        </p:sp>
      </p:grpSp>
      <p:grpSp>
        <p:nvGrpSpPr>
          <p:cNvPr id="8" name="Shape 8"/>
          <p:cNvGrpSpPr/>
          <p:nvPr/>
        </p:nvGrpSpPr>
        <p:grpSpPr>
          <a:xfrm>
            <a:off x="3175" y="609600"/>
            <a:ext cx="8302625" cy="3787775"/>
            <a:chOff x="3175" y="609600"/>
            <a:chExt cx="8302625" cy="3787775"/>
          </a:xfrm>
        </p:grpSpPr>
        <p:sp>
          <p:nvSpPr>
            <p:cNvPr id="9" name="Shape 9"/>
            <p:cNvSpPr/>
            <p:nvPr/>
          </p:nvSpPr>
          <p:spPr>
            <a:xfrm>
              <a:off x="5470525" y="609600"/>
              <a:ext cx="654050" cy="314325"/>
            </a:xfrm>
            <a:custGeom>
              <a:avLst/>
              <a:gdLst/>
              <a:ahLst/>
              <a:cxnLst/>
              <a:rect l="0" t="0" r="0" b="0"/>
              <a:pathLst>
                <a:path w="412" h="198" extrusionOk="0">
                  <a:moveTo>
                    <a:pt x="96" y="154"/>
                  </a:moveTo>
                  <a:lnTo>
                    <a:pt x="96" y="154"/>
                  </a:lnTo>
                  <a:lnTo>
                    <a:pt x="132" y="146"/>
                  </a:lnTo>
                  <a:lnTo>
                    <a:pt x="166" y="136"/>
                  </a:lnTo>
                  <a:lnTo>
                    <a:pt x="166" y="136"/>
                  </a:lnTo>
                  <a:lnTo>
                    <a:pt x="198" y="124"/>
                  </a:lnTo>
                  <a:lnTo>
                    <a:pt x="230" y="112"/>
                  </a:lnTo>
                  <a:lnTo>
                    <a:pt x="290" y="86"/>
                  </a:lnTo>
                  <a:lnTo>
                    <a:pt x="352" y="60"/>
                  </a:lnTo>
                  <a:lnTo>
                    <a:pt x="412" y="36"/>
                  </a:lnTo>
                  <a:lnTo>
                    <a:pt x="402" y="0"/>
                  </a:lnTo>
                  <a:lnTo>
                    <a:pt x="402" y="0"/>
                  </a:lnTo>
                  <a:lnTo>
                    <a:pt x="296" y="46"/>
                  </a:lnTo>
                  <a:lnTo>
                    <a:pt x="194" y="96"/>
                  </a:lnTo>
                  <a:lnTo>
                    <a:pt x="94" y="146"/>
                  </a:lnTo>
                  <a:lnTo>
                    <a:pt x="46" y="172"/>
                  </a:lnTo>
                  <a:lnTo>
                    <a:pt x="0" y="198"/>
                  </a:lnTo>
                  <a:lnTo>
                    <a:pt x="0" y="198"/>
                  </a:lnTo>
                  <a:lnTo>
                    <a:pt x="114" y="156"/>
                  </a:lnTo>
                  <a:lnTo>
                    <a:pt x="96" y="154"/>
                  </a:lnTo>
                  <a:close/>
                </a:path>
              </a:pathLst>
            </a:custGeom>
            <a:solidFill>
              <a:srgbClr val="ECECEC"/>
            </a:solidFill>
            <a:ln>
              <a:noFill/>
            </a:ln>
          </p:spPr>
          <p:txBody>
            <a:bodyPr lIns="91425" tIns="45700" rIns="91425" bIns="45700" anchor="t" anchorCtr="0">
              <a:noAutofit/>
            </a:bodyPr>
            <a:lstStyle/>
            <a:p>
              <a:endParaRPr/>
            </a:p>
          </p:txBody>
        </p:sp>
        <p:sp>
          <p:nvSpPr>
            <p:cNvPr id="10" name="Shape 10"/>
            <p:cNvSpPr/>
            <p:nvPr/>
          </p:nvSpPr>
          <p:spPr>
            <a:xfrm>
              <a:off x="5959475" y="717550"/>
              <a:ext cx="225425" cy="95250"/>
            </a:xfrm>
            <a:custGeom>
              <a:avLst/>
              <a:gdLst/>
              <a:ahLst/>
              <a:cxnLst/>
              <a:rect l="0" t="0" r="0" b="0"/>
              <a:pathLst>
                <a:path w="142" h="60" extrusionOk="0">
                  <a:moveTo>
                    <a:pt x="142" y="2"/>
                  </a:moveTo>
                  <a:lnTo>
                    <a:pt x="122" y="0"/>
                  </a:lnTo>
                  <a:lnTo>
                    <a:pt x="122" y="0"/>
                  </a:lnTo>
                  <a:lnTo>
                    <a:pt x="0" y="60"/>
                  </a:lnTo>
                  <a:lnTo>
                    <a:pt x="0" y="60"/>
                  </a:lnTo>
                  <a:lnTo>
                    <a:pt x="142" y="2"/>
                  </a:lnTo>
                  <a:lnTo>
                    <a:pt x="142" y="2"/>
                  </a:lnTo>
                  <a:close/>
                </a:path>
              </a:pathLst>
            </a:custGeom>
            <a:solidFill>
              <a:srgbClr val="ECECEC"/>
            </a:solidFill>
            <a:ln>
              <a:noFill/>
            </a:ln>
          </p:spPr>
          <p:txBody>
            <a:bodyPr lIns="91425" tIns="45700" rIns="91425" bIns="45700" anchor="t" anchorCtr="0">
              <a:noAutofit/>
            </a:bodyPr>
            <a:lstStyle/>
            <a:p>
              <a:endParaRPr/>
            </a:p>
          </p:txBody>
        </p:sp>
        <p:sp>
          <p:nvSpPr>
            <p:cNvPr id="11" name="Shape 11"/>
            <p:cNvSpPr/>
            <p:nvPr/>
          </p:nvSpPr>
          <p:spPr>
            <a:xfrm>
              <a:off x="4775200" y="2952750"/>
              <a:ext cx="60325" cy="15875"/>
            </a:xfrm>
            <a:custGeom>
              <a:avLst/>
              <a:gdLst/>
              <a:ahLst/>
              <a:cxnLst/>
              <a:rect l="0" t="0" r="0" b="0"/>
              <a:pathLst>
                <a:path w="38" h="10" extrusionOk="0">
                  <a:moveTo>
                    <a:pt x="34" y="8"/>
                  </a:moveTo>
                  <a:lnTo>
                    <a:pt x="38" y="0"/>
                  </a:lnTo>
                  <a:lnTo>
                    <a:pt x="0" y="10"/>
                  </a:lnTo>
                  <a:lnTo>
                    <a:pt x="34" y="8"/>
                  </a:lnTo>
                  <a:close/>
                </a:path>
              </a:pathLst>
            </a:custGeom>
            <a:solidFill>
              <a:srgbClr val="ECECEC"/>
            </a:solidFill>
            <a:ln>
              <a:noFill/>
            </a:ln>
          </p:spPr>
          <p:txBody>
            <a:bodyPr lIns="91425" tIns="45700" rIns="91425" bIns="45700" anchor="t" anchorCtr="0">
              <a:noAutofit/>
            </a:bodyPr>
            <a:lstStyle/>
            <a:p>
              <a:endParaRPr/>
            </a:p>
          </p:txBody>
        </p:sp>
        <p:sp>
          <p:nvSpPr>
            <p:cNvPr id="12" name="Shape 12"/>
            <p:cNvSpPr/>
            <p:nvPr/>
          </p:nvSpPr>
          <p:spPr>
            <a:xfrm>
              <a:off x="6705600" y="622300"/>
              <a:ext cx="1600200" cy="771525"/>
            </a:xfrm>
            <a:custGeom>
              <a:avLst/>
              <a:gdLst/>
              <a:ahLst/>
              <a:cxnLst/>
              <a:rect l="0" t="0" r="0" b="0"/>
              <a:pathLst>
                <a:path w="1008" h="486" extrusionOk="0">
                  <a:moveTo>
                    <a:pt x="990" y="466"/>
                  </a:moveTo>
                  <a:lnTo>
                    <a:pt x="990" y="466"/>
                  </a:lnTo>
                  <a:lnTo>
                    <a:pt x="966" y="434"/>
                  </a:lnTo>
                  <a:lnTo>
                    <a:pt x="940" y="404"/>
                  </a:lnTo>
                  <a:lnTo>
                    <a:pt x="940" y="404"/>
                  </a:lnTo>
                  <a:lnTo>
                    <a:pt x="914" y="372"/>
                  </a:lnTo>
                  <a:lnTo>
                    <a:pt x="914" y="372"/>
                  </a:lnTo>
                  <a:lnTo>
                    <a:pt x="886" y="344"/>
                  </a:lnTo>
                  <a:lnTo>
                    <a:pt x="886" y="344"/>
                  </a:lnTo>
                  <a:lnTo>
                    <a:pt x="828" y="286"/>
                  </a:lnTo>
                  <a:lnTo>
                    <a:pt x="798" y="258"/>
                  </a:lnTo>
                  <a:lnTo>
                    <a:pt x="766" y="230"/>
                  </a:lnTo>
                  <a:lnTo>
                    <a:pt x="766" y="230"/>
                  </a:lnTo>
                  <a:lnTo>
                    <a:pt x="730" y="202"/>
                  </a:lnTo>
                  <a:lnTo>
                    <a:pt x="694" y="176"/>
                  </a:lnTo>
                  <a:lnTo>
                    <a:pt x="656" y="150"/>
                  </a:lnTo>
                  <a:lnTo>
                    <a:pt x="616" y="128"/>
                  </a:lnTo>
                  <a:lnTo>
                    <a:pt x="606" y="120"/>
                  </a:lnTo>
                  <a:lnTo>
                    <a:pt x="606" y="120"/>
                  </a:lnTo>
                  <a:lnTo>
                    <a:pt x="574" y="104"/>
                  </a:lnTo>
                  <a:lnTo>
                    <a:pt x="544" y="88"/>
                  </a:lnTo>
                  <a:lnTo>
                    <a:pt x="510" y="74"/>
                  </a:lnTo>
                  <a:lnTo>
                    <a:pt x="478" y="62"/>
                  </a:lnTo>
                  <a:lnTo>
                    <a:pt x="444" y="50"/>
                  </a:lnTo>
                  <a:lnTo>
                    <a:pt x="410" y="40"/>
                  </a:lnTo>
                  <a:lnTo>
                    <a:pt x="374" y="30"/>
                  </a:lnTo>
                  <a:lnTo>
                    <a:pt x="338" y="22"/>
                  </a:lnTo>
                  <a:lnTo>
                    <a:pt x="338" y="22"/>
                  </a:lnTo>
                  <a:lnTo>
                    <a:pt x="302" y="14"/>
                  </a:lnTo>
                  <a:lnTo>
                    <a:pt x="264" y="10"/>
                  </a:lnTo>
                  <a:lnTo>
                    <a:pt x="226" y="4"/>
                  </a:lnTo>
                  <a:lnTo>
                    <a:pt x="186" y="2"/>
                  </a:lnTo>
                  <a:lnTo>
                    <a:pt x="148" y="0"/>
                  </a:lnTo>
                  <a:lnTo>
                    <a:pt x="108" y="0"/>
                  </a:lnTo>
                  <a:lnTo>
                    <a:pt x="68" y="2"/>
                  </a:lnTo>
                  <a:lnTo>
                    <a:pt x="28" y="4"/>
                  </a:lnTo>
                  <a:lnTo>
                    <a:pt x="28" y="4"/>
                  </a:lnTo>
                  <a:lnTo>
                    <a:pt x="0" y="28"/>
                  </a:lnTo>
                  <a:lnTo>
                    <a:pt x="0" y="28"/>
                  </a:lnTo>
                  <a:lnTo>
                    <a:pt x="72" y="20"/>
                  </a:lnTo>
                  <a:lnTo>
                    <a:pt x="144" y="14"/>
                  </a:lnTo>
                  <a:lnTo>
                    <a:pt x="214" y="12"/>
                  </a:lnTo>
                  <a:lnTo>
                    <a:pt x="286" y="14"/>
                  </a:lnTo>
                  <a:lnTo>
                    <a:pt x="286" y="14"/>
                  </a:lnTo>
                  <a:lnTo>
                    <a:pt x="242" y="18"/>
                  </a:lnTo>
                  <a:lnTo>
                    <a:pt x="200" y="24"/>
                  </a:lnTo>
                  <a:lnTo>
                    <a:pt x="200" y="24"/>
                  </a:lnTo>
                  <a:lnTo>
                    <a:pt x="124" y="40"/>
                  </a:lnTo>
                  <a:lnTo>
                    <a:pt x="48" y="62"/>
                  </a:lnTo>
                  <a:lnTo>
                    <a:pt x="48" y="62"/>
                  </a:lnTo>
                  <a:lnTo>
                    <a:pt x="92" y="52"/>
                  </a:lnTo>
                  <a:lnTo>
                    <a:pt x="138" y="44"/>
                  </a:lnTo>
                  <a:lnTo>
                    <a:pt x="182" y="36"/>
                  </a:lnTo>
                  <a:lnTo>
                    <a:pt x="228" y="30"/>
                  </a:lnTo>
                  <a:lnTo>
                    <a:pt x="228" y="30"/>
                  </a:lnTo>
                  <a:lnTo>
                    <a:pt x="298" y="40"/>
                  </a:lnTo>
                  <a:lnTo>
                    <a:pt x="366" y="54"/>
                  </a:lnTo>
                  <a:lnTo>
                    <a:pt x="434" y="72"/>
                  </a:lnTo>
                  <a:lnTo>
                    <a:pt x="500" y="92"/>
                  </a:lnTo>
                  <a:lnTo>
                    <a:pt x="500" y="92"/>
                  </a:lnTo>
                  <a:lnTo>
                    <a:pt x="556" y="122"/>
                  </a:lnTo>
                  <a:lnTo>
                    <a:pt x="610" y="154"/>
                  </a:lnTo>
                  <a:lnTo>
                    <a:pt x="610" y="154"/>
                  </a:lnTo>
                  <a:lnTo>
                    <a:pt x="582" y="150"/>
                  </a:lnTo>
                  <a:lnTo>
                    <a:pt x="582" y="150"/>
                  </a:lnTo>
                  <a:lnTo>
                    <a:pt x="618" y="168"/>
                  </a:lnTo>
                  <a:lnTo>
                    <a:pt x="654" y="186"/>
                  </a:lnTo>
                  <a:lnTo>
                    <a:pt x="654" y="186"/>
                  </a:lnTo>
                  <a:lnTo>
                    <a:pt x="712" y="224"/>
                  </a:lnTo>
                  <a:lnTo>
                    <a:pt x="766" y="266"/>
                  </a:lnTo>
                  <a:lnTo>
                    <a:pt x="816" y="308"/>
                  </a:lnTo>
                  <a:lnTo>
                    <a:pt x="866" y="354"/>
                  </a:lnTo>
                  <a:lnTo>
                    <a:pt x="866" y="354"/>
                  </a:lnTo>
                  <a:lnTo>
                    <a:pt x="816" y="310"/>
                  </a:lnTo>
                  <a:lnTo>
                    <a:pt x="764" y="270"/>
                  </a:lnTo>
                  <a:lnTo>
                    <a:pt x="764" y="270"/>
                  </a:lnTo>
                  <a:lnTo>
                    <a:pt x="810" y="322"/>
                  </a:lnTo>
                  <a:lnTo>
                    <a:pt x="810" y="322"/>
                  </a:lnTo>
                  <a:lnTo>
                    <a:pt x="748" y="274"/>
                  </a:lnTo>
                  <a:lnTo>
                    <a:pt x="748" y="274"/>
                  </a:lnTo>
                  <a:lnTo>
                    <a:pt x="794" y="312"/>
                  </a:lnTo>
                  <a:lnTo>
                    <a:pt x="838" y="352"/>
                  </a:lnTo>
                  <a:lnTo>
                    <a:pt x="838" y="352"/>
                  </a:lnTo>
                  <a:lnTo>
                    <a:pt x="898" y="392"/>
                  </a:lnTo>
                  <a:lnTo>
                    <a:pt x="898" y="392"/>
                  </a:lnTo>
                  <a:lnTo>
                    <a:pt x="924" y="416"/>
                  </a:lnTo>
                  <a:lnTo>
                    <a:pt x="924" y="416"/>
                  </a:lnTo>
                  <a:lnTo>
                    <a:pt x="954" y="438"/>
                  </a:lnTo>
                  <a:lnTo>
                    <a:pt x="978" y="462"/>
                  </a:lnTo>
                  <a:lnTo>
                    <a:pt x="970" y="452"/>
                  </a:lnTo>
                  <a:lnTo>
                    <a:pt x="970" y="452"/>
                  </a:lnTo>
                  <a:lnTo>
                    <a:pt x="1008" y="486"/>
                  </a:lnTo>
                  <a:lnTo>
                    <a:pt x="990" y="466"/>
                  </a:lnTo>
                  <a:close/>
                </a:path>
              </a:pathLst>
            </a:custGeom>
            <a:solidFill>
              <a:srgbClr val="ECECEC"/>
            </a:solidFill>
            <a:ln>
              <a:noFill/>
            </a:ln>
          </p:spPr>
          <p:txBody>
            <a:bodyPr lIns="91425" tIns="45700" rIns="91425" bIns="45700" anchor="t" anchorCtr="0">
              <a:noAutofit/>
            </a:bodyPr>
            <a:lstStyle/>
            <a:p>
              <a:endParaRPr/>
            </a:p>
          </p:txBody>
        </p:sp>
        <p:sp>
          <p:nvSpPr>
            <p:cNvPr id="13" name="Shape 13"/>
            <p:cNvSpPr/>
            <p:nvPr/>
          </p:nvSpPr>
          <p:spPr>
            <a:xfrm>
              <a:off x="6604000" y="2200275"/>
              <a:ext cx="200025" cy="15875"/>
            </a:xfrm>
            <a:custGeom>
              <a:avLst/>
              <a:gdLst/>
              <a:ahLst/>
              <a:cxnLst/>
              <a:rect l="0" t="0" r="0" b="0"/>
              <a:pathLst>
                <a:path w="126" h="10" extrusionOk="0">
                  <a:moveTo>
                    <a:pt x="98" y="2"/>
                  </a:moveTo>
                  <a:lnTo>
                    <a:pt x="98" y="2"/>
                  </a:lnTo>
                  <a:lnTo>
                    <a:pt x="66" y="0"/>
                  </a:lnTo>
                  <a:lnTo>
                    <a:pt x="66" y="0"/>
                  </a:lnTo>
                  <a:lnTo>
                    <a:pt x="0" y="0"/>
                  </a:lnTo>
                  <a:lnTo>
                    <a:pt x="60" y="4"/>
                  </a:lnTo>
                  <a:lnTo>
                    <a:pt x="60" y="4"/>
                  </a:lnTo>
                  <a:lnTo>
                    <a:pt x="90" y="6"/>
                  </a:lnTo>
                  <a:lnTo>
                    <a:pt x="116" y="10"/>
                  </a:lnTo>
                  <a:lnTo>
                    <a:pt x="126" y="4"/>
                  </a:lnTo>
                  <a:lnTo>
                    <a:pt x="112" y="2"/>
                  </a:lnTo>
                  <a:lnTo>
                    <a:pt x="98" y="2"/>
                  </a:lnTo>
                  <a:close/>
                </a:path>
              </a:pathLst>
            </a:custGeom>
            <a:solidFill>
              <a:srgbClr val="ECECEC"/>
            </a:solidFill>
            <a:ln>
              <a:noFill/>
            </a:ln>
          </p:spPr>
          <p:txBody>
            <a:bodyPr lIns="91425" tIns="45700" rIns="91425" bIns="45700" anchor="t" anchorCtr="0">
              <a:noAutofit/>
            </a:bodyPr>
            <a:lstStyle/>
            <a:p>
              <a:endParaRPr/>
            </a:p>
          </p:txBody>
        </p:sp>
        <p:sp>
          <p:nvSpPr>
            <p:cNvPr id="14" name="Shape 14"/>
            <p:cNvSpPr/>
            <p:nvPr/>
          </p:nvSpPr>
          <p:spPr>
            <a:xfrm>
              <a:off x="6530975" y="2206625"/>
              <a:ext cx="228600" cy="53975"/>
            </a:xfrm>
            <a:custGeom>
              <a:avLst/>
              <a:gdLst/>
              <a:ahLst/>
              <a:cxnLst/>
              <a:rect l="0" t="0" r="0" b="0"/>
              <a:pathLst>
                <a:path w="144" h="34" extrusionOk="0">
                  <a:moveTo>
                    <a:pt x="118" y="34"/>
                  </a:moveTo>
                  <a:lnTo>
                    <a:pt x="144" y="18"/>
                  </a:lnTo>
                  <a:lnTo>
                    <a:pt x="144" y="18"/>
                  </a:lnTo>
                  <a:lnTo>
                    <a:pt x="72" y="8"/>
                  </a:lnTo>
                  <a:lnTo>
                    <a:pt x="0" y="0"/>
                  </a:lnTo>
                  <a:lnTo>
                    <a:pt x="0" y="0"/>
                  </a:lnTo>
                  <a:lnTo>
                    <a:pt x="118" y="34"/>
                  </a:lnTo>
                  <a:lnTo>
                    <a:pt x="118" y="34"/>
                  </a:lnTo>
                  <a:close/>
                </a:path>
              </a:pathLst>
            </a:custGeom>
            <a:solidFill>
              <a:srgbClr val="ECECEC"/>
            </a:solidFill>
            <a:ln>
              <a:noFill/>
            </a:ln>
          </p:spPr>
          <p:txBody>
            <a:bodyPr lIns="91425" tIns="45700" rIns="91425" bIns="45700" anchor="t" anchorCtr="0">
              <a:noAutofit/>
            </a:bodyPr>
            <a:lstStyle/>
            <a:p>
              <a:endParaRPr/>
            </a:p>
          </p:txBody>
        </p:sp>
        <p:sp>
          <p:nvSpPr>
            <p:cNvPr id="15" name="Shape 15"/>
            <p:cNvSpPr/>
            <p:nvPr/>
          </p:nvSpPr>
          <p:spPr>
            <a:xfrm>
              <a:off x="6200775" y="2482850"/>
              <a:ext cx="444500" cy="66675"/>
            </a:xfrm>
            <a:custGeom>
              <a:avLst/>
              <a:gdLst/>
              <a:ahLst/>
              <a:cxnLst/>
              <a:rect l="0" t="0" r="0" b="0"/>
              <a:pathLst>
                <a:path w="280" h="42" extrusionOk="0">
                  <a:moveTo>
                    <a:pt x="140" y="14"/>
                  </a:moveTo>
                  <a:lnTo>
                    <a:pt x="140" y="14"/>
                  </a:lnTo>
                  <a:lnTo>
                    <a:pt x="0" y="40"/>
                  </a:lnTo>
                  <a:lnTo>
                    <a:pt x="0" y="40"/>
                  </a:lnTo>
                  <a:lnTo>
                    <a:pt x="34" y="42"/>
                  </a:lnTo>
                  <a:lnTo>
                    <a:pt x="68" y="42"/>
                  </a:lnTo>
                  <a:lnTo>
                    <a:pt x="102" y="38"/>
                  </a:lnTo>
                  <a:lnTo>
                    <a:pt x="136" y="32"/>
                  </a:lnTo>
                  <a:lnTo>
                    <a:pt x="208" y="18"/>
                  </a:lnTo>
                  <a:lnTo>
                    <a:pt x="280" y="0"/>
                  </a:lnTo>
                  <a:lnTo>
                    <a:pt x="280" y="0"/>
                  </a:lnTo>
                  <a:lnTo>
                    <a:pt x="140" y="14"/>
                  </a:lnTo>
                  <a:lnTo>
                    <a:pt x="140" y="14"/>
                  </a:lnTo>
                  <a:close/>
                </a:path>
              </a:pathLst>
            </a:custGeom>
            <a:solidFill>
              <a:srgbClr val="ECECEC"/>
            </a:solidFill>
            <a:ln>
              <a:noFill/>
            </a:ln>
          </p:spPr>
          <p:txBody>
            <a:bodyPr lIns="91425" tIns="45700" rIns="91425" bIns="45700" anchor="t" anchorCtr="0">
              <a:noAutofit/>
            </a:bodyPr>
            <a:lstStyle/>
            <a:p>
              <a:endParaRPr/>
            </a:p>
          </p:txBody>
        </p:sp>
        <p:sp>
          <p:nvSpPr>
            <p:cNvPr id="16" name="Shape 16"/>
            <p:cNvSpPr/>
            <p:nvPr/>
          </p:nvSpPr>
          <p:spPr>
            <a:xfrm>
              <a:off x="6610350" y="2260600"/>
              <a:ext cx="107950" cy="19050"/>
            </a:xfrm>
            <a:custGeom>
              <a:avLst/>
              <a:gdLst/>
              <a:ahLst/>
              <a:cxnLst/>
              <a:rect l="0" t="0" r="0" b="0"/>
              <a:pathLst>
                <a:path w="68" h="12" extrusionOk="0">
                  <a:moveTo>
                    <a:pt x="40" y="12"/>
                  </a:moveTo>
                  <a:lnTo>
                    <a:pt x="68" y="0"/>
                  </a:lnTo>
                  <a:lnTo>
                    <a:pt x="68" y="0"/>
                  </a:lnTo>
                  <a:lnTo>
                    <a:pt x="0" y="2"/>
                  </a:lnTo>
                  <a:lnTo>
                    <a:pt x="40" y="12"/>
                  </a:lnTo>
                  <a:close/>
                </a:path>
              </a:pathLst>
            </a:custGeom>
            <a:solidFill>
              <a:srgbClr val="ECECEC"/>
            </a:solidFill>
            <a:ln>
              <a:noFill/>
            </a:ln>
          </p:spPr>
          <p:txBody>
            <a:bodyPr lIns="91425" tIns="45700" rIns="91425" bIns="45700" anchor="t" anchorCtr="0">
              <a:noAutofit/>
            </a:bodyPr>
            <a:lstStyle/>
            <a:p>
              <a:endParaRPr/>
            </a:p>
          </p:txBody>
        </p:sp>
        <p:sp>
          <p:nvSpPr>
            <p:cNvPr id="17" name="Shape 17"/>
            <p:cNvSpPr/>
            <p:nvPr/>
          </p:nvSpPr>
          <p:spPr>
            <a:xfrm>
              <a:off x="6880225" y="2025650"/>
              <a:ext cx="180975" cy="95250"/>
            </a:xfrm>
            <a:custGeom>
              <a:avLst/>
              <a:gdLst/>
              <a:ahLst/>
              <a:cxnLst/>
              <a:rect l="0" t="0" r="0" b="0"/>
              <a:pathLst>
                <a:path w="114" h="60" extrusionOk="0">
                  <a:moveTo>
                    <a:pt x="108" y="44"/>
                  </a:moveTo>
                  <a:lnTo>
                    <a:pt x="108" y="44"/>
                  </a:lnTo>
                  <a:lnTo>
                    <a:pt x="98" y="12"/>
                  </a:lnTo>
                  <a:lnTo>
                    <a:pt x="98" y="12"/>
                  </a:lnTo>
                  <a:lnTo>
                    <a:pt x="50" y="4"/>
                  </a:lnTo>
                  <a:lnTo>
                    <a:pt x="0" y="0"/>
                  </a:lnTo>
                  <a:lnTo>
                    <a:pt x="0" y="0"/>
                  </a:lnTo>
                  <a:lnTo>
                    <a:pt x="40" y="14"/>
                  </a:lnTo>
                  <a:lnTo>
                    <a:pt x="78" y="32"/>
                  </a:lnTo>
                  <a:lnTo>
                    <a:pt x="78" y="32"/>
                  </a:lnTo>
                  <a:lnTo>
                    <a:pt x="30" y="26"/>
                  </a:lnTo>
                  <a:lnTo>
                    <a:pt x="30" y="26"/>
                  </a:lnTo>
                  <a:lnTo>
                    <a:pt x="72" y="42"/>
                  </a:lnTo>
                  <a:lnTo>
                    <a:pt x="114" y="60"/>
                  </a:lnTo>
                  <a:lnTo>
                    <a:pt x="108" y="48"/>
                  </a:lnTo>
                  <a:lnTo>
                    <a:pt x="108" y="44"/>
                  </a:lnTo>
                  <a:close/>
                </a:path>
              </a:pathLst>
            </a:custGeom>
            <a:solidFill>
              <a:srgbClr val="ECECEC"/>
            </a:solidFill>
            <a:ln>
              <a:noFill/>
            </a:ln>
          </p:spPr>
          <p:txBody>
            <a:bodyPr lIns="91425" tIns="45700" rIns="91425" bIns="45700" anchor="t" anchorCtr="0">
              <a:noAutofit/>
            </a:bodyPr>
            <a:lstStyle/>
            <a:p>
              <a:endParaRPr/>
            </a:p>
          </p:txBody>
        </p:sp>
        <p:sp>
          <p:nvSpPr>
            <p:cNvPr id="18" name="Shape 18"/>
            <p:cNvSpPr/>
            <p:nvPr/>
          </p:nvSpPr>
          <p:spPr>
            <a:xfrm>
              <a:off x="6581775" y="1924050"/>
              <a:ext cx="533400" cy="104775"/>
            </a:xfrm>
            <a:custGeom>
              <a:avLst/>
              <a:gdLst/>
              <a:ahLst/>
              <a:cxnLst/>
              <a:rect l="0" t="0" r="0" b="0"/>
              <a:pathLst>
                <a:path w="336" h="66" extrusionOk="0">
                  <a:moveTo>
                    <a:pt x="126" y="22"/>
                  </a:moveTo>
                  <a:lnTo>
                    <a:pt x="126" y="22"/>
                  </a:lnTo>
                  <a:lnTo>
                    <a:pt x="96" y="30"/>
                  </a:lnTo>
                  <a:lnTo>
                    <a:pt x="64" y="40"/>
                  </a:lnTo>
                  <a:lnTo>
                    <a:pt x="64" y="40"/>
                  </a:lnTo>
                  <a:lnTo>
                    <a:pt x="32" y="52"/>
                  </a:lnTo>
                  <a:lnTo>
                    <a:pt x="0" y="66"/>
                  </a:lnTo>
                  <a:lnTo>
                    <a:pt x="0" y="66"/>
                  </a:lnTo>
                  <a:lnTo>
                    <a:pt x="34" y="64"/>
                  </a:lnTo>
                  <a:lnTo>
                    <a:pt x="66" y="60"/>
                  </a:lnTo>
                  <a:lnTo>
                    <a:pt x="130" y="54"/>
                  </a:lnTo>
                  <a:lnTo>
                    <a:pt x="130" y="54"/>
                  </a:lnTo>
                  <a:lnTo>
                    <a:pt x="190" y="48"/>
                  </a:lnTo>
                  <a:lnTo>
                    <a:pt x="218" y="46"/>
                  </a:lnTo>
                  <a:lnTo>
                    <a:pt x="246" y="44"/>
                  </a:lnTo>
                  <a:lnTo>
                    <a:pt x="246" y="44"/>
                  </a:lnTo>
                  <a:lnTo>
                    <a:pt x="286" y="56"/>
                  </a:lnTo>
                  <a:lnTo>
                    <a:pt x="286" y="48"/>
                  </a:lnTo>
                  <a:lnTo>
                    <a:pt x="286" y="40"/>
                  </a:lnTo>
                  <a:lnTo>
                    <a:pt x="286" y="40"/>
                  </a:lnTo>
                  <a:lnTo>
                    <a:pt x="310" y="20"/>
                  </a:lnTo>
                  <a:lnTo>
                    <a:pt x="336" y="0"/>
                  </a:lnTo>
                  <a:lnTo>
                    <a:pt x="336" y="0"/>
                  </a:lnTo>
                  <a:lnTo>
                    <a:pt x="284" y="0"/>
                  </a:lnTo>
                  <a:lnTo>
                    <a:pt x="230" y="4"/>
                  </a:lnTo>
                  <a:lnTo>
                    <a:pt x="178" y="12"/>
                  </a:lnTo>
                  <a:lnTo>
                    <a:pt x="126" y="22"/>
                  </a:lnTo>
                  <a:lnTo>
                    <a:pt x="126" y="22"/>
                  </a:lnTo>
                  <a:close/>
                </a:path>
              </a:pathLst>
            </a:custGeom>
            <a:solidFill>
              <a:srgbClr val="ECECEC"/>
            </a:solidFill>
            <a:ln>
              <a:noFill/>
            </a:ln>
          </p:spPr>
          <p:txBody>
            <a:bodyPr lIns="91425" tIns="45700" rIns="91425" bIns="45700" anchor="t" anchorCtr="0">
              <a:noAutofit/>
            </a:bodyPr>
            <a:lstStyle/>
            <a:p>
              <a:endParaRPr/>
            </a:p>
          </p:txBody>
        </p:sp>
        <p:sp>
          <p:nvSpPr>
            <p:cNvPr id="19" name="Shape 19"/>
            <p:cNvSpPr/>
            <p:nvPr/>
          </p:nvSpPr>
          <p:spPr>
            <a:xfrm>
              <a:off x="6661150" y="1730375"/>
              <a:ext cx="815975" cy="257175"/>
            </a:xfrm>
            <a:custGeom>
              <a:avLst/>
              <a:gdLst/>
              <a:ahLst/>
              <a:cxnLst/>
              <a:rect l="0" t="0" r="0" b="0"/>
              <a:pathLst>
                <a:path w="514" h="162" extrusionOk="0">
                  <a:moveTo>
                    <a:pt x="372" y="50"/>
                  </a:moveTo>
                  <a:lnTo>
                    <a:pt x="372" y="50"/>
                  </a:lnTo>
                  <a:lnTo>
                    <a:pt x="352" y="40"/>
                  </a:lnTo>
                  <a:lnTo>
                    <a:pt x="330" y="32"/>
                  </a:lnTo>
                  <a:lnTo>
                    <a:pt x="308" y="24"/>
                  </a:lnTo>
                  <a:lnTo>
                    <a:pt x="286" y="18"/>
                  </a:lnTo>
                  <a:lnTo>
                    <a:pt x="240" y="8"/>
                  </a:lnTo>
                  <a:lnTo>
                    <a:pt x="192" y="0"/>
                  </a:lnTo>
                  <a:lnTo>
                    <a:pt x="192" y="0"/>
                  </a:lnTo>
                  <a:lnTo>
                    <a:pt x="260" y="18"/>
                  </a:lnTo>
                  <a:lnTo>
                    <a:pt x="296" y="30"/>
                  </a:lnTo>
                  <a:lnTo>
                    <a:pt x="332" y="44"/>
                  </a:lnTo>
                  <a:lnTo>
                    <a:pt x="332" y="44"/>
                  </a:lnTo>
                  <a:lnTo>
                    <a:pt x="366" y="60"/>
                  </a:lnTo>
                  <a:lnTo>
                    <a:pt x="398" y="78"/>
                  </a:lnTo>
                  <a:lnTo>
                    <a:pt x="428" y="100"/>
                  </a:lnTo>
                  <a:lnTo>
                    <a:pt x="452" y="122"/>
                  </a:lnTo>
                  <a:lnTo>
                    <a:pt x="440" y="118"/>
                  </a:lnTo>
                  <a:lnTo>
                    <a:pt x="440" y="118"/>
                  </a:lnTo>
                  <a:lnTo>
                    <a:pt x="388" y="100"/>
                  </a:lnTo>
                  <a:lnTo>
                    <a:pt x="338" y="84"/>
                  </a:lnTo>
                  <a:lnTo>
                    <a:pt x="288" y="72"/>
                  </a:lnTo>
                  <a:lnTo>
                    <a:pt x="240" y="62"/>
                  </a:lnTo>
                  <a:lnTo>
                    <a:pt x="240" y="62"/>
                  </a:lnTo>
                  <a:lnTo>
                    <a:pt x="190" y="54"/>
                  </a:lnTo>
                  <a:lnTo>
                    <a:pt x="164" y="54"/>
                  </a:lnTo>
                  <a:lnTo>
                    <a:pt x="138" y="52"/>
                  </a:lnTo>
                  <a:lnTo>
                    <a:pt x="110" y="54"/>
                  </a:lnTo>
                  <a:lnTo>
                    <a:pt x="84" y="56"/>
                  </a:lnTo>
                  <a:lnTo>
                    <a:pt x="54" y="62"/>
                  </a:lnTo>
                  <a:lnTo>
                    <a:pt x="26" y="68"/>
                  </a:lnTo>
                  <a:lnTo>
                    <a:pt x="26" y="68"/>
                  </a:lnTo>
                  <a:lnTo>
                    <a:pt x="0" y="74"/>
                  </a:lnTo>
                  <a:lnTo>
                    <a:pt x="0" y="74"/>
                  </a:lnTo>
                  <a:lnTo>
                    <a:pt x="38" y="84"/>
                  </a:lnTo>
                  <a:lnTo>
                    <a:pt x="78" y="90"/>
                  </a:lnTo>
                  <a:lnTo>
                    <a:pt x="118" y="92"/>
                  </a:lnTo>
                  <a:lnTo>
                    <a:pt x="158" y="94"/>
                  </a:lnTo>
                  <a:lnTo>
                    <a:pt x="158" y="94"/>
                  </a:lnTo>
                  <a:lnTo>
                    <a:pt x="200" y="96"/>
                  </a:lnTo>
                  <a:lnTo>
                    <a:pt x="242" y="100"/>
                  </a:lnTo>
                  <a:lnTo>
                    <a:pt x="282" y="106"/>
                  </a:lnTo>
                  <a:lnTo>
                    <a:pt x="302" y="110"/>
                  </a:lnTo>
                  <a:lnTo>
                    <a:pt x="322" y="116"/>
                  </a:lnTo>
                  <a:lnTo>
                    <a:pt x="322" y="116"/>
                  </a:lnTo>
                  <a:lnTo>
                    <a:pt x="346" y="116"/>
                  </a:lnTo>
                  <a:lnTo>
                    <a:pt x="372" y="118"/>
                  </a:lnTo>
                  <a:lnTo>
                    <a:pt x="396" y="124"/>
                  </a:lnTo>
                  <a:lnTo>
                    <a:pt x="420" y="128"/>
                  </a:lnTo>
                  <a:lnTo>
                    <a:pt x="420" y="128"/>
                  </a:lnTo>
                  <a:lnTo>
                    <a:pt x="444" y="136"/>
                  </a:lnTo>
                  <a:lnTo>
                    <a:pt x="468" y="144"/>
                  </a:lnTo>
                  <a:lnTo>
                    <a:pt x="514" y="162"/>
                  </a:lnTo>
                  <a:lnTo>
                    <a:pt x="514" y="162"/>
                  </a:lnTo>
                  <a:lnTo>
                    <a:pt x="482" y="130"/>
                  </a:lnTo>
                  <a:lnTo>
                    <a:pt x="448" y="100"/>
                  </a:lnTo>
                  <a:lnTo>
                    <a:pt x="412" y="74"/>
                  </a:lnTo>
                  <a:lnTo>
                    <a:pt x="392" y="62"/>
                  </a:lnTo>
                  <a:lnTo>
                    <a:pt x="372" y="50"/>
                  </a:lnTo>
                  <a:lnTo>
                    <a:pt x="372" y="50"/>
                  </a:lnTo>
                  <a:close/>
                </a:path>
              </a:pathLst>
            </a:custGeom>
            <a:solidFill>
              <a:srgbClr val="ECECEC"/>
            </a:solidFill>
            <a:ln>
              <a:noFill/>
            </a:ln>
          </p:spPr>
          <p:txBody>
            <a:bodyPr lIns="91425" tIns="45700" rIns="91425" bIns="45700" anchor="t" anchorCtr="0">
              <a:noAutofit/>
            </a:bodyPr>
            <a:lstStyle/>
            <a:p>
              <a:endParaRPr/>
            </a:p>
          </p:txBody>
        </p:sp>
        <p:sp>
          <p:nvSpPr>
            <p:cNvPr id="20" name="Shape 20"/>
            <p:cNvSpPr/>
            <p:nvPr/>
          </p:nvSpPr>
          <p:spPr>
            <a:xfrm>
              <a:off x="3733800" y="3667125"/>
              <a:ext cx="139700" cy="31750"/>
            </a:xfrm>
            <a:custGeom>
              <a:avLst/>
              <a:gdLst/>
              <a:ahLst/>
              <a:cxnLst/>
              <a:rect l="0" t="0" r="0" b="0"/>
              <a:pathLst>
                <a:path w="88" h="20" extrusionOk="0">
                  <a:moveTo>
                    <a:pt x="0" y="18"/>
                  </a:moveTo>
                  <a:lnTo>
                    <a:pt x="0" y="18"/>
                  </a:lnTo>
                  <a:lnTo>
                    <a:pt x="88" y="20"/>
                  </a:lnTo>
                  <a:lnTo>
                    <a:pt x="88" y="20"/>
                  </a:lnTo>
                  <a:lnTo>
                    <a:pt x="24" y="0"/>
                  </a:lnTo>
                  <a:lnTo>
                    <a:pt x="0" y="18"/>
                  </a:lnTo>
                  <a:close/>
                </a:path>
              </a:pathLst>
            </a:custGeom>
            <a:solidFill>
              <a:srgbClr val="ECECEC"/>
            </a:solidFill>
            <a:ln>
              <a:noFill/>
            </a:ln>
          </p:spPr>
          <p:txBody>
            <a:bodyPr lIns="91425" tIns="45700" rIns="91425" bIns="45700" anchor="t" anchorCtr="0">
              <a:noAutofit/>
            </a:bodyPr>
            <a:lstStyle/>
            <a:p>
              <a:endParaRPr/>
            </a:p>
          </p:txBody>
        </p:sp>
        <p:sp>
          <p:nvSpPr>
            <p:cNvPr id="21" name="Shape 21"/>
            <p:cNvSpPr/>
            <p:nvPr/>
          </p:nvSpPr>
          <p:spPr>
            <a:xfrm>
              <a:off x="3175" y="812800"/>
              <a:ext cx="6886575" cy="3584575"/>
            </a:xfrm>
            <a:custGeom>
              <a:avLst/>
              <a:gdLst/>
              <a:ahLst/>
              <a:cxnLst/>
              <a:rect l="0" t="0" r="0" b="0"/>
              <a:pathLst>
                <a:path w="4338" h="2258" extrusionOk="0">
                  <a:moveTo>
                    <a:pt x="4154" y="556"/>
                  </a:moveTo>
                  <a:lnTo>
                    <a:pt x="4154" y="556"/>
                  </a:lnTo>
                  <a:lnTo>
                    <a:pt x="4248" y="572"/>
                  </a:lnTo>
                  <a:lnTo>
                    <a:pt x="4248" y="572"/>
                  </a:lnTo>
                  <a:lnTo>
                    <a:pt x="4294" y="580"/>
                  </a:lnTo>
                  <a:lnTo>
                    <a:pt x="4338" y="590"/>
                  </a:lnTo>
                  <a:lnTo>
                    <a:pt x="4338" y="590"/>
                  </a:lnTo>
                  <a:lnTo>
                    <a:pt x="4286" y="570"/>
                  </a:lnTo>
                  <a:lnTo>
                    <a:pt x="4232" y="552"/>
                  </a:lnTo>
                  <a:lnTo>
                    <a:pt x="4232" y="552"/>
                  </a:lnTo>
                  <a:lnTo>
                    <a:pt x="4190" y="546"/>
                  </a:lnTo>
                  <a:lnTo>
                    <a:pt x="4148" y="542"/>
                  </a:lnTo>
                  <a:lnTo>
                    <a:pt x="4148" y="542"/>
                  </a:lnTo>
                  <a:lnTo>
                    <a:pt x="4066" y="532"/>
                  </a:lnTo>
                  <a:lnTo>
                    <a:pt x="4066" y="532"/>
                  </a:lnTo>
                  <a:lnTo>
                    <a:pt x="3984" y="522"/>
                  </a:lnTo>
                  <a:lnTo>
                    <a:pt x="3944" y="516"/>
                  </a:lnTo>
                  <a:lnTo>
                    <a:pt x="3906" y="508"/>
                  </a:lnTo>
                  <a:lnTo>
                    <a:pt x="3852" y="496"/>
                  </a:lnTo>
                  <a:lnTo>
                    <a:pt x="3774" y="470"/>
                  </a:lnTo>
                  <a:lnTo>
                    <a:pt x="3790" y="440"/>
                  </a:lnTo>
                  <a:lnTo>
                    <a:pt x="3790" y="440"/>
                  </a:lnTo>
                  <a:lnTo>
                    <a:pt x="3886" y="356"/>
                  </a:lnTo>
                  <a:lnTo>
                    <a:pt x="3850" y="296"/>
                  </a:lnTo>
                  <a:lnTo>
                    <a:pt x="3850" y="296"/>
                  </a:lnTo>
                  <a:lnTo>
                    <a:pt x="3818" y="286"/>
                  </a:lnTo>
                  <a:lnTo>
                    <a:pt x="3782" y="280"/>
                  </a:lnTo>
                  <a:lnTo>
                    <a:pt x="3742" y="278"/>
                  </a:lnTo>
                  <a:lnTo>
                    <a:pt x="3700" y="278"/>
                  </a:lnTo>
                  <a:lnTo>
                    <a:pt x="3656" y="282"/>
                  </a:lnTo>
                  <a:lnTo>
                    <a:pt x="3610" y="290"/>
                  </a:lnTo>
                  <a:lnTo>
                    <a:pt x="3562" y="302"/>
                  </a:lnTo>
                  <a:lnTo>
                    <a:pt x="3512" y="318"/>
                  </a:lnTo>
                  <a:lnTo>
                    <a:pt x="3512" y="318"/>
                  </a:lnTo>
                  <a:lnTo>
                    <a:pt x="3490" y="326"/>
                  </a:lnTo>
                  <a:lnTo>
                    <a:pt x="3518" y="380"/>
                  </a:lnTo>
                  <a:lnTo>
                    <a:pt x="3464" y="356"/>
                  </a:lnTo>
                  <a:lnTo>
                    <a:pt x="3464" y="356"/>
                  </a:lnTo>
                  <a:lnTo>
                    <a:pt x="3410" y="424"/>
                  </a:lnTo>
                  <a:lnTo>
                    <a:pt x="3338" y="442"/>
                  </a:lnTo>
                  <a:lnTo>
                    <a:pt x="3338" y="442"/>
                  </a:lnTo>
                  <a:lnTo>
                    <a:pt x="3326" y="458"/>
                  </a:lnTo>
                  <a:lnTo>
                    <a:pt x="3314" y="474"/>
                  </a:lnTo>
                  <a:lnTo>
                    <a:pt x="3300" y="488"/>
                  </a:lnTo>
                  <a:lnTo>
                    <a:pt x="3286" y="500"/>
                  </a:lnTo>
                  <a:lnTo>
                    <a:pt x="3268" y="512"/>
                  </a:lnTo>
                  <a:lnTo>
                    <a:pt x="3252" y="522"/>
                  </a:lnTo>
                  <a:lnTo>
                    <a:pt x="3214" y="540"/>
                  </a:lnTo>
                  <a:lnTo>
                    <a:pt x="3214" y="540"/>
                  </a:lnTo>
                  <a:lnTo>
                    <a:pt x="3172" y="554"/>
                  </a:lnTo>
                  <a:lnTo>
                    <a:pt x="3130" y="566"/>
                  </a:lnTo>
                  <a:lnTo>
                    <a:pt x="3088" y="578"/>
                  </a:lnTo>
                  <a:lnTo>
                    <a:pt x="3046" y="592"/>
                  </a:lnTo>
                  <a:lnTo>
                    <a:pt x="3098" y="592"/>
                  </a:lnTo>
                  <a:lnTo>
                    <a:pt x="3098" y="592"/>
                  </a:lnTo>
                  <a:lnTo>
                    <a:pt x="3092" y="604"/>
                  </a:lnTo>
                  <a:lnTo>
                    <a:pt x="3086" y="614"/>
                  </a:lnTo>
                  <a:lnTo>
                    <a:pt x="3078" y="624"/>
                  </a:lnTo>
                  <a:lnTo>
                    <a:pt x="3070" y="632"/>
                  </a:lnTo>
                  <a:lnTo>
                    <a:pt x="3050" y="646"/>
                  </a:lnTo>
                  <a:lnTo>
                    <a:pt x="3030" y="658"/>
                  </a:lnTo>
                  <a:lnTo>
                    <a:pt x="3030" y="658"/>
                  </a:lnTo>
                  <a:lnTo>
                    <a:pt x="3012" y="664"/>
                  </a:lnTo>
                  <a:lnTo>
                    <a:pt x="2994" y="668"/>
                  </a:lnTo>
                  <a:lnTo>
                    <a:pt x="2958" y="676"/>
                  </a:lnTo>
                  <a:lnTo>
                    <a:pt x="2920" y="682"/>
                  </a:lnTo>
                  <a:lnTo>
                    <a:pt x="2886" y="688"/>
                  </a:lnTo>
                  <a:lnTo>
                    <a:pt x="2860" y="690"/>
                  </a:lnTo>
                  <a:lnTo>
                    <a:pt x="2834" y="692"/>
                  </a:lnTo>
                  <a:lnTo>
                    <a:pt x="2782" y="694"/>
                  </a:lnTo>
                  <a:lnTo>
                    <a:pt x="2782" y="694"/>
                  </a:lnTo>
                  <a:lnTo>
                    <a:pt x="2818" y="676"/>
                  </a:lnTo>
                  <a:lnTo>
                    <a:pt x="2818" y="676"/>
                  </a:lnTo>
                  <a:lnTo>
                    <a:pt x="2856" y="656"/>
                  </a:lnTo>
                  <a:lnTo>
                    <a:pt x="2856" y="656"/>
                  </a:lnTo>
                  <a:lnTo>
                    <a:pt x="2924" y="614"/>
                  </a:lnTo>
                  <a:lnTo>
                    <a:pt x="2924" y="614"/>
                  </a:lnTo>
                  <a:lnTo>
                    <a:pt x="2990" y="570"/>
                  </a:lnTo>
                  <a:lnTo>
                    <a:pt x="3058" y="524"/>
                  </a:lnTo>
                  <a:lnTo>
                    <a:pt x="3058" y="524"/>
                  </a:lnTo>
                  <a:lnTo>
                    <a:pt x="3126" y="480"/>
                  </a:lnTo>
                  <a:lnTo>
                    <a:pt x="3200" y="436"/>
                  </a:lnTo>
                  <a:lnTo>
                    <a:pt x="3238" y="416"/>
                  </a:lnTo>
                  <a:lnTo>
                    <a:pt x="3276" y="396"/>
                  </a:lnTo>
                  <a:lnTo>
                    <a:pt x="3318" y="378"/>
                  </a:lnTo>
                  <a:lnTo>
                    <a:pt x="3360" y="360"/>
                  </a:lnTo>
                  <a:lnTo>
                    <a:pt x="3376" y="354"/>
                  </a:lnTo>
                  <a:lnTo>
                    <a:pt x="3376" y="354"/>
                  </a:lnTo>
                  <a:lnTo>
                    <a:pt x="3448" y="294"/>
                  </a:lnTo>
                  <a:lnTo>
                    <a:pt x="3520" y="236"/>
                  </a:lnTo>
                  <a:lnTo>
                    <a:pt x="3520" y="236"/>
                  </a:lnTo>
                  <a:lnTo>
                    <a:pt x="3478" y="248"/>
                  </a:lnTo>
                  <a:lnTo>
                    <a:pt x="3436" y="262"/>
                  </a:lnTo>
                  <a:lnTo>
                    <a:pt x="3436" y="262"/>
                  </a:lnTo>
                  <a:lnTo>
                    <a:pt x="3386" y="282"/>
                  </a:lnTo>
                  <a:lnTo>
                    <a:pt x="3336" y="302"/>
                  </a:lnTo>
                  <a:lnTo>
                    <a:pt x="3288" y="324"/>
                  </a:lnTo>
                  <a:lnTo>
                    <a:pt x="3242" y="348"/>
                  </a:lnTo>
                  <a:lnTo>
                    <a:pt x="3198" y="374"/>
                  </a:lnTo>
                  <a:lnTo>
                    <a:pt x="3154" y="400"/>
                  </a:lnTo>
                  <a:lnTo>
                    <a:pt x="3112" y="428"/>
                  </a:lnTo>
                  <a:lnTo>
                    <a:pt x="3070" y="456"/>
                  </a:lnTo>
                  <a:lnTo>
                    <a:pt x="3070" y="456"/>
                  </a:lnTo>
                  <a:lnTo>
                    <a:pt x="3004" y="510"/>
                  </a:lnTo>
                  <a:lnTo>
                    <a:pt x="2936" y="562"/>
                  </a:lnTo>
                  <a:lnTo>
                    <a:pt x="2936" y="562"/>
                  </a:lnTo>
                  <a:lnTo>
                    <a:pt x="2868" y="612"/>
                  </a:lnTo>
                  <a:lnTo>
                    <a:pt x="2794" y="664"/>
                  </a:lnTo>
                  <a:lnTo>
                    <a:pt x="2776" y="696"/>
                  </a:lnTo>
                  <a:lnTo>
                    <a:pt x="2772" y="696"/>
                  </a:lnTo>
                  <a:lnTo>
                    <a:pt x="2640" y="742"/>
                  </a:lnTo>
                  <a:lnTo>
                    <a:pt x="2566" y="748"/>
                  </a:lnTo>
                  <a:lnTo>
                    <a:pt x="2614" y="740"/>
                  </a:lnTo>
                  <a:lnTo>
                    <a:pt x="2568" y="734"/>
                  </a:lnTo>
                  <a:lnTo>
                    <a:pt x="2648" y="720"/>
                  </a:lnTo>
                  <a:lnTo>
                    <a:pt x="2648" y="720"/>
                  </a:lnTo>
                  <a:lnTo>
                    <a:pt x="2484" y="738"/>
                  </a:lnTo>
                  <a:lnTo>
                    <a:pt x="2432" y="748"/>
                  </a:lnTo>
                  <a:lnTo>
                    <a:pt x="2444" y="738"/>
                  </a:lnTo>
                  <a:lnTo>
                    <a:pt x="2444" y="738"/>
                  </a:lnTo>
                  <a:lnTo>
                    <a:pt x="2370" y="738"/>
                  </a:lnTo>
                  <a:lnTo>
                    <a:pt x="2370" y="738"/>
                  </a:lnTo>
                  <a:lnTo>
                    <a:pt x="2298" y="744"/>
                  </a:lnTo>
                  <a:lnTo>
                    <a:pt x="2228" y="750"/>
                  </a:lnTo>
                  <a:lnTo>
                    <a:pt x="2228" y="750"/>
                  </a:lnTo>
                  <a:lnTo>
                    <a:pt x="2152" y="794"/>
                  </a:lnTo>
                  <a:lnTo>
                    <a:pt x="2152" y="794"/>
                  </a:lnTo>
                  <a:lnTo>
                    <a:pt x="2214" y="752"/>
                  </a:lnTo>
                  <a:lnTo>
                    <a:pt x="2248" y="728"/>
                  </a:lnTo>
                  <a:lnTo>
                    <a:pt x="2248" y="728"/>
                  </a:lnTo>
                  <a:lnTo>
                    <a:pt x="2184" y="750"/>
                  </a:lnTo>
                  <a:lnTo>
                    <a:pt x="2120" y="768"/>
                  </a:lnTo>
                  <a:lnTo>
                    <a:pt x="2120" y="746"/>
                  </a:lnTo>
                  <a:lnTo>
                    <a:pt x="2120" y="746"/>
                  </a:lnTo>
                  <a:lnTo>
                    <a:pt x="2078" y="754"/>
                  </a:lnTo>
                  <a:lnTo>
                    <a:pt x="2036" y="762"/>
                  </a:lnTo>
                  <a:lnTo>
                    <a:pt x="1952" y="780"/>
                  </a:lnTo>
                  <a:lnTo>
                    <a:pt x="1948" y="780"/>
                  </a:lnTo>
                  <a:lnTo>
                    <a:pt x="1948" y="780"/>
                  </a:lnTo>
                  <a:lnTo>
                    <a:pt x="1864" y="820"/>
                  </a:lnTo>
                  <a:lnTo>
                    <a:pt x="1864" y="820"/>
                  </a:lnTo>
                  <a:lnTo>
                    <a:pt x="1934" y="776"/>
                  </a:lnTo>
                  <a:lnTo>
                    <a:pt x="1920" y="744"/>
                  </a:lnTo>
                  <a:lnTo>
                    <a:pt x="1920" y="744"/>
                  </a:lnTo>
                  <a:lnTo>
                    <a:pt x="1884" y="758"/>
                  </a:lnTo>
                  <a:lnTo>
                    <a:pt x="1848" y="776"/>
                  </a:lnTo>
                  <a:lnTo>
                    <a:pt x="1814" y="790"/>
                  </a:lnTo>
                  <a:lnTo>
                    <a:pt x="1796" y="796"/>
                  </a:lnTo>
                  <a:lnTo>
                    <a:pt x="1780" y="800"/>
                  </a:lnTo>
                  <a:lnTo>
                    <a:pt x="1780" y="800"/>
                  </a:lnTo>
                  <a:lnTo>
                    <a:pt x="1762" y="802"/>
                  </a:lnTo>
                  <a:lnTo>
                    <a:pt x="1744" y="800"/>
                  </a:lnTo>
                  <a:lnTo>
                    <a:pt x="1744" y="800"/>
                  </a:lnTo>
                  <a:lnTo>
                    <a:pt x="1754" y="808"/>
                  </a:lnTo>
                  <a:lnTo>
                    <a:pt x="1754" y="808"/>
                  </a:lnTo>
                  <a:lnTo>
                    <a:pt x="1722" y="812"/>
                  </a:lnTo>
                  <a:lnTo>
                    <a:pt x="1692" y="818"/>
                  </a:lnTo>
                  <a:lnTo>
                    <a:pt x="1692" y="818"/>
                  </a:lnTo>
                  <a:lnTo>
                    <a:pt x="1636" y="844"/>
                  </a:lnTo>
                  <a:lnTo>
                    <a:pt x="1578" y="868"/>
                  </a:lnTo>
                  <a:lnTo>
                    <a:pt x="1578" y="868"/>
                  </a:lnTo>
                  <a:lnTo>
                    <a:pt x="1524" y="888"/>
                  </a:lnTo>
                  <a:lnTo>
                    <a:pt x="1470" y="908"/>
                  </a:lnTo>
                  <a:lnTo>
                    <a:pt x="1358" y="948"/>
                  </a:lnTo>
                  <a:lnTo>
                    <a:pt x="1358" y="948"/>
                  </a:lnTo>
                  <a:lnTo>
                    <a:pt x="1244" y="984"/>
                  </a:lnTo>
                  <a:lnTo>
                    <a:pt x="1188" y="1004"/>
                  </a:lnTo>
                  <a:lnTo>
                    <a:pt x="1132" y="1024"/>
                  </a:lnTo>
                  <a:lnTo>
                    <a:pt x="1132" y="1024"/>
                  </a:lnTo>
                  <a:lnTo>
                    <a:pt x="1198" y="1032"/>
                  </a:lnTo>
                  <a:lnTo>
                    <a:pt x="1230" y="1032"/>
                  </a:lnTo>
                  <a:lnTo>
                    <a:pt x="1262" y="1032"/>
                  </a:lnTo>
                  <a:lnTo>
                    <a:pt x="1294" y="1032"/>
                  </a:lnTo>
                  <a:lnTo>
                    <a:pt x="1324" y="1028"/>
                  </a:lnTo>
                  <a:lnTo>
                    <a:pt x="1354" y="1024"/>
                  </a:lnTo>
                  <a:lnTo>
                    <a:pt x="1382" y="1018"/>
                  </a:lnTo>
                  <a:lnTo>
                    <a:pt x="1382" y="1018"/>
                  </a:lnTo>
                  <a:lnTo>
                    <a:pt x="1460" y="1008"/>
                  </a:lnTo>
                  <a:lnTo>
                    <a:pt x="1536" y="1002"/>
                  </a:lnTo>
                  <a:lnTo>
                    <a:pt x="1610" y="996"/>
                  </a:lnTo>
                  <a:lnTo>
                    <a:pt x="1684" y="994"/>
                  </a:lnTo>
                  <a:lnTo>
                    <a:pt x="1716" y="992"/>
                  </a:lnTo>
                  <a:lnTo>
                    <a:pt x="1716" y="992"/>
                  </a:lnTo>
                  <a:lnTo>
                    <a:pt x="1690" y="1010"/>
                  </a:lnTo>
                  <a:lnTo>
                    <a:pt x="1690" y="1010"/>
                  </a:lnTo>
                  <a:lnTo>
                    <a:pt x="1662" y="1026"/>
                  </a:lnTo>
                  <a:lnTo>
                    <a:pt x="1662" y="1026"/>
                  </a:lnTo>
                  <a:lnTo>
                    <a:pt x="1604" y="1058"/>
                  </a:lnTo>
                  <a:lnTo>
                    <a:pt x="1608" y="1058"/>
                  </a:lnTo>
                  <a:lnTo>
                    <a:pt x="1608" y="1058"/>
                  </a:lnTo>
                  <a:lnTo>
                    <a:pt x="1580" y="1080"/>
                  </a:lnTo>
                  <a:lnTo>
                    <a:pt x="1580" y="1080"/>
                  </a:lnTo>
                  <a:lnTo>
                    <a:pt x="1604" y="1058"/>
                  </a:lnTo>
                  <a:lnTo>
                    <a:pt x="1604" y="1058"/>
                  </a:lnTo>
                  <a:lnTo>
                    <a:pt x="1538" y="1058"/>
                  </a:lnTo>
                  <a:lnTo>
                    <a:pt x="1474" y="1060"/>
                  </a:lnTo>
                  <a:lnTo>
                    <a:pt x="1474" y="1060"/>
                  </a:lnTo>
                  <a:lnTo>
                    <a:pt x="1412" y="1064"/>
                  </a:lnTo>
                  <a:lnTo>
                    <a:pt x="1348" y="1068"/>
                  </a:lnTo>
                  <a:lnTo>
                    <a:pt x="1348" y="1068"/>
                  </a:lnTo>
                  <a:lnTo>
                    <a:pt x="1286" y="1068"/>
                  </a:lnTo>
                  <a:lnTo>
                    <a:pt x="1254" y="1066"/>
                  </a:lnTo>
                  <a:lnTo>
                    <a:pt x="1222" y="1064"/>
                  </a:lnTo>
                  <a:lnTo>
                    <a:pt x="1190" y="1058"/>
                  </a:lnTo>
                  <a:lnTo>
                    <a:pt x="1158" y="1052"/>
                  </a:lnTo>
                  <a:lnTo>
                    <a:pt x="1126" y="1042"/>
                  </a:lnTo>
                  <a:lnTo>
                    <a:pt x="1096" y="1030"/>
                  </a:lnTo>
                  <a:lnTo>
                    <a:pt x="1096" y="1030"/>
                  </a:lnTo>
                  <a:lnTo>
                    <a:pt x="1132" y="1024"/>
                  </a:lnTo>
                  <a:lnTo>
                    <a:pt x="1132" y="1024"/>
                  </a:lnTo>
                  <a:lnTo>
                    <a:pt x="1052" y="1008"/>
                  </a:lnTo>
                  <a:lnTo>
                    <a:pt x="972" y="986"/>
                  </a:lnTo>
                  <a:lnTo>
                    <a:pt x="892" y="960"/>
                  </a:lnTo>
                  <a:lnTo>
                    <a:pt x="814" y="930"/>
                  </a:lnTo>
                  <a:lnTo>
                    <a:pt x="814" y="930"/>
                  </a:lnTo>
                  <a:lnTo>
                    <a:pt x="730" y="902"/>
                  </a:lnTo>
                  <a:lnTo>
                    <a:pt x="730" y="902"/>
                  </a:lnTo>
                  <a:lnTo>
                    <a:pt x="690" y="886"/>
                  </a:lnTo>
                  <a:lnTo>
                    <a:pt x="650" y="870"/>
                  </a:lnTo>
                  <a:lnTo>
                    <a:pt x="650" y="870"/>
                  </a:lnTo>
                  <a:lnTo>
                    <a:pt x="638" y="864"/>
                  </a:lnTo>
                  <a:lnTo>
                    <a:pt x="638" y="864"/>
                  </a:lnTo>
                  <a:lnTo>
                    <a:pt x="582" y="840"/>
                  </a:lnTo>
                  <a:lnTo>
                    <a:pt x="582" y="840"/>
                  </a:lnTo>
                  <a:lnTo>
                    <a:pt x="626" y="848"/>
                  </a:lnTo>
                  <a:lnTo>
                    <a:pt x="640" y="824"/>
                  </a:lnTo>
                  <a:lnTo>
                    <a:pt x="640" y="824"/>
                  </a:lnTo>
                  <a:lnTo>
                    <a:pt x="628" y="766"/>
                  </a:lnTo>
                  <a:lnTo>
                    <a:pt x="628" y="766"/>
                  </a:lnTo>
                  <a:lnTo>
                    <a:pt x="622" y="736"/>
                  </a:lnTo>
                  <a:lnTo>
                    <a:pt x="614" y="706"/>
                  </a:lnTo>
                  <a:lnTo>
                    <a:pt x="594" y="644"/>
                  </a:lnTo>
                  <a:lnTo>
                    <a:pt x="594" y="644"/>
                  </a:lnTo>
                  <a:lnTo>
                    <a:pt x="570" y="576"/>
                  </a:lnTo>
                  <a:lnTo>
                    <a:pt x="538" y="502"/>
                  </a:lnTo>
                  <a:lnTo>
                    <a:pt x="538" y="502"/>
                  </a:lnTo>
                  <a:lnTo>
                    <a:pt x="498" y="420"/>
                  </a:lnTo>
                  <a:lnTo>
                    <a:pt x="448" y="330"/>
                  </a:lnTo>
                  <a:lnTo>
                    <a:pt x="448" y="330"/>
                  </a:lnTo>
                  <a:lnTo>
                    <a:pt x="422" y="284"/>
                  </a:lnTo>
                  <a:lnTo>
                    <a:pt x="392" y="236"/>
                  </a:lnTo>
                  <a:lnTo>
                    <a:pt x="332" y="144"/>
                  </a:lnTo>
                  <a:lnTo>
                    <a:pt x="332" y="144"/>
                  </a:lnTo>
                  <a:lnTo>
                    <a:pt x="324" y="136"/>
                  </a:lnTo>
                  <a:lnTo>
                    <a:pt x="312" y="126"/>
                  </a:lnTo>
                  <a:lnTo>
                    <a:pt x="294" y="118"/>
                  </a:lnTo>
                  <a:lnTo>
                    <a:pt x="274" y="108"/>
                  </a:lnTo>
                  <a:lnTo>
                    <a:pt x="224" y="90"/>
                  </a:lnTo>
                  <a:lnTo>
                    <a:pt x="168" y="72"/>
                  </a:lnTo>
                  <a:lnTo>
                    <a:pt x="112" y="54"/>
                  </a:lnTo>
                  <a:lnTo>
                    <a:pt x="62" y="36"/>
                  </a:lnTo>
                  <a:lnTo>
                    <a:pt x="40" y="28"/>
                  </a:lnTo>
                  <a:lnTo>
                    <a:pt x="24" y="18"/>
                  </a:lnTo>
                  <a:lnTo>
                    <a:pt x="10" y="10"/>
                  </a:lnTo>
                  <a:lnTo>
                    <a:pt x="0" y="0"/>
                  </a:lnTo>
                  <a:lnTo>
                    <a:pt x="0" y="0"/>
                  </a:lnTo>
                  <a:lnTo>
                    <a:pt x="4" y="26"/>
                  </a:lnTo>
                  <a:lnTo>
                    <a:pt x="6" y="50"/>
                  </a:lnTo>
                  <a:lnTo>
                    <a:pt x="8" y="76"/>
                  </a:lnTo>
                  <a:lnTo>
                    <a:pt x="10" y="100"/>
                  </a:lnTo>
                  <a:lnTo>
                    <a:pt x="10" y="100"/>
                  </a:lnTo>
                  <a:lnTo>
                    <a:pt x="10" y="354"/>
                  </a:lnTo>
                  <a:lnTo>
                    <a:pt x="10" y="354"/>
                  </a:lnTo>
                  <a:lnTo>
                    <a:pt x="10" y="450"/>
                  </a:lnTo>
                  <a:lnTo>
                    <a:pt x="8" y="534"/>
                  </a:lnTo>
                  <a:lnTo>
                    <a:pt x="10" y="674"/>
                  </a:lnTo>
                  <a:lnTo>
                    <a:pt x="10" y="674"/>
                  </a:lnTo>
                  <a:lnTo>
                    <a:pt x="12" y="680"/>
                  </a:lnTo>
                  <a:lnTo>
                    <a:pt x="14" y="692"/>
                  </a:lnTo>
                  <a:lnTo>
                    <a:pt x="10" y="720"/>
                  </a:lnTo>
                  <a:lnTo>
                    <a:pt x="6" y="748"/>
                  </a:lnTo>
                  <a:lnTo>
                    <a:pt x="6" y="760"/>
                  </a:lnTo>
                  <a:lnTo>
                    <a:pt x="8" y="768"/>
                  </a:lnTo>
                  <a:lnTo>
                    <a:pt x="8" y="768"/>
                  </a:lnTo>
                  <a:lnTo>
                    <a:pt x="8" y="814"/>
                  </a:lnTo>
                  <a:lnTo>
                    <a:pt x="8" y="860"/>
                  </a:lnTo>
                  <a:lnTo>
                    <a:pt x="10" y="944"/>
                  </a:lnTo>
                  <a:lnTo>
                    <a:pt x="10" y="944"/>
                  </a:lnTo>
                  <a:lnTo>
                    <a:pt x="10" y="1276"/>
                  </a:lnTo>
                  <a:lnTo>
                    <a:pt x="10" y="1276"/>
                  </a:lnTo>
                  <a:lnTo>
                    <a:pt x="68" y="1320"/>
                  </a:lnTo>
                  <a:lnTo>
                    <a:pt x="96" y="1342"/>
                  </a:lnTo>
                  <a:lnTo>
                    <a:pt x="136" y="1368"/>
                  </a:lnTo>
                  <a:lnTo>
                    <a:pt x="184" y="1398"/>
                  </a:lnTo>
                  <a:lnTo>
                    <a:pt x="196" y="1406"/>
                  </a:lnTo>
                  <a:lnTo>
                    <a:pt x="208" y="1414"/>
                  </a:lnTo>
                  <a:lnTo>
                    <a:pt x="232" y="1428"/>
                  </a:lnTo>
                  <a:lnTo>
                    <a:pt x="232" y="1428"/>
                  </a:lnTo>
                  <a:lnTo>
                    <a:pt x="322" y="1484"/>
                  </a:lnTo>
                  <a:lnTo>
                    <a:pt x="322" y="1484"/>
                  </a:lnTo>
                  <a:lnTo>
                    <a:pt x="388" y="1528"/>
                  </a:lnTo>
                  <a:lnTo>
                    <a:pt x="388" y="1528"/>
                  </a:lnTo>
                  <a:lnTo>
                    <a:pt x="420" y="1550"/>
                  </a:lnTo>
                  <a:lnTo>
                    <a:pt x="450" y="1574"/>
                  </a:lnTo>
                  <a:lnTo>
                    <a:pt x="480" y="1598"/>
                  </a:lnTo>
                  <a:lnTo>
                    <a:pt x="506" y="1624"/>
                  </a:lnTo>
                  <a:lnTo>
                    <a:pt x="532" y="1650"/>
                  </a:lnTo>
                  <a:lnTo>
                    <a:pt x="556" y="1678"/>
                  </a:lnTo>
                  <a:lnTo>
                    <a:pt x="576" y="1706"/>
                  </a:lnTo>
                  <a:lnTo>
                    <a:pt x="594" y="1738"/>
                  </a:lnTo>
                  <a:lnTo>
                    <a:pt x="594" y="1738"/>
                  </a:lnTo>
                  <a:lnTo>
                    <a:pt x="604" y="1720"/>
                  </a:lnTo>
                  <a:lnTo>
                    <a:pt x="608" y="1702"/>
                  </a:lnTo>
                  <a:lnTo>
                    <a:pt x="608" y="1684"/>
                  </a:lnTo>
                  <a:lnTo>
                    <a:pt x="606" y="1662"/>
                  </a:lnTo>
                  <a:lnTo>
                    <a:pt x="600" y="1640"/>
                  </a:lnTo>
                  <a:lnTo>
                    <a:pt x="592" y="1618"/>
                  </a:lnTo>
                  <a:lnTo>
                    <a:pt x="582" y="1596"/>
                  </a:lnTo>
                  <a:lnTo>
                    <a:pt x="570" y="1572"/>
                  </a:lnTo>
                  <a:lnTo>
                    <a:pt x="570" y="1572"/>
                  </a:lnTo>
                  <a:lnTo>
                    <a:pt x="540" y="1520"/>
                  </a:lnTo>
                  <a:lnTo>
                    <a:pt x="508" y="1468"/>
                  </a:lnTo>
                  <a:lnTo>
                    <a:pt x="472" y="1414"/>
                  </a:lnTo>
                  <a:lnTo>
                    <a:pt x="438" y="1360"/>
                  </a:lnTo>
                  <a:lnTo>
                    <a:pt x="438" y="1360"/>
                  </a:lnTo>
                  <a:lnTo>
                    <a:pt x="502" y="1368"/>
                  </a:lnTo>
                  <a:lnTo>
                    <a:pt x="564" y="1376"/>
                  </a:lnTo>
                  <a:lnTo>
                    <a:pt x="564" y="1376"/>
                  </a:lnTo>
                  <a:lnTo>
                    <a:pt x="602" y="1412"/>
                  </a:lnTo>
                  <a:lnTo>
                    <a:pt x="642" y="1448"/>
                  </a:lnTo>
                  <a:lnTo>
                    <a:pt x="682" y="1482"/>
                  </a:lnTo>
                  <a:lnTo>
                    <a:pt x="724" y="1516"/>
                  </a:lnTo>
                  <a:lnTo>
                    <a:pt x="724" y="1516"/>
                  </a:lnTo>
                  <a:lnTo>
                    <a:pt x="720" y="1520"/>
                  </a:lnTo>
                  <a:lnTo>
                    <a:pt x="718" y="1524"/>
                  </a:lnTo>
                  <a:lnTo>
                    <a:pt x="718" y="1534"/>
                  </a:lnTo>
                  <a:lnTo>
                    <a:pt x="722" y="1544"/>
                  </a:lnTo>
                  <a:lnTo>
                    <a:pt x="728" y="1554"/>
                  </a:lnTo>
                  <a:lnTo>
                    <a:pt x="738" y="1564"/>
                  </a:lnTo>
                  <a:lnTo>
                    <a:pt x="750" y="1576"/>
                  </a:lnTo>
                  <a:lnTo>
                    <a:pt x="776" y="1598"/>
                  </a:lnTo>
                  <a:lnTo>
                    <a:pt x="776" y="1598"/>
                  </a:lnTo>
                  <a:lnTo>
                    <a:pt x="800" y="1618"/>
                  </a:lnTo>
                  <a:lnTo>
                    <a:pt x="810" y="1628"/>
                  </a:lnTo>
                  <a:lnTo>
                    <a:pt x="816" y="1638"/>
                  </a:lnTo>
                  <a:lnTo>
                    <a:pt x="820" y="1648"/>
                  </a:lnTo>
                  <a:lnTo>
                    <a:pt x="820" y="1652"/>
                  </a:lnTo>
                  <a:lnTo>
                    <a:pt x="818" y="1656"/>
                  </a:lnTo>
                  <a:lnTo>
                    <a:pt x="816" y="1660"/>
                  </a:lnTo>
                  <a:lnTo>
                    <a:pt x="812" y="1662"/>
                  </a:lnTo>
                  <a:lnTo>
                    <a:pt x="800" y="1670"/>
                  </a:lnTo>
                  <a:lnTo>
                    <a:pt x="800" y="1670"/>
                  </a:lnTo>
                  <a:lnTo>
                    <a:pt x="850" y="1714"/>
                  </a:lnTo>
                  <a:lnTo>
                    <a:pt x="904" y="1756"/>
                  </a:lnTo>
                  <a:lnTo>
                    <a:pt x="904" y="1756"/>
                  </a:lnTo>
                  <a:lnTo>
                    <a:pt x="924" y="1816"/>
                  </a:lnTo>
                  <a:lnTo>
                    <a:pt x="924" y="1840"/>
                  </a:lnTo>
                  <a:lnTo>
                    <a:pt x="924" y="1840"/>
                  </a:lnTo>
                  <a:lnTo>
                    <a:pt x="920" y="1866"/>
                  </a:lnTo>
                  <a:lnTo>
                    <a:pt x="910" y="1890"/>
                  </a:lnTo>
                  <a:lnTo>
                    <a:pt x="898" y="1912"/>
                  </a:lnTo>
                  <a:lnTo>
                    <a:pt x="884" y="1936"/>
                  </a:lnTo>
                  <a:lnTo>
                    <a:pt x="884" y="1936"/>
                  </a:lnTo>
                  <a:lnTo>
                    <a:pt x="852" y="1980"/>
                  </a:lnTo>
                  <a:lnTo>
                    <a:pt x="838" y="2002"/>
                  </a:lnTo>
                  <a:lnTo>
                    <a:pt x="824" y="2024"/>
                  </a:lnTo>
                  <a:lnTo>
                    <a:pt x="824" y="2024"/>
                  </a:lnTo>
                  <a:lnTo>
                    <a:pt x="812" y="2048"/>
                  </a:lnTo>
                  <a:lnTo>
                    <a:pt x="806" y="2074"/>
                  </a:lnTo>
                  <a:lnTo>
                    <a:pt x="804" y="2086"/>
                  </a:lnTo>
                  <a:lnTo>
                    <a:pt x="804" y="2100"/>
                  </a:lnTo>
                  <a:lnTo>
                    <a:pt x="804" y="2112"/>
                  </a:lnTo>
                  <a:lnTo>
                    <a:pt x="808" y="2128"/>
                  </a:lnTo>
                  <a:lnTo>
                    <a:pt x="808" y="2128"/>
                  </a:lnTo>
                  <a:lnTo>
                    <a:pt x="812" y="2142"/>
                  </a:lnTo>
                  <a:lnTo>
                    <a:pt x="820" y="2156"/>
                  </a:lnTo>
                  <a:lnTo>
                    <a:pt x="828" y="2172"/>
                  </a:lnTo>
                  <a:lnTo>
                    <a:pt x="840" y="2188"/>
                  </a:lnTo>
                  <a:lnTo>
                    <a:pt x="854" y="2204"/>
                  </a:lnTo>
                  <a:lnTo>
                    <a:pt x="870" y="2222"/>
                  </a:lnTo>
                  <a:lnTo>
                    <a:pt x="890" y="2240"/>
                  </a:lnTo>
                  <a:lnTo>
                    <a:pt x="912" y="2258"/>
                  </a:lnTo>
                  <a:lnTo>
                    <a:pt x="912" y="2258"/>
                  </a:lnTo>
                  <a:lnTo>
                    <a:pt x="918" y="2252"/>
                  </a:lnTo>
                  <a:lnTo>
                    <a:pt x="922" y="2246"/>
                  </a:lnTo>
                  <a:lnTo>
                    <a:pt x="924" y="2238"/>
                  </a:lnTo>
                  <a:lnTo>
                    <a:pt x="924" y="2230"/>
                  </a:lnTo>
                  <a:lnTo>
                    <a:pt x="922" y="2212"/>
                  </a:lnTo>
                  <a:lnTo>
                    <a:pt x="918" y="2194"/>
                  </a:lnTo>
                  <a:lnTo>
                    <a:pt x="918" y="2194"/>
                  </a:lnTo>
                  <a:lnTo>
                    <a:pt x="918" y="2186"/>
                  </a:lnTo>
                  <a:lnTo>
                    <a:pt x="920" y="2178"/>
                  </a:lnTo>
                  <a:lnTo>
                    <a:pt x="924" y="2172"/>
                  </a:lnTo>
                  <a:lnTo>
                    <a:pt x="930" y="2166"/>
                  </a:lnTo>
                  <a:lnTo>
                    <a:pt x="938" y="2162"/>
                  </a:lnTo>
                  <a:lnTo>
                    <a:pt x="950" y="2160"/>
                  </a:lnTo>
                  <a:lnTo>
                    <a:pt x="966" y="2158"/>
                  </a:lnTo>
                  <a:lnTo>
                    <a:pt x="988" y="2160"/>
                  </a:lnTo>
                  <a:lnTo>
                    <a:pt x="988" y="2160"/>
                  </a:lnTo>
                  <a:lnTo>
                    <a:pt x="1048" y="2196"/>
                  </a:lnTo>
                  <a:lnTo>
                    <a:pt x="1048" y="2196"/>
                  </a:lnTo>
                  <a:lnTo>
                    <a:pt x="1028" y="2168"/>
                  </a:lnTo>
                  <a:lnTo>
                    <a:pt x="1014" y="2142"/>
                  </a:lnTo>
                  <a:lnTo>
                    <a:pt x="1002" y="2116"/>
                  </a:lnTo>
                  <a:lnTo>
                    <a:pt x="996" y="2092"/>
                  </a:lnTo>
                  <a:lnTo>
                    <a:pt x="994" y="2068"/>
                  </a:lnTo>
                  <a:lnTo>
                    <a:pt x="996" y="2046"/>
                  </a:lnTo>
                  <a:lnTo>
                    <a:pt x="1000" y="2036"/>
                  </a:lnTo>
                  <a:lnTo>
                    <a:pt x="1004" y="2026"/>
                  </a:lnTo>
                  <a:lnTo>
                    <a:pt x="1008" y="2018"/>
                  </a:lnTo>
                  <a:lnTo>
                    <a:pt x="1014" y="2010"/>
                  </a:lnTo>
                  <a:lnTo>
                    <a:pt x="1014" y="2010"/>
                  </a:lnTo>
                  <a:lnTo>
                    <a:pt x="1022" y="2002"/>
                  </a:lnTo>
                  <a:lnTo>
                    <a:pt x="1030" y="1994"/>
                  </a:lnTo>
                  <a:lnTo>
                    <a:pt x="1040" y="1988"/>
                  </a:lnTo>
                  <a:lnTo>
                    <a:pt x="1052" y="1982"/>
                  </a:lnTo>
                  <a:lnTo>
                    <a:pt x="1076" y="1974"/>
                  </a:lnTo>
                  <a:lnTo>
                    <a:pt x="1108" y="1968"/>
                  </a:lnTo>
                  <a:lnTo>
                    <a:pt x="1108" y="1968"/>
                  </a:lnTo>
                  <a:lnTo>
                    <a:pt x="1144" y="1966"/>
                  </a:lnTo>
                  <a:lnTo>
                    <a:pt x="1186" y="1968"/>
                  </a:lnTo>
                  <a:lnTo>
                    <a:pt x="1232" y="1972"/>
                  </a:lnTo>
                  <a:lnTo>
                    <a:pt x="1288" y="1980"/>
                  </a:lnTo>
                  <a:lnTo>
                    <a:pt x="1300" y="1982"/>
                  </a:lnTo>
                  <a:lnTo>
                    <a:pt x="1308" y="1984"/>
                  </a:lnTo>
                  <a:lnTo>
                    <a:pt x="1308" y="1984"/>
                  </a:lnTo>
                  <a:lnTo>
                    <a:pt x="1338" y="1990"/>
                  </a:lnTo>
                  <a:lnTo>
                    <a:pt x="1364" y="1998"/>
                  </a:lnTo>
                  <a:lnTo>
                    <a:pt x="1390" y="2008"/>
                  </a:lnTo>
                  <a:lnTo>
                    <a:pt x="1410" y="2020"/>
                  </a:lnTo>
                  <a:lnTo>
                    <a:pt x="1430" y="2032"/>
                  </a:lnTo>
                  <a:lnTo>
                    <a:pt x="1450" y="2046"/>
                  </a:lnTo>
                  <a:lnTo>
                    <a:pt x="1484" y="2078"/>
                  </a:lnTo>
                  <a:lnTo>
                    <a:pt x="1484" y="2078"/>
                  </a:lnTo>
                  <a:lnTo>
                    <a:pt x="1518" y="2112"/>
                  </a:lnTo>
                  <a:lnTo>
                    <a:pt x="1536" y="2128"/>
                  </a:lnTo>
                  <a:lnTo>
                    <a:pt x="1556" y="2144"/>
                  </a:lnTo>
                  <a:lnTo>
                    <a:pt x="1576" y="2160"/>
                  </a:lnTo>
                  <a:lnTo>
                    <a:pt x="1600" y="2174"/>
                  </a:lnTo>
                  <a:lnTo>
                    <a:pt x="1626" y="2188"/>
                  </a:lnTo>
                  <a:lnTo>
                    <a:pt x="1656" y="2198"/>
                  </a:lnTo>
                  <a:lnTo>
                    <a:pt x="1656" y="2198"/>
                  </a:lnTo>
                  <a:lnTo>
                    <a:pt x="1640" y="2186"/>
                  </a:lnTo>
                  <a:lnTo>
                    <a:pt x="1620" y="2172"/>
                  </a:lnTo>
                  <a:lnTo>
                    <a:pt x="1576" y="2144"/>
                  </a:lnTo>
                  <a:lnTo>
                    <a:pt x="1576" y="2144"/>
                  </a:lnTo>
                  <a:lnTo>
                    <a:pt x="1554" y="2130"/>
                  </a:lnTo>
                  <a:lnTo>
                    <a:pt x="1538" y="2116"/>
                  </a:lnTo>
                  <a:lnTo>
                    <a:pt x="1530" y="2108"/>
                  </a:lnTo>
                  <a:lnTo>
                    <a:pt x="1524" y="2100"/>
                  </a:lnTo>
                  <a:lnTo>
                    <a:pt x="1520" y="2092"/>
                  </a:lnTo>
                  <a:lnTo>
                    <a:pt x="1518" y="2084"/>
                  </a:lnTo>
                  <a:lnTo>
                    <a:pt x="1518" y="2084"/>
                  </a:lnTo>
                  <a:lnTo>
                    <a:pt x="1564" y="2102"/>
                  </a:lnTo>
                  <a:lnTo>
                    <a:pt x="1612" y="2118"/>
                  </a:lnTo>
                  <a:lnTo>
                    <a:pt x="1660" y="2134"/>
                  </a:lnTo>
                  <a:lnTo>
                    <a:pt x="1710" y="2150"/>
                  </a:lnTo>
                  <a:lnTo>
                    <a:pt x="1710" y="2150"/>
                  </a:lnTo>
                  <a:lnTo>
                    <a:pt x="1696" y="2138"/>
                  </a:lnTo>
                  <a:lnTo>
                    <a:pt x="1680" y="2126"/>
                  </a:lnTo>
                  <a:lnTo>
                    <a:pt x="1644" y="2106"/>
                  </a:lnTo>
                  <a:lnTo>
                    <a:pt x="1606" y="2086"/>
                  </a:lnTo>
                  <a:lnTo>
                    <a:pt x="1564" y="2066"/>
                  </a:lnTo>
                  <a:lnTo>
                    <a:pt x="1564" y="2066"/>
                  </a:lnTo>
                  <a:lnTo>
                    <a:pt x="1522" y="2044"/>
                  </a:lnTo>
                  <a:lnTo>
                    <a:pt x="1484" y="2022"/>
                  </a:lnTo>
                  <a:lnTo>
                    <a:pt x="1466" y="2010"/>
                  </a:lnTo>
                  <a:lnTo>
                    <a:pt x="1450" y="1998"/>
                  </a:lnTo>
                  <a:lnTo>
                    <a:pt x="1436" y="1984"/>
                  </a:lnTo>
                  <a:lnTo>
                    <a:pt x="1422" y="1972"/>
                  </a:lnTo>
                  <a:lnTo>
                    <a:pt x="1422" y="1972"/>
                  </a:lnTo>
                  <a:lnTo>
                    <a:pt x="1482" y="2000"/>
                  </a:lnTo>
                  <a:lnTo>
                    <a:pt x="1504" y="1966"/>
                  </a:lnTo>
                  <a:lnTo>
                    <a:pt x="1504" y="1966"/>
                  </a:lnTo>
                  <a:lnTo>
                    <a:pt x="1606" y="1982"/>
                  </a:lnTo>
                  <a:lnTo>
                    <a:pt x="1700" y="2000"/>
                  </a:lnTo>
                  <a:lnTo>
                    <a:pt x="1700" y="2000"/>
                  </a:lnTo>
                  <a:lnTo>
                    <a:pt x="1874" y="2036"/>
                  </a:lnTo>
                  <a:lnTo>
                    <a:pt x="1874" y="2036"/>
                  </a:lnTo>
                  <a:lnTo>
                    <a:pt x="1956" y="2054"/>
                  </a:lnTo>
                  <a:lnTo>
                    <a:pt x="2036" y="2070"/>
                  </a:lnTo>
                  <a:lnTo>
                    <a:pt x="2118" y="2082"/>
                  </a:lnTo>
                  <a:lnTo>
                    <a:pt x="2158" y="2086"/>
                  </a:lnTo>
                  <a:lnTo>
                    <a:pt x="2200" y="2088"/>
                  </a:lnTo>
                  <a:lnTo>
                    <a:pt x="2200" y="2088"/>
                  </a:lnTo>
                  <a:lnTo>
                    <a:pt x="2168" y="2084"/>
                  </a:lnTo>
                  <a:lnTo>
                    <a:pt x="2138" y="2080"/>
                  </a:lnTo>
                  <a:lnTo>
                    <a:pt x="2108" y="2074"/>
                  </a:lnTo>
                  <a:lnTo>
                    <a:pt x="2080" y="2068"/>
                  </a:lnTo>
                  <a:lnTo>
                    <a:pt x="2026" y="2052"/>
                  </a:lnTo>
                  <a:lnTo>
                    <a:pt x="1978" y="2032"/>
                  </a:lnTo>
                  <a:lnTo>
                    <a:pt x="1978" y="2032"/>
                  </a:lnTo>
                  <a:lnTo>
                    <a:pt x="1934" y="2010"/>
                  </a:lnTo>
                  <a:lnTo>
                    <a:pt x="1894" y="1988"/>
                  </a:lnTo>
                  <a:lnTo>
                    <a:pt x="1856" y="1966"/>
                  </a:lnTo>
                  <a:lnTo>
                    <a:pt x="1822" y="1942"/>
                  </a:lnTo>
                  <a:lnTo>
                    <a:pt x="1822" y="1942"/>
                  </a:lnTo>
                  <a:lnTo>
                    <a:pt x="1860" y="1918"/>
                  </a:lnTo>
                  <a:lnTo>
                    <a:pt x="1896" y="1894"/>
                  </a:lnTo>
                  <a:lnTo>
                    <a:pt x="1896" y="1894"/>
                  </a:lnTo>
                  <a:lnTo>
                    <a:pt x="1954" y="1900"/>
                  </a:lnTo>
                  <a:lnTo>
                    <a:pt x="2012" y="1904"/>
                  </a:lnTo>
                  <a:lnTo>
                    <a:pt x="2068" y="1906"/>
                  </a:lnTo>
                  <a:lnTo>
                    <a:pt x="2126" y="1908"/>
                  </a:lnTo>
                  <a:lnTo>
                    <a:pt x="2126" y="1908"/>
                  </a:lnTo>
                  <a:lnTo>
                    <a:pt x="2062" y="1882"/>
                  </a:lnTo>
                  <a:lnTo>
                    <a:pt x="1998" y="1854"/>
                  </a:lnTo>
                  <a:lnTo>
                    <a:pt x="1998" y="1854"/>
                  </a:lnTo>
                  <a:lnTo>
                    <a:pt x="2022" y="1828"/>
                  </a:lnTo>
                  <a:lnTo>
                    <a:pt x="2022" y="1828"/>
                  </a:lnTo>
                  <a:lnTo>
                    <a:pt x="2098" y="1814"/>
                  </a:lnTo>
                  <a:lnTo>
                    <a:pt x="2174" y="1798"/>
                  </a:lnTo>
                  <a:lnTo>
                    <a:pt x="2174" y="1798"/>
                  </a:lnTo>
                  <a:lnTo>
                    <a:pt x="2108" y="1790"/>
                  </a:lnTo>
                  <a:lnTo>
                    <a:pt x="2040" y="1780"/>
                  </a:lnTo>
                  <a:lnTo>
                    <a:pt x="2040" y="1780"/>
                  </a:lnTo>
                  <a:lnTo>
                    <a:pt x="1984" y="1770"/>
                  </a:lnTo>
                  <a:lnTo>
                    <a:pt x="1930" y="1758"/>
                  </a:lnTo>
                  <a:lnTo>
                    <a:pt x="1876" y="1744"/>
                  </a:lnTo>
                  <a:lnTo>
                    <a:pt x="1822" y="1730"/>
                  </a:lnTo>
                  <a:lnTo>
                    <a:pt x="1836" y="1692"/>
                  </a:lnTo>
                  <a:lnTo>
                    <a:pt x="1836" y="1692"/>
                  </a:lnTo>
                  <a:lnTo>
                    <a:pt x="1910" y="1686"/>
                  </a:lnTo>
                  <a:lnTo>
                    <a:pt x="1982" y="1678"/>
                  </a:lnTo>
                  <a:lnTo>
                    <a:pt x="2000" y="1674"/>
                  </a:lnTo>
                  <a:lnTo>
                    <a:pt x="2000" y="1674"/>
                  </a:lnTo>
                  <a:lnTo>
                    <a:pt x="1946" y="1664"/>
                  </a:lnTo>
                  <a:lnTo>
                    <a:pt x="1946" y="1664"/>
                  </a:lnTo>
                  <a:lnTo>
                    <a:pt x="2024" y="1664"/>
                  </a:lnTo>
                  <a:lnTo>
                    <a:pt x="2024" y="1664"/>
                  </a:lnTo>
                  <a:lnTo>
                    <a:pt x="1960" y="1646"/>
                  </a:lnTo>
                  <a:lnTo>
                    <a:pt x="1896" y="1624"/>
                  </a:lnTo>
                  <a:lnTo>
                    <a:pt x="1896" y="1624"/>
                  </a:lnTo>
                  <a:lnTo>
                    <a:pt x="1976" y="1638"/>
                  </a:lnTo>
                  <a:lnTo>
                    <a:pt x="2056" y="1650"/>
                  </a:lnTo>
                  <a:lnTo>
                    <a:pt x="2080" y="1636"/>
                  </a:lnTo>
                  <a:lnTo>
                    <a:pt x="2080" y="1636"/>
                  </a:lnTo>
                  <a:lnTo>
                    <a:pt x="2012" y="1630"/>
                  </a:lnTo>
                  <a:lnTo>
                    <a:pt x="1946" y="1624"/>
                  </a:lnTo>
                  <a:lnTo>
                    <a:pt x="1946" y="1624"/>
                  </a:lnTo>
                  <a:lnTo>
                    <a:pt x="2020" y="1626"/>
                  </a:lnTo>
                  <a:lnTo>
                    <a:pt x="2094" y="1628"/>
                  </a:lnTo>
                  <a:lnTo>
                    <a:pt x="2094" y="1628"/>
                  </a:lnTo>
                  <a:lnTo>
                    <a:pt x="2124" y="1604"/>
                  </a:lnTo>
                  <a:lnTo>
                    <a:pt x="2124" y="1604"/>
                  </a:lnTo>
                  <a:lnTo>
                    <a:pt x="2192" y="1614"/>
                  </a:lnTo>
                  <a:lnTo>
                    <a:pt x="2260" y="1622"/>
                  </a:lnTo>
                  <a:lnTo>
                    <a:pt x="2290" y="1604"/>
                  </a:lnTo>
                  <a:lnTo>
                    <a:pt x="2290" y="1604"/>
                  </a:lnTo>
                  <a:lnTo>
                    <a:pt x="2322" y="1568"/>
                  </a:lnTo>
                  <a:lnTo>
                    <a:pt x="2318" y="1534"/>
                  </a:lnTo>
                  <a:lnTo>
                    <a:pt x="2318" y="1534"/>
                  </a:lnTo>
                  <a:lnTo>
                    <a:pt x="2258" y="1532"/>
                  </a:lnTo>
                  <a:lnTo>
                    <a:pt x="2196" y="1528"/>
                  </a:lnTo>
                  <a:lnTo>
                    <a:pt x="2196" y="1528"/>
                  </a:lnTo>
                  <a:lnTo>
                    <a:pt x="2262" y="1520"/>
                  </a:lnTo>
                  <a:lnTo>
                    <a:pt x="2262" y="1520"/>
                  </a:lnTo>
                  <a:lnTo>
                    <a:pt x="2156" y="1508"/>
                  </a:lnTo>
                  <a:lnTo>
                    <a:pt x="2156" y="1508"/>
                  </a:lnTo>
                  <a:lnTo>
                    <a:pt x="2218" y="1504"/>
                  </a:lnTo>
                  <a:lnTo>
                    <a:pt x="2280" y="1498"/>
                  </a:lnTo>
                  <a:lnTo>
                    <a:pt x="2272" y="1478"/>
                  </a:lnTo>
                  <a:lnTo>
                    <a:pt x="2230" y="1476"/>
                  </a:lnTo>
                  <a:lnTo>
                    <a:pt x="2230" y="1476"/>
                  </a:lnTo>
                  <a:lnTo>
                    <a:pt x="2158" y="1488"/>
                  </a:lnTo>
                  <a:lnTo>
                    <a:pt x="2084" y="1502"/>
                  </a:lnTo>
                  <a:lnTo>
                    <a:pt x="2084" y="1502"/>
                  </a:lnTo>
                  <a:lnTo>
                    <a:pt x="2048" y="1506"/>
                  </a:lnTo>
                  <a:lnTo>
                    <a:pt x="2012" y="1510"/>
                  </a:lnTo>
                  <a:lnTo>
                    <a:pt x="1976" y="1512"/>
                  </a:lnTo>
                  <a:lnTo>
                    <a:pt x="1942" y="1510"/>
                  </a:lnTo>
                  <a:lnTo>
                    <a:pt x="1942" y="1510"/>
                  </a:lnTo>
                  <a:lnTo>
                    <a:pt x="2000" y="1492"/>
                  </a:lnTo>
                  <a:lnTo>
                    <a:pt x="2060" y="1476"/>
                  </a:lnTo>
                  <a:lnTo>
                    <a:pt x="2060" y="1476"/>
                  </a:lnTo>
                  <a:lnTo>
                    <a:pt x="2186" y="1446"/>
                  </a:lnTo>
                  <a:lnTo>
                    <a:pt x="2250" y="1428"/>
                  </a:lnTo>
                  <a:lnTo>
                    <a:pt x="2316" y="1408"/>
                  </a:lnTo>
                  <a:lnTo>
                    <a:pt x="2342" y="1390"/>
                  </a:lnTo>
                  <a:lnTo>
                    <a:pt x="2342" y="1390"/>
                  </a:lnTo>
                  <a:lnTo>
                    <a:pt x="2252" y="1404"/>
                  </a:lnTo>
                  <a:lnTo>
                    <a:pt x="2206" y="1412"/>
                  </a:lnTo>
                  <a:lnTo>
                    <a:pt x="2162" y="1416"/>
                  </a:lnTo>
                  <a:lnTo>
                    <a:pt x="2162" y="1416"/>
                  </a:lnTo>
                  <a:lnTo>
                    <a:pt x="2118" y="1420"/>
                  </a:lnTo>
                  <a:lnTo>
                    <a:pt x="2076" y="1418"/>
                  </a:lnTo>
                  <a:lnTo>
                    <a:pt x="2036" y="1414"/>
                  </a:lnTo>
                  <a:lnTo>
                    <a:pt x="2016" y="1410"/>
                  </a:lnTo>
                  <a:lnTo>
                    <a:pt x="2000" y="1404"/>
                  </a:lnTo>
                  <a:lnTo>
                    <a:pt x="2000" y="1404"/>
                  </a:lnTo>
                  <a:lnTo>
                    <a:pt x="2022" y="1398"/>
                  </a:lnTo>
                  <a:lnTo>
                    <a:pt x="2022" y="1398"/>
                  </a:lnTo>
                  <a:lnTo>
                    <a:pt x="2078" y="1386"/>
                  </a:lnTo>
                  <a:lnTo>
                    <a:pt x="2132" y="1380"/>
                  </a:lnTo>
                  <a:lnTo>
                    <a:pt x="2184" y="1374"/>
                  </a:lnTo>
                  <a:lnTo>
                    <a:pt x="2236" y="1370"/>
                  </a:lnTo>
                  <a:lnTo>
                    <a:pt x="2236" y="1370"/>
                  </a:lnTo>
                  <a:lnTo>
                    <a:pt x="2290" y="1364"/>
                  </a:lnTo>
                  <a:lnTo>
                    <a:pt x="2344" y="1356"/>
                  </a:lnTo>
                  <a:lnTo>
                    <a:pt x="2370" y="1350"/>
                  </a:lnTo>
                  <a:lnTo>
                    <a:pt x="2398" y="1344"/>
                  </a:lnTo>
                  <a:lnTo>
                    <a:pt x="2426" y="1334"/>
                  </a:lnTo>
                  <a:lnTo>
                    <a:pt x="2454" y="1324"/>
                  </a:lnTo>
                  <a:lnTo>
                    <a:pt x="2466" y="1318"/>
                  </a:lnTo>
                  <a:lnTo>
                    <a:pt x="2466" y="1318"/>
                  </a:lnTo>
                  <a:lnTo>
                    <a:pt x="2432" y="1318"/>
                  </a:lnTo>
                  <a:lnTo>
                    <a:pt x="2396" y="1320"/>
                  </a:lnTo>
                  <a:lnTo>
                    <a:pt x="2318" y="1324"/>
                  </a:lnTo>
                  <a:lnTo>
                    <a:pt x="2318" y="1324"/>
                  </a:lnTo>
                  <a:lnTo>
                    <a:pt x="2240" y="1326"/>
                  </a:lnTo>
                  <a:lnTo>
                    <a:pt x="2204" y="1326"/>
                  </a:lnTo>
                  <a:lnTo>
                    <a:pt x="2172" y="1322"/>
                  </a:lnTo>
                  <a:lnTo>
                    <a:pt x="2172" y="1322"/>
                  </a:lnTo>
                  <a:lnTo>
                    <a:pt x="2358" y="1312"/>
                  </a:lnTo>
                  <a:lnTo>
                    <a:pt x="2542" y="1298"/>
                  </a:lnTo>
                  <a:lnTo>
                    <a:pt x="2556" y="1292"/>
                  </a:lnTo>
                  <a:lnTo>
                    <a:pt x="2556" y="1292"/>
                  </a:lnTo>
                  <a:lnTo>
                    <a:pt x="2978" y="1160"/>
                  </a:lnTo>
                  <a:lnTo>
                    <a:pt x="2978" y="1160"/>
                  </a:lnTo>
                  <a:lnTo>
                    <a:pt x="3058" y="1138"/>
                  </a:lnTo>
                  <a:lnTo>
                    <a:pt x="3140" y="1116"/>
                  </a:lnTo>
                  <a:lnTo>
                    <a:pt x="3140" y="1116"/>
                  </a:lnTo>
                  <a:lnTo>
                    <a:pt x="3300" y="1078"/>
                  </a:lnTo>
                  <a:lnTo>
                    <a:pt x="3300" y="1078"/>
                  </a:lnTo>
                  <a:lnTo>
                    <a:pt x="3380" y="1060"/>
                  </a:lnTo>
                  <a:lnTo>
                    <a:pt x="3460" y="1044"/>
                  </a:lnTo>
                  <a:lnTo>
                    <a:pt x="3540" y="1028"/>
                  </a:lnTo>
                  <a:lnTo>
                    <a:pt x="3620" y="1014"/>
                  </a:lnTo>
                  <a:lnTo>
                    <a:pt x="3620" y="1014"/>
                  </a:lnTo>
                  <a:lnTo>
                    <a:pt x="3434" y="1004"/>
                  </a:lnTo>
                  <a:lnTo>
                    <a:pt x="3434" y="1004"/>
                  </a:lnTo>
                  <a:lnTo>
                    <a:pt x="3452" y="990"/>
                  </a:lnTo>
                  <a:lnTo>
                    <a:pt x="3468" y="978"/>
                  </a:lnTo>
                  <a:lnTo>
                    <a:pt x="3506" y="954"/>
                  </a:lnTo>
                  <a:lnTo>
                    <a:pt x="3544" y="934"/>
                  </a:lnTo>
                  <a:lnTo>
                    <a:pt x="3582" y="914"/>
                  </a:lnTo>
                  <a:lnTo>
                    <a:pt x="3660" y="882"/>
                  </a:lnTo>
                  <a:lnTo>
                    <a:pt x="3698" y="864"/>
                  </a:lnTo>
                  <a:lnTo>
                    <a:pt x="3732" y="848"/>
                  </a:lnTo>
                  <a:lnTo>
                    <a:pt x="3760" y="834"/>
                  </a:lnTo>
                  <a:lnTo>
                    <a:pt x="3760" y="834"/>
                  </a:lnTo>
                  <a:lnTo>
                    <a:pt x="3732" y="830"/>
                  </a:lnTo>
                  <a:lnTo>
                    <a:pt x="3704" y="830"/>
                  </a:lnTo>
                  <a:lnTo>
                    <a:pt x="3648" y="830"/>
                  </a:lnTo>
                  <a:lnTo>
                    <a:pt x="3588" y="832"/>
                  </a:lnTo>
                  <a:lnTo>
                    <a:pt x="3530" y="838"/>
                  </a:lnTo>
                  <a:lnTo>
                    <a:pt x="3412" y="850"/>
                  </a:lnTo>
                  <a:lnTo>
                    <a:pt x="3356" y="856"/>
                  </a:lnTo>
                  <a:lnTo>
                    <a:pt x="3302" y="860"/>
                  </a:lnTo>
                  <a:lnTo>
                    <a:pt x="3302" y="860"/>
                  </a:lnTo>
                  <a:lnTo>
                    <a:pt x="3336" y="852"/>
                  </a:lnTo>
                  <a:lnTo>
                    <a:pt x="3370" y="846"/>
                  </a:lnTo>
                  <a:lnTo>
                    <a:pt x="3438" y="836"/>
                  </a:lnTo>
                  <a:lnTo>
                    <a:pt x="3474" y="832"/>
                  </a:lnTo>
                  <a:lnTo>
                    <a:pt x="3510" y="826"/>
                  </a:lnTo>
                  <a:lnTo>
                    <a:pt x="3546" y="818"/>
                  </a:lnTo>
                  <a:lnTo>
                    <a:pt x="3584" y="806"/>
                  </a:lnTo>
                  <a:lnTo>
                    <a:pt x="3550" y="802"/>
                  </a:lnTo>
                  <a:lnTo>
                    <a:pt x="3550" y="802"/>
                  </a:lnTo>
                  <a:lnTo>
                    <a:pt x="3586" y="792"/>
                  </a:lnTo>
                  <a:lnTo>
                    <a:pt x="3622" y="786"/>
                  </a:lnTo>
                  <a:lnTo>
                    <a:pt x="3658" y="778"/>
                  </a:lnTo>
                  <a:lnTo>
                    <a:pt x="3692" y="774"/>
                  </a:lnTo>
                  <a:lnTo>
                    <a:pt x="3760" y="768"/>
                  </a:lnTo>
                  <a:lnTo>
                    <a:pt x="3828" y="764"/>
                  </a:lnTo>
                  <a:lnTo>
                    <a:pt x="3828" y="764"/>
                  </a:lnTo>
                  <a:lnTo>
                    <a:pt x="3856" y="734"/>
                  </a:lnTo>
                  <a:lnTo>
                    <a:pt x="3886" y="706"/>
                  </a:lnTo>
                  <a:lnTo>
                    <a:pt x="3918" y="676"/>
                  </a:lnTo>
                  <a:lnTo>
                    <a:pt x="3950" y="650"/>
                  </a:lnTo>
                  <a:lnTo>
                    <a:pt x="3986" y="626"/>
                  </a:lnTo>
                  <a:lnTo>
                    <a:pt x="4022" y="604"/>
                  </a:lnTo>
                  <a:lnTo>
                    <a:pt x="4060" y="584"/>
                  </a:lnTo>
                  <a:lnTo>
                    <a:pt x="4100" y="570"/>
                  </a:lnTo>
                  <a:lnTo>
                    <a:pt x="4154" y="556"/>
                  </a:lnTo>
                  <a:close/>
                  <a:moveTo>
                    <a:pt x="942" y="1106"/>
                  </a:moveTo>
                  <a:lnTo>
                    <a:pt x="942" y="1106"/>
                  </a:lnTo>
                  <a:lnTo>
                    <a:pt x="956" y="1110"/>
                  </a:lnTo>
                  <a:lnTo>
                    <a:pt x="956" y="1110"/>
                  </a:lnTo>
                  <a:lnTo>
                    <a:pt x="942" y="1106"/>
                  </a:lnTo>
                  <a:lnTo>
                    <a:pt x="942" y="1106"/>
                  </a:lnTo>
                  <a:close/>
                  <a:moveTo>
                    <a:pt x="1566" y="1766"/>
                  </a:moveTo>
                  <a:lnTo>
                    <a:pt x="1566" y="1766"/>
                  </a:lnTo>
                  <a:lnTo>
                    <a:pt x="1598" y="1770"/>
                  </a:lnTo>
                  <a:lnTo>
                    <a:pt x="1598" y="1770"/>
                  </a:lnTo>
                  <a:lnTo>
                    <a:pt x="1566" y="1766"/>
                  </a:lnTo>
                  <a:lnTo>
                    <a:pt x="1566" y="1766"/>
                  </a:lnTo>
                  <a:close/>
                  <a:moveTo>
                    <a:pt x="1606" y="1782"/>
                  </a:moveTo>
                  <a:lnTo>
                    <a:pt x="1606" y="1782"/>
                  </a:lnTo>
                  <a:lnTo>
                    <a:pt x="1690" y="1790"/>
                  </a:lnTo>
                  <a:lnTo>
                    <a:pt x="1772" y="1794"/>
                  </a:lnTo>
                  <a:lnTo>
                    <a:pt x="1772" y="1794"/>
                  </a:lnTo>
                  <a:lnTo>
                    <a:pt x="1862" y="1802"/>
                  </a:lnTo>
                  <a:lnTo>
                    <a:pt x="1950" y="1806"/>
                  </a:lnTo>
                  <a:lnTo>
                    <a:pt x="1950" y="1806"/>
                  </a:lnTo>
                  <a:lnTo>
                    <a:pt x="1906" y="1810"/>
                  </a:lnTo>
                  <a:lnTo>
                    <a:pt x="1860" y="1814"/>
                  </a:lnTo>
                  <a:lnTo>
                    <a:pt x="1814" y="1816"/>
                  </a:lnTo>
                  <a:lnTo>
                    <a:pt x="1768" y="1816"/>
                  </a:lnTo>
                  <a:lnTo>
                    <a:pt x="1768" y="1816"/>
                  </a:lnTo>
                  <a:lnTo>
                    <a:pt x="1724" y="1812"/>
                  </a:lnTo>
                  <a:lnTo>
                    <a:pt x="1682" y="1806"/>
                  </a:lnTo>
                  <a:lnTo>
                    <a:pt x="1642" y="1796"/>
                  </a:lnTo>
                  <a:lnTo>
                    <a:pt x="1624" y="1790"/>
                  </a:lnTo>
                  <a:lnTo>
                    <a:pt x="1606" y="1782"/>
                  </a:lnTo>
                  <a:lnTo>
                    <a:pt x="1606" y="1782"/>
                  </a:lnTo>
                  <a:close/>
                </a:path>
              </a:pathLst>
            </a:custGeom>
            <a:solidFill>
              <a:srgbClr val="ECECEC"/>
            </a:solidFill>
            <a:ln>
              <a:noFill/>
            </a:ln>
          </p:spPr>
          <p:txBody>
            <a:bodyPr lIns="91425" tIns="45700" rIns="91425" bIns="45700" anchor="t" anchorCtr="0">
              <a:noAutofit/>
            </a:bodyPr>
            <a:lstStyle/>
            <a:p>
              <a:endParaRPr/>
            </a:p>
          </p:txBody>
        </p:sp>
      </p:grpSp>
      <p:sp>
        <p:nvSpPr>
          <p:cNvPr id="22" name="Shape 22"/>
          <p:cNvSpPr txBox="1">
            <a:spLocks noGrp="1"/>
          </p:cNvSpPr>
          <p:nvPr>
            <p:ph type="title"/>
          </p:nvPr>
        </p:nvSpPr>
        <p:spPr>
          <a:xfrm>
            <a:off x="457200" y="207504"/>
            <a:ext cx="8229600" cy="1392599"/>
          </a:xfrm>
          <a:prstGeom prst="rect">
            <a:avLst/>
          </a:prstGeom>
          <a:noFill/>
          <a:ln>
            <a:noFill/>
          </a:ln>
        </p:spPr>
        <p:txBody>
          <a:bodyPr lIns="91425" tIns="91425" rIns="91425" bIns="91425" anchor="b" anchorCtr="0"/>
          <a:lstStyle>
            <a:lvl1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1pPr>
            <a:lvl2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2pPr>
            <a:lvl3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3pPr>
            <a:lvl4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4pPr>
            <a:lvl5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5pPr>
            <a:lvl6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6pPr>
            <a:lvl7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7pPr>
            <a:lvl8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8pPr>
            <a:lvl9pPr marL="0" indent="304800" algn="l" rtl="0">
              <a:spcBef>
                <a:spcPts val="0"/>
              </a:spcBef>
              <a:buClr>
                <a:schemeClr val="dk2"/>
              </a:buClr>
              <a:buSzPct val="100000"/>
              <a:buFont typeface="Georgia"/>
              <a:buNone/>
              <a:defRPr sz="4800" b="0" i="0" u="none" strike="noStrike" cap="none" baseline="0">
                <a:solidFill>
                  <a:schemeClr val="dk2"/>
                </a:solidFill>
                <a:latin typeface="Georgia"/>
                <a:ea typeface="Georgia"/>
                <a:cs typeface="Georgia"/>
                <a:sym typeface="Georgia"/>
              </a:defRPr>
            </a:lvl9pPr>
          </a:lstStyle>
          <a:p>
            <a:endParaRPr/>
          </a:p>
        </p:txBody>
      </p:sp>
      <p:sp>
        <p:nvSpPr>
          <p:cNvPr id="23" name="Shape 23"/>
          <p:cNvSpPr txBox="1">
            <a:spLocks noGrp="1"/>
          </p:cNvSpPr>
          <p:nvPr>
            <p:ph type="body" idx="1"/>
          </p:nvPr>
        </p:nvSpPr>
        <p:spPr>
          <a:xfrm>
            <a:off x="457200" y="1730374"/>
            <a:ext cx="8229600" cy="4837499"/>
          </a:xfrm>
          <a:prstGeom prst="rect">
            <a:avLst/>
          </a:prstGeom>
          <a:noFill/>
          <a:ln>
            <a:noFill/>
          </a:ln>
        </p:spPr>
        <p:txBody>
          <a:bodyPr lIns="91425" tIns="91425" rIns="91425" bIns="91425" anchor="t" anchorCtr="0"/>
          <a:lstStyle>
            <a:lvl1pPr marL="342900" indent="-342900" algn="l" rtl="0">
              <a:spcBef>
                <a:spcPts val="600"/>
              </a:spcBef>
              <a:buClr>
                <a:schemeClr val="dk2"/>
              </a:buClr>
              <a:buSzPct val="166666"/>
              <a:buFont typeface="Arial"/>
              <a:buChar char="•"/>
              <a:defRPr sz="3000" b="0" i="0" u="none" strike="noStrike" cap="none" baseline="0">
                <a:solidFill>
                  <a:schemeClr val="dk2"/>
                </a:solidFill>
                <a:latin typeface="Georgia"/>
                <a:ea typeface="Georgia"/>
                <a:cs typeface="Georgia"/>
                <a:sym typeface="Georgia"/>
              </a:defRPr>
            </a:lvl1pPr>
            <a:lvl2pPr marL="742950" indent="-285750" algn="l" rtl="0">
              <a:spcBef>
                <a:spcPts val="480"/>
              </a:spcBef>
              <a:buClr>
                <a:schemeClr val="dk2"/>
              </a:buClr>
              <a:buSzPct val="100000"/>
              <a:buFont typeface="Courier New"/>
              <a:buChar char="o"/>
              <a:defRPr sz="2400" b="0" i="0" u="none" strike="noStrike" cap="none" baseline="0">
                <a:solidFill>
                  <a:schemeClr val="dk2"/>
                </a:solidFill>
                <a:latin typeface="Georgia"/>
                <a:ea typeface="Georgia"/>
                <a:cs typeface="Georgia"/>
                <a:sym typeface="Georgia"/>
              </a:defRPr>
            </a:lvl2pPr>
            <a:lvl3pPr marL="1143000" indent="-228600" algn="l" rtl="0">
              <a:spcBef>
                <a:spcPts val="480"/>
              </a:spcBef>
              <a:buClr>
                <a:schemeClr val="dk2"/>
              </a:buClr>
              <a:buSzPct val="100000"/>
              <a:buFont typeface="Wingdings"/>
              <a:buChar char="§"/>
              <a:defRPr sz="2400" b="0" i="0" u="none" strike="noStrike" cap="none" baseline="0">
                <a:solidFill>
                  <a:schemeClr val="dk2"/>
                </a:solidFill>
                <a:latin typeface="Georgia"/>
                <a:ea typeface="Georgia"/>
                <a:cs typeface="Georgia"/>
                <a:sym typeface="Georgia"/>
              </a:defRPr>
            </a:lvl3pPr>
            <a:lvl4pPr marL="1600200" indent="-228600" algn="l" rtl="0">
              <a:spcBef>
                <a:spcPts val="360"/>
              </a:spcBef>
              <a:buClr>
                <a:schemeClr val="dk2"/>
              </a:buClr>
              <a:buSzPct val="166666"/>
              <a:buFont typeface="Arial"/>
              <a:buChar char="•"/>
              <a:defRPr sz="1800" b="0" i="0" u="none" strike="noStrike" cap="none" baseline="0">
                <a:solidFill>
                  <a:schemeClr val="dk2"/>
                </a:solidFill>
                <a:latin typeface="Georgia"/>
                <a:ea typeface="Georgia"/>
                <a:cs typeface="Georgia"/>
                <a:sym typeface="Georgia"/>
              </a:defRPr>
            </a:lvl4pPr>
            <a:lvl5pPr marL="2057400" indent="-228600" algn="l" rtl="0">
              <a:spcBef>
                <a:spcPts val="360"/>
              </a:spcBef>
              <a:buClr>
                <a:schemeClr val="dk2"/>
              </a:buClr>
              <a:buSzPct val="100000"/>
              <a:buFont typeface="Courier New"/>
              <a:buChar char="o"/>
              <a:defRPr sz="1800" b="0" i="0" u="none" strike="noStrike" cap="none" baseline="0">
                <a:solidFill>
                  <a:schemeClr val="dk2"/>
                </a:solidFill>
                <a:latin typeface="Georgia"/>
                <a:ea typeface="Georgia"/>
                <a:cs typeface="Georgia"/>
                <a:sym typeface="Georgia"/>
              </a:defRPr>
            </a:lvl5pPr>
            <a:lvl6pPr marL="2514600" indent="-228600" algn="l" rtl="0">
              <a:spcBef>
                <a:spcPts val="360"/>
              </a:spcBef>
              <a:buClr>
                <a:schemeClr val="dk2"/>
              </a:buClr>
              <a:buSzPct val="100000"/>
              <a:buFont typeface="Wingdings"/>
              <a:buChar char="§"/>
              <a:defRPr sz="1800" b="0" i="0" u="none" strike="noStrike" cap="none" baseline="0">
                <a:solidFill>
                  <a:schemeClr val="dk2"/>
                </a:solidFill>
                <a:latin typeface="Georgia"/>
                <a:ea typeface="Georgia"/>
                <a:cs typeface="Georgia"/>
                <a:sym typeface="Georgia"/>
              </a:defRPr>
            </a:lvl6pPr>
            <a:lvl7pPr marL="2971800" indent="-228600" algn="l" rtl="0">
              <a:spcBef>
                <a:spcPts val="360"/>
              </a:spcBef>
              <a:buClr>
                <a:schemeClr val="dk2"/>
              </a:buClr>
              <a:buSzPct val="166666"/>
              <a:buFont typeface="Arial"/>
              <a:buChar char="•"/>
              <a:defRPr sz="1800" b="0" i="0" u="none" strike="noStrike" cap="none" baseline="0">
                <a:solidFill>
                  <a:schemeClr val="dk2"/>
                </a:solidFill>
                <a:latin typeface="Georgia"/>
                <a:ea typeface="Georgia"/>
                <a:cs typeface="Georgia"/>
                <a:sym typeface="Georgia"/>
              </a:defRPr>
            </a:lvl7pPr>
            <a:lvl8pPr marL="3429000" indent="-228600" algn="l" rtl="0">
              <a:spcBef>
                <a:spcPts val="360"/>
              </a:spcBef>
              <a:buClr>
                <a:schemeClr val="dk2"/>
              </a:buClr>
              <a:buSzPct val="100000"/>
              <a:buFont typeface="Courier New"/>
              <a:buChar char="o"/>
              <a:defRPr sz="1800" b="0" i="0" u="none" strike="noStrike" cap="none" baseline="0">
                <a:solidFill>
                  <a:schemeClr val="dk2"/>
                </a:solidFill>
                <a:latin typeface="Georgia"/>
                <a:ea typeface="Georgia"/>
                <a:cs typeface="Georgia"/>
                <a:sym typeface="Georgia"/>
              </a:defRPr>
            </a:lvl8pPr>
            <a:lvl9pPr marL="3886200" indent="-228600" algn="l" rtl="0">
              <a:spcBef>
                <a:spcPts val="360"/>
              </a:spcBef>
              <a:buClr>
                <a:schemeClr val="dk2"/>
              </a:buClr>
              <a:buSzPct val="100000"/>
              <a:buFont typeface="Wingdings"/>
              <a:buChar char="§"/>
              <a:defRPr sz="1800" b="0" i="0" u="none" strike="noStrike" cap="none" baseline="0">
                <a:solidFill>
                  <a:schemeClr val="dk2"/>
                </a:solidFill>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westegg.com/inflation/infl.cgi"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5.xml"/><Relationship Id="rId1" Type="http://schemas.openxmlformats.org/officeDocument/2006/relationships/slideLayout" Target="../slideLayouts/slideLayout4.xml"/><Relationship Id="rId4" Type="http://schemas.openxmlformats.org/officeDocument/2006/relationships/hyperlink" Target="mailto:david@workcompcentr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685800" y="2319514"/>
            <a:ext cx="7772400" cy="1650599"/>
          </a:xfrm>
          <a:prstGeom prst="rect">
            <a:avLst/>
          </a:prstGeom>
        </p:spPr>
        <p:txBody>
          <a:bodyPr lIns="91425" tIns="91425" rIns="91425" bIns="91425" anchor="b" anchorCtr="0">
            <a:noAutofit/>
          </a:bodyPr>
          <a:lstStyle/>
          <a:p>
            <a:pPr>
              <a:buNone/>
            </a:pPr>
            <a:r>
              <a:rPr lang="en"/>
              <a:t>National Trends</a:t>
            </a:r>
          </a:p>
        </p:txBody>
      </p:sp>
      <p:sp>
        <p:nvSpPr>
          <p:cNvPr id="105" name="Shape 105"/>
          <p:cNvSpPr txBox="1">
            <a:spLocks noGrp="1"/>
          </p:cNvSpPr>
          <p:nvPr>
            <p:ph type="subTitle" idx="1"/>
          </p:nvPr>
        </p:nvSpPr>
        <p:spPr>
          <a:xfrm>
            <a:off x="685800" y="4114800"/>
            <a:ext cx="7772400" cy="881999"/>
          </a:xfrm>
          <a:prstGeom prst="rect">
            <a:avLst/>
          </a:prstGeom>
        </p:spPr>
        <p:txBody>
          <a:bodyPr lIns="91425" tIns="91425" rIns="91425" bIns="91425" anchor="t" anchorCtr="0">
            <a:noAutofit/>
          </a:bodyPr>
          <a:lstStyle/>
          <a:p>
            <a:pPr lvl="0" rtl="0">
              <a:buNone/>
            </a:pPr>
            <a:r>
              <a:rPr lang="en" i="0"/>
              <a:t>David J. DePaolo</a:t>
            </a:r>
          </a:p>
          <a:p>
            <a:pPr>
              <a:buNone/>
            </a:pPr>
            <a:r>
              <a:rPr lang="en" i="0"/>
              <a:t>WorkCompCentral</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Agenda</a:t>
            </a:r>
          </a:p>
        </p:txBody>
      </p:sp>
      <p:sp>
        <p:nvSpPr>
          <p:cNvPr id="111" name="Shape 111"/>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AutoNum type="arabicPeriod"/>
            </a:pPr>
            <a:r>
              <a:rPr lang="en" b="1" dirty="0"/>
              <a:t>Risk Allocation</a:t>
            </a:r>
          </a:p>
          <a:p>
            <a:pPr marL="914400" lvl="1" indent="-381000" rtl="0">
              <a:buClr>
                <a:schemeClr val="dk2"/>
              </a:buClr>
              <a:buSzPct val="80000"/>
              <a:buFont typeface="Georgia"/>
              <a:buAutoNum type="alphaLcPeriod"/>
            </a:pPr>
            <a:r>
              <a:rPr lang="en" b="1" dirty="0"/>
              <a:t>State of underwriting</a:t>
            </a:r>
          </a:p>
          <a:p>
            <a:pPr marL="914400" lvl="1" indent="-381000" rtl="0">
              <a:buClr>
                <a:schemeClr val="dk2"/>
              </a:buClr>
              <a:buSzPct val="80000"/>
              <a:buFont typeface="Georgia"/>
              <a:buAutoNum type="alphaLcPeriod"/>
            </a:pPr>
            <a:r>
              <a:rPr lang="en" b="1" dirty="0"/>
              <a:t>Economic factors</a:t>
            </a:r>
          </a:p>
          <a:p>
            <a:pPr marL="457200" lvl="0" indent="-419100" rtl="0">
              <a:buClr>
                <a:schemeClr val="dk2"/>
              </a:buClr>
              <a:buSzPct val="100000"/>
              <a:buFont typeface="Georgia"/>
              <a:buAutoNum type="arabicPeriod"/>
            </a:pPr>
            <a:r>
              <a:rPr lang="en" b="1" dirty="0"/>
              <a:t>Claims Administration</a:t>
            </a:r>
          </a:p>
          <a:p>
            <a:pPr marL="914400" lvl="1" indent="-381000" rtl="0">
              <a:buClr>
                <a:schemeClr val="dk2"/>
              </a:buClr>
              <a:buSzPct val="80000"/>
              <a:buFont typeface="Georgia"/>
              <a:buAutoNum type="alphaLcPeriod"/>
            </a:pPr>
            <a:r>
              <a:rPr lang="en" b="1" dirty="0"/>
              <a:t>Frequency &amp; severity</a:t>
            </a:r>
          </a:p>
          <a:p>
            <a:pPr marL="914400" lvl="1" indent="-381000" rtl="0">
              <a:buClr>
                <a:schemeClr val="dk2"/>
              </a:buClr>
              <a:buSzPct val="80000"/>
              <a:buFont typeface="Georgia"/>
              <a:buAutoNum type="alphaLcPeriod"/>
            </a:pPr>
            <a:r>
              <a:rPr lang="en" b="1" dirty="0"/>
              <a:t>New (and old) risks</a:t>
            </a:r>
          </a:p>
          <a:p>
            <a:pPr marL="457200" lvl="0" indent="-419100" rtl="0">
              <a:buClr>
                <a:schemeClr val="dk2"/>
              </a:buClr>
              <a:buSzPct val="100000"/>
              <a:buFont typeface="Georgia"/>
              <a:buAutoNum type="arabicPeriod"/>
            </a:pPr>
            <a:r>
              <a:rPr lang="en" b="1" dirty="0"/>
              <a:t>Reform across the country</a:t>
            </a:r>
          </a:p>
          <a:p>
            <a:pPr marL="914400" lvl="1" indent="-381000" rtl="0">
              <a:buClr>
                <a:schemeClr val="dk2"/>
              </a:buClr>
              <a:buSzPct val="80000"/>
              <a:buFont typeface="Georgia"/>
              <a:buAutoNum type="alphaLcPeriod"/>
            </a:pPr>
            <a:r>
              <a:rPr lang="en" b="1" dirty="0"/>
              <a:t>California review</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Risk Allocation</a:t>
            </a:r>
          </a:p>
        </p:txBody>
      </p:sp>
      <p:sp>
        <p:nvSpPr>
          <p:cNvPr id="117" name="Shape 117"/>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381000" rtl="0">
              <a:spcBef>
                <a:spcPts val="500"/>
              </a:spcBef>
              <a:buClr>
                <a:schemeClr val="dk2"/>
              </a:buClr>
              <a:buSzPct val="100000"/>
              <a:buFont typeface="Georgia"/>
              <a:buAutoNum type="arabicPeriod"/>
            </a:pPr>
            <a:r>
              <a:rPr lang="en" sz="2400" b="1" dirty="0">
                <a:solidFill>
                  <a:srgbClr val="51535D"/>
                </a:solidFill>
              </a:rPr>
              <a:t>State of underwriting</a:t>
            </a:r>
          </a:p>
          <a:p>
            <a:pPr marL="914400" lvl="1" indent="-381000" rtl="0">
              <a:spcBef>
                <a:spcPts val="500"/>
              </a:spcBef>
              <a:buClr>
                <a:srgbClr val="51535D"/>
              </a:buClr>
              <a:buSzPct val="80000"/>
              <a:buFont typeface="Georgia"/>
              <a:buAutoNum type="alphaLcPeriod"/>
            </a:pPr>
            <a:r>
              <a:rPr lang="en" b="1" dirty="0">
                <a:solidFill>
                  <a:srgbClr val="51535D"/>
                </a:solidFill>
              </a:rPr>
              <a:t>market</a:t>
            </a:r>
          </a:p>
          <a:p>
            <a:pPr marL="914400" lvl="1" indent="-381000" rtl="0">
              <a:spcBef>
                <a:spcPts val="500"/>
              </a:spcBef>
              <a:buClr>
                <a:srgbClr val="51535D"/>
              </a:buClr>
              <a:buSzPct val="80000"/>
              <a:buFont typeface="Georgia"/>
              <a:buAutoNum type="alphaLcPeriod"/>
            </a:pPr>
            <a:r>
              <a:rPr lang="en" b="1" dirty="0">
                <a:solidFill>
                  <a:srgbClr val="51535D"/>
                </a:solidFill>
              </a:rPr>
              <a:t>profitability</a:t>
            </a:r>
          </a:p>
          <a:p>
            <a:pPr marL="457200" lvl="0" indent="-381000" rtl="0">
              <a:spcBef>
                <a:spcPts val="0"/>
              </a:spcBef>
              <a:buClr>
                <a:schemeClr val="dk2"/>
              </a:buClr>
              <a:buSzPct val="100000"/>
              <a:buFont typeface="Georgia"/>
              <a:buAutoNum type="arabicPeriod"/>
            </a:pPr>
            <a:r>
              <a:rPr lang="en" sz="2400" b="1" dirty="0">
                <a:solidFill>
                  <a:srgbClr val="51535D"/>
                </a:solidFill>
              </a:rPr>
              <a:t>Economic factors</a:t>
            </a:r>
          </a:p>
          <a:p>
            <a:pPr marL="914400" lvl="1" indent="-381000" rtl="0">
              <a:spcBef>
                <a:spcPts val="0"/>
              </a:spcBef>
              <a:buClr>
                <a:srgbClr val="51535D"/>
              </a:buClr>
              <a:buSzPct val="80000"/>
              <a:buFont typeface="Georgia"/>
              <a:buAutoNum type="alphaLcPeriod"/>
            </a:pPr>
            <a:r>
              <a:rPr lang="en" b="1" dirty="0">
                <a:solidFill>
                  <a:srgbClr val="51535D"/>
                </a:solidFill>
              </a:rPr>
              <a:t>jobs</a:t>
            </a:r>
          </a:p>
          <a:p>
            <a:pPr marL="914400" lvl="1" indent="-381000" rtl="0">
              <a:spcBef>
                <a:spcPts val="0"/>
              </a:spcBef>
              <a:buClr>
                <a:srgbClr val="51535D"/>
              </a:buClr>
              <a:buSzPct val="80000"/>
              <a:buFont typeface="Georgia"/>
              <a:buAutoNum type="alphaLcPeriod"/>
            </a:pPr>
            <a:r>
              <a:rPr lang="en" b="1" dirty="0">
                <a:solidFill>
                  <a:srgbClr val="51535D"/>
                </a:solidFill>
              </a:rPr>
              <a:t>rates</a:t>
            </a:r>
          </a:p>
          <a:p>
            <a:pPr marL="914400" lvl="1" indent="-381000" rtl="0">
              <a:spcBef>
                <a:spcPts val="0"/>
              </a:spcBef>
              <a:buClr>
                <a:srgbClr val="51535D"/>
              </a:buClr>
              <a:buSzPct val="80000"/>
              <a:buFont typeface="Georgia"/>
              <a:buAutoNum type="alphaLcPeriod"/>
            </a:pPr>
            <a:r>
              <a:rPr lang="en" b="1" dirty="0">
                <a:solidFill>
                  <a:srgbClr val="51535D"/>
                </a:solidFill>
              </a:rPr>
              <a:t>costs &amp; ratios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Market Share Shift</a:t>
            </a:r>
          </a:p>
        </p:txBody>
      </p:sp>
      <p:sp>
        <p:nvSpPr>
          <p:cNvPr id="123" name="Shape 123"/>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b="1" dirty="0"/>
              <a:t>August Fitch Ratings report:</a:t>
            </a:r>
          </a:p>
          <a:p>
            <a:endParaRPr b="1" dirty="0"/>
          </a:p>
          <a:p>
            <a:pPr marL="914400" lvl="1" indent="-381000" rtl="0">
              <a:buClr>
                <a:schemeClr val="dk2"/>
              </a:buClr>
              <a:buSzPct val="80000"/>
              <a:buFont typeface="Courier New"/>
              <a:buChar char="o"/>
            </a:pPr>
            <a:r>
              <a:rPr lang="en" b="1" dirty="0"/>
              <a:t>Top ten continue shifting share of market</a:t>
            </a:r>
          </a:p>
          <a:p>
            <a:pPr marL="1371600" lvl="2" indent="-381000" rtl="0">
              <a:buClr>
                <a:schemeClr val="dk2"/>
              </a:buClr>
              <a:buSzPct val="80000"/>
              <a:buFont typeface="Wingdings"/>
              <a:buChar char="§"/>
            </a:pPr>
            <a:r>
              <a:rPr lang="en" b="1" dirty="0"/>
              <a:t>Liberty Mutual reducing - still largest overall</a:t>
            </a:r>
          </a:p>
          <a:p>
            <a:pPr marL="1371600" lvl="2" indent="-381000" rtl="0">
              <a:buClr>
                <a:schemeClr val="dk2"/>
              </a:buClr>
              <a:buSzPct val="80000"/>
              <a:buFont typeface="Wingdings"/>
              <a:buChar char="§"/>
            </a:pPr>
            <a:r>
              <a:rPr lang="en" b="1" dirty="0"/>
              <a:t>AIG/Chartis premium base declined </a:t>
            </a:r>
          </a:p>
          <a:p>
            <a:pPr marL="1828800" lvl="3" indent="-342900" rtl="0">
              <a:buClr>
                <a:schemeClr val="dk2"/>
              </a:buClr>
              <a:buSzPct val="99999"/>
              <a:buFont typeface="Arial"/>
              <a:buChar char="•"/>
            </a:pPr>
            <a:r>
              <a:rPr lang="en" b="1" dirty="0"/>
              <a:t>was leader 5 years ago</a:t>
            </a:r>
          </a:p>
          <a:p>
            <a:pPr marL="1371600" lvl="2" indent="-381000" rtl="0">
              <a:buClr>
                <a:schemeClr val="dk2"/>
              </a:buClr>
              <a:buSzPct val="80000"/>
              <a:buFont typeface="Wingdings"/>
              <a:buChar char="§"/>
            </a:pPr>
            <a:r>
              <a:rPr lang="en" b="1" dirty="0"/>
              <a:t>Nat’l Indemnity volume doubling in 2012</a:t>
            </a:r>
          </a:p>
          <a:p>
            <a:pPr marL="1828800" lvl="3" indent="-342900" rtl="0">
              <a:buClr>
                <a:schemeClr val="dk2"/>
              </a:buClr>
              <a:buSzPct val="99999"/>
              <a:buFont typeface="Arial"/>
              <a:buChar char="•"/>
            </a:pPr>
            <a:r>
              <a:rPr lang="en" b="1" dirty="0"/>
              <a:t>expansion of regional operations</a:t>
            </a:r>
          </a:p>
          <a:p>
            <a:pPr marL="1828800" lvl="3" indent="-342900">
              <a:buClr>
                <a:schemeClr val="dk2"/>
              </a:buClr>
              <a:buSzPct val="99999"/>
              <a:buFont typeface="Arial"/>
              <a:buChar char="•"/>
            </a:pPr>
            <a:r>
              <a:rPr lang="en" b="1" dirty="0"/>
              <a:t>appetite for trucking, construction, manufacturing</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Underwriting</a:t>
            </a:r>
          </a:p>
        </p:txBody>
      </p:sp>
      <p:sp>
        <p:nvSpPr>
          <p:cNvPr id="129" name="Shape 129"/>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b="1" dirty="0"/>
              <a:t>Companies profiting (C/R &lt; 100):</a:t>
            </a:r>
          </a:p>
          <a:p>
            <a:pPr marL="914400" lvl="1" indent="-381000" rtl="0">
              <a:buClr>
                <a:schemeClr val="dk2"/>
              </a:buClr>
              <a:buSzPct val="80000"/>
              <a:buFont typeface="Courier New"/>
              <a:buChar char="o"/>
            </a:pPr>
            <a:r>
              <a:rPr lang="en" b="1" dirty="0"/>
              <a:t>The Chubb Corp</a:t>
            </a:r>
          </a:p>
          <a:p>
            <a:pPr marL="914400" lvl="1" indent="-381000" rtl="0">
              <a:buClr>
                <a:schemeClr val="dk2"/>
              </a:buClr>
              <a:buSzPct val="80000"/>
              <a:buFont typeface="Courier New"/>
              <a:buChar char="o"/>
            </a:pPr>
            <a:r>
              <a:rPr lang="en" b="1" dirty="0"/>
              <a:t>Hartford Fire Group</a:t>
            </a:r>
          </a:p>
          <a:p>
            <a:pPr marL="914400" lvl="1" indent="-381000" rtl="0">
              <a:buClr>
                <a:schemeClr val="dk2"/>
              </a:buClr>
              <a:buSzPct val="80000"/>
              <a:buFont typeface="Courier New"/>
              <a:buChar char="o"/>
            </a:pPr>
            <a:r>
              <a:rPr lang="en" b="1" dirty="0"/>
              <a:t>Nat’l Indemnity Co</a:t>
            </a:r>
          </a:p>
          <a:p>
            <a:pPr marL="914400" lvl="1" indent="-381000" rtl="0">
              <a:buClr>
                <a:schemeClr val="dk2"/>
              </a:buClr>
              <a:buSzPct val="80000"/>
              <a:buFont typeface="Courier New"/>
              <a:buChar char="o"/>
            </a:pPr>
            <a:r>
              <a:rPr lang="en" b="1" dirty="0"/>
              <a:t>Travelers Companies</a:t>
            </a:r>
          </a:p>
          <a:p>
            <a:pPr marL="457200" lvl="0" indent="-419100" rtl="0">
              <a:buClr>
                <a:schemeClr val="dk2"/>
              </a:buClr>
              <a:buSzPct val="166666"/>
              <a:buFont typeface="Arial"/>
              <a:buChar char="•"/>
            </a:pPr>
            <a:r>
              <a:rPr lang="en" b="1" dirty="0"/>
              <a:t>Companies weak (C/R &gt; 120):</a:t>
            </a:r>
          </a:p>
          <a:p>
            <a:pPr marL="914400" lvl="1" indent="-381000" rtl="0">
              <a:buClr>
                <a:schemeClr val="dk2"/>
              </a:buClr>
              <a:buSzPct val="80000"/>
              <a:buFont typeface="Courier New"/>
              <a:buChar char="o"/>
            </a:pPr>
            <a:r>
              <a:rPr lang="en" b="1" dirty="0"/>
              <a:t>Liberty</a:t>
            </a:r>
          </a:p>
          <a:p>
            <a:pPr marL="914400" lvl="1" indent="-381000" rtl="0">
              <a:buClr>
                <a:schemeClr val="dk2"/>
              </a:buClr>
              <a:buSzPct val="80000"/>
              <a:buFont typeface="Courier New"/>
              <a:buChar char="o"/>
            </a:pPr>
            <a:r>
              <a:rPr lang="en" b="1" dirty="0"/>
              <a:t>AIG</a:t>
            </a:r>
          </a:p>
          <a:p>
            <a:pPr marL="914400" lvl="1" indent="-381000" rtl="0">
              <a:buClr>
                <a:schemeClr val="dk2"/>
              </a:buClr>
              <a:buSzPct val="80000"/>
              <a:buFont typeface="Courier New"/>
              <a:buChar char="o"/>
            </a:pPr>
            <a:r>
              <a:rPr lang="en" b="1" dirty="0"/>
              <a:t>Zurich American</a:t>
            </a:r>
          </a:p>
          <a:p>
            <a:pPr marL="914400" lvl="1" indent="-381000" rtl="0">
              <a:buClr>
                <a:schemeClr val="dk2"/>
              </a:buClr>
              <a:buSzPct val="80000"/>
              <a:buFont typeface="Courier New"/>
              <a:buChar char="o"/>
            </a:pPr>
            <a:r>
              <a:rPr lang="en" b="1" dirty="0"/>
              <a:t>State Comp Ins Fund</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Profiting</a:t>
            </a:r>
          </a:p>
        </p:txBody>
      </p:sp>
      <p:sp>
        <p:nvSpPr>
          <p:cNvPr id="135" name="Shape 135"/>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Fitch notes:</a:t>
            </a:r>
          </a:p>
          <a:p>
            <a:pPr marL="457200" lvl="0" indent="-419100" rtl="0">
              <a:buClr>
                <a:schemeClr val="dk2"/>
              </a:buClr>
              <a:buSzPct val="166666"/>
              <a:buFont typeface="Arial"/>
              <a:buChar char="•"/>
            </a:pPr>
            <a:r>
              <a:rPr lang="en" b="1" dirty="0"/>
              <a:t>Companies with underwriting profits have expanded premium bases over period</a:t>
            </a:r>
          </a:p>
          <a:p>
            <a:pPr marL="457200" lvl="0" indent="-419100" rtl="0">
              <a:buClr>
                <a:schemeClr val="dk2"/>
              </a:buClr>
              <a:buSzPct val="166666"/>
              <a:buFont typeface="Arial"/>
              <a:buChar char="•"/>
            </a:pPr>
            <a:r>
              <a:rPr lang="en" b="1" dirty="0"/>
              <a:t>Industry’s aggregate premiums declined by 14% 2007-2012</a:t>
            </a:r>
          </a:p>
          <a:p>
            <a:pPr marL="914400" lvl="1" indent="-381000">
              <a:buClr>
                <a:schemeClr val="dk2"/>
              </a:buClr>
              <a:buSzPct val="80000"/>
              <a:buFont typeface="Courier New"/>
              <a:buChar char="o"/>
            </a:pPr>
            <a:r>
              <a:rPr lang="en" b="1" dirty="0"/>
              <a:t>reflection of recession</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p:nvPr/>
        </p:nvSpPr>
        <p:spPr>
          <a:xfrm>
            <a:off x="308075" y="1189475"/>
            <a:ext cx="8527850" cy="4502875"/>
          </a:xfrm>
          <a:prstGeom prst="rect">
            <a:avLst/>
          </a:prstGeom>
          <a:blipFill>
            <a:blip r:embed="rId3"/>
            <a:stretch>
              <a:fillRect/>
            </a:stretch>
          </a:blipFill>
        </p:spPr>
      </p:sp>
      <p:sp>
        <p:nvSpPr>
          <p:cNvPr id="141" name="Shape 141"/>
          <p:cNvSpPr/>
          <p:nvPr/>
        </p:nvSpPr>
        <p:spPr>
          <a:xfrm>
            <a:off x="919450" y="4465900"/>
            <a:ext cx="3233100" cy="303000"/>
          </a:xfrm>
          <a:prstGeom prst="ellipse">
            <a:avLst/>
          </a:prstGeom>
          <a:noFill/>
          <a:ln w="19050" cap="flat">
            <a:solidFill>
              <a:srgbClr val="FF0000"/>
            </a:solidFill>
            <a:prstDash val="solid"/>
            <a:round/>
            <a:headEnd type="none" w="med" len="med"/>
            <a:tailEnd type="none" w="med" len="med"/>
          </a:ln>
        </p:spPr>
        <p:txBody>
          <a:bodyPr lIns="91425" tIns="91425" rIns="91425" bIns="91425" anchor="ctr" anchorCtr="0">
            <a:noAutofit/>
          </a:bodyPr>
          <a:lstStyle/>
          <a:p>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p:nvPr/>
        </p:nvSpPr>
        <p:spPr>
          <a:xfrm>
            <a:off x="457200" y="714325"/>
            <a:ext cx="8229600" cy="5785575"/>
          </a:xfrm>
          <a:prstGeom prst="rect">
            <a:avLst/>
          </a:prstGeom>
          <a:blipFill>
            <a:blip r:embed="rId3"/>
            <a:stretch>
              <a:fillRect/>
            </a:stretch>
          </a:blipFill>
        </p:spPr>
      </p:sp>
      <p:sp>
        <p:nvSpPr>
          <p:cNvPr id="147" name="Shape 147"/>
          <p:cNvSpPr/>
          <p:nvPr/>
        </p:nvSpPr>
        <p:spPr>
          <a:xfrm>
            <a:off x="3596975" y="3667700"/>
            <a:ext cx="1202399" cy="434400"/>
          </a:xfrm>
          <a:prstGeom prst="ellipse">
            <a:avLst/>
          </a:prstGeom>
          <a:noFill/>
          <a:ln w="19050" cap="flat">
            <a:solidFill>
              <a:srgbClr val="FF0000"/>
            </a:solidFill>
            <a:prstDash val="solid"/>
            <a:round/>
            <a:headEnd type="none" w="med" len="med"/>
            <a:tailEnd type="none" w="med" len="med"/>
          </a:ln>
        </p:spPr>
        <p:txBody>
          <a:bodyPr lIns="91425" tIns="91425" rIns="91425" bIns="91425" anchor="ctr" anchorCtr="0">
            <a:noAutofit/>
          </a:bodyPr>
          <a:lstStyle/>
          <a:p>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Market Hardening</a:t>
            </a:r>
          </a:p>
        </p:txBody>
      </p:sp>
      <p:sp>
        <p:nvSpPr>
          <p:cNvPr id="153" name="Shape 153"/>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Commercial Lines in general see premium rate increases</a:t>
            </a:r>
          </a:p>
          <a:p>
            <a:pPr marL="457200" lvl="0" indent="-419100" rtl="0">
              <a:buClr>
                <a:schemeClr val="dk2"/>
              </a:buClr>
              <a:buSzPct val="100000"/>
              <a:buFont typeface="Georgia"/>
              <a:buChar char="●"/>
            </a:pPr>
            <a:r>
              <a:rPr lang="en" b="1" dirty="0"/>
              <a:t>Work Comp most substantial hikes</a:t>
            </a:r>
          </a:p>
          <a:p>
            <a:pPr marL="914400" lvl="1" indent="-381000" rtl="0">
              <a:buClr>
                <a:schemeClr val="dk2"/>
              </a:buClr>
              <a:buSzPct val="80000"/>
              <a:buFont typeface="Georgia"/>
              <a:buChar char="○"/>
            </a:pPr>
            <a:r>
              <a:rPr lang="en" b="1" dirty="0"/>
              <a:t>2nd Q 2013 average 8.3% increase</a:t>
            </a:r>
          </a:p>
          <a:p>
            <a:pPr marL="914400" lvl="1" indent="-381000" rtl="0">
              <a:buClr>
                <a:schemeClr val="dk2"/>
              </a:buClr>
              <a:buSzPct val="80000"/>
              <a:buFont typeface="Georgia"/>
              <a:buChar char="○"/>
            </a:pPr>
            <a:r>
              <a:rPr lang="en" b="1" dirty="0"/>
              <a:t>2011 &amp; 2012 both saw 7% increase</a:t>
            </a:r>
          </a:p>
          <a:p>
            <a:pPr marL="457200" lvl="0" indent="-419100">
              <a:buClr>
                <a:schemeClr val="dk2"/>
              </a:buClr>
              <a:buSzPct val="100000"/>
              <a:buFont typeface="Georgia"/>
              <a:buChar char="●"/>
            </a:pPr>
            <a:r>
              <a:rPr lang="en" b="1" dirty="0"/>
              <a:t>Overall C/R 110%</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457200" y="207505"/>
            <a:ext cx="8229600" cy="1011696"/>
          </a:xfrm>
          <a:prstGeom prst="rect">
            <a:avLst/>
          </a:prstGeom>
        </p:spPr>
        <p:txBody>
          <a:bodyPr lIns="91425" tIns="91425" rIns="91425" bIns="91425" anchor="b" anchorCtr="0">
            <a:noAutofit/>
          </a:bodyPr>
          <a:lstStyle/>
          <a:p>
            <a:pPr>
              <a:buNone/>
            </a:pPr>
            <a:r>
              <a:rPr lang="en" dirty="0"/>
              <a:t>Challenges</a:t>
            </a:r>
          </a:p>
        </p:txBody>
      </p:sp>
      <p:sp>
        <p:nvSpPr>
          <p:cNvPr id="159" name="Shape 159"/>
          <p:cNvSpPr txBox="1">
            <a:spLocks noGrp="1"/>
          </p:cNvSpPr>
          <p:nvPr>
            <p:ph type="body" idx="1"/>
          </p:nvPr>
        </p:nvSpPr>
        <p:spPr>
          <a:xfrm>
            <a:off x="457200" y="1295400"/>
            <a:ext cx="8229600" cy="5272473"/>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Work comp remains very competitive</a:t>
            </a:r>
          </a:p>
          <a:p>
            <a:pPr marL="914400" lvl="1" indent="-381000" rtl="0">
              <a:buClr>
                <a:schemeClr val="dk2"/>
              </a:buClr>
              <a:buSzPct val="80000"/>
              <a:buFont typeface="Georgia"/>
              <a:buChar char="○"/>
            </a:pPr>
            <a:r>
              <a:rPr lang="en" b="1" dirty="0"/>
              <a:t>still large number of market participants</a:t>
            </a:r>
          </a:p>
          <a:p>
            <a:pPr marL="457200" lvl="0" indent="-419100" rtl="0">
              <a:buClr>
                <a:schemeClr val="dk2"/>
              </a:buClr>
              <a:buSzPct val="100000"/>
              <a:buFont typeface="Georgia"/>
              <a:buChar char="●"/>
            </a:pPr>
            <a:r>
              <a:rPr lang="en" b="1" dirty="0"/>
              <a:t>BUT pricing more collective reaction to profitability than capacity reduction</a:t>
            </a:r>
          </a:p>
          <a:p>
            <a:pPr marL="914400" lvl="1" indent="-381000" rtl="0">
              <a:buClr>
                <a:schemeClr val="dk2"/>
              </a:buClr>
              <a:buSzPct val="80000"/>
              <a:buFont typeface="Georgia"/>
              <a:buChar char="○"/>
            </a:pPr>
            <a:r>
              <a:rPr lang="en" b="1" dirty="0"/>
              <a:t>flattening premiums still risk</a:t>
            </a:r>
          </a:p>
          <a:p>
            <a:pPr marL="457200" lvl="0" indent="-419100" rtl="0">
              <a:buClr>
                <a:schemeClr val="dk2"/>
              </a:buClr>
              <a:buSzPct val="100000"/>
              <a:buFont typeface="Georgia"/>
              <a:buChar char="●"/>
            </a:pPr>
            <a:r>
              <a:rPr lang="en" b="1" dirty="0"/>
              <a:t>Medical</a:t>
            </a:r>
          </a:p>
          <a:p>
            <a:pPr marL="914400" lvl="1" indent="-381000" rtl="0">
              <a:buClr>
                <a:schemeClr val="dk2"/>
              </a:buClr>
              <a:buSzPct val="80000"/>
              <a:buFont typeface="Georgia"/>
              <a:buChar char="○"/>
            </a:pPr>
            <a:r>
              <a:rPr lang="en" b="1" dirty="0"/>
              <a:t>severity stable</a:t>
            </a:r>
          </a:p>
          <a:p>
            <a:pPr marL="914400" lvl="1" indent="-381000" rtl="0">
              <a:buClr>
                <a:schemeClr val="dk2"/>
              </a:buClr>
              <a:buSzPct val="80000"/>
              <a:buFont typeface="Georgia"/>
              <a:buChar char="○"/>
            </a:pPr>
            <a:r>
              <a:rPr lang="en" b="1" dirty="0"/>
              <a:t>medical costs inflation threat</a:t>
            </a:r>
          </a:p>
          <a:p>
            <a:pPr marL="914400" lvl="1" indent="-381000" rtl="0">
              <a:buClr>
                <a:schemeClr val="dk2"/>
              </a:buClr>
              <a:buSzPct val="80000"/>
              <a:buFont typeface="Georgia"/>
              <a:buChar char="○"/>
            </a:pPr>
            <a:r>
              <a:rPr lang="en" b="1" dirty="0"/>
              <a:t>but Patient Protection and Affordable Care Act?</a:t>
            </a:r>
          </a:p>
          <a:p>
            <a:pPr marL="457200" lvl="0" indent="-419100">
              <a:buClr>
                <a:schemeClr val="dk2"/>
              </a:buClr>
              <a:buSzPct val="100000"/>
              <a:buFont typeface="Georgia"/>
              <a:buChar char="●"/>
            </a:pPr>
            <a:r>
              <a:rPr lang="en" b="1" dirty="0"/>
              <a:t>2014 expiration of Terrorism Act</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457200" y="207501"/>
            <a:ext cx="8229600" cy="942600"/>
          </a:xfrm>
          <a:prstGeom prst="rect">
            <a:avLst/>
          </a:prstGeom>
        </p:spPr>
        <p:txBody>
          <a:bodyPr lIns="91425" tIns="91425" rIns="91425" bIns="91425" anchor="b" anchorCtr="0">
            <a:noAutofit/>
          </a:bodyPr>
          <a:lstStyle/>
          <a:p>
            <a:pPr>
              <a:buNone/>
            </a:pPr>
            <a:r>
              <a:rPr lang="en"/>
              <a:t>Bucking the Trend</a:t>
            </a:r>
          </a:p>
        </p:txBody>
      </p:sp>
      <p:sp>
        <p:nvSpPr>
          <p:cNvPr id="165" name="Shape 165"/>
          <p:cNvSpPr txBox="1">
            <a:spLocks noGrp="1"/>
          </p:cNvSpPr>
          <p:nvPr>
            <p:ph type="body" idx="1"/>
          </p:nvPr>
        </p:nvSpPr>
        <p:spPr>
          <a:xfrm>
            <a:off x="457200" y="1150101"/>
            <a:ext cx="8229600" cy="5479300"/>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New Hampshire</a:t>
            </a:r>
          </a:p>
          <a:p>
            <a:pPr marL="914400" lvl="1" indent="-381000" rtl="0">
              <a:buClr>
                <a:schemeClr val="dk2"/>
              </a:buClr>
              <a:buSzPct val="80000"/>
              <a:buFont typeface="Georgia"/>
              <a:buChar char="○"/>
            </a:pPr>
            <a:r>
              <a:rPr lang="en" sz="2000" b="1" dirty="0"/>
              <a:t>6.5% decrease in voluntary; 4.2 % in assigned risk</a:t>
            </a:r>
          </a:p>
          <a:p>
            <a:pPr marL="457200" lvl="0" indent="-419100" rtl="0">
              <a:buClr>
                <a:schemeClr val="dk2"/>
              </a:buClr>
              <a:buSzPct val="100000"/>
              <a:buFont typeface="Georgia"/>
              <a:buChar char="●"/>
            </a:pPr>
            <a:r>
              <a:rPr lang="en" sz="2000" b="1" dirty="0"/>
              <a:t>Illinois</a:t>
            </a:r>
          </a:p>
          <a:p>
            <a:pPr marL="914400" lvl="1" indent="-381000" rtl="0">
              <a:buClr>
                <a:schemeClr val="dk2"/>
              </a:buClr>
              <a:buSzPct val="80000"/>
              <a:buFont typeface="Georgia"/>
              <a:buChar char="○"/>
            </a:pPr>
            <a:r>
              <a:rPr lang="en" sz="2000" b="1" dirty="0"/>
              <a:t>4.5% decrease in voluntary rates</a:t>
            </a:r>
          </a:p>
          <a:p>
            <a:pPr marL="457200" lvl="0" indent="-419100" rtl="0">
              <a:buClr>
                <a:schemeClr val="dk2"/>
              </a:buClr>
              <a:buSzPct val="100000"/>
              <a:buFont typeface="Georgia"/>
              <a:buChar char="●"/>
            </a:pPr>
            <a:r>
              <a:rPr lang="en" sz="2000" b="1" dirty="0"/>
              <a:t>West Virginia</a:t>
            </a:r>
          </a:p>
          <a:p>
            <a:pPr marL="914400" lvl="1" indent="-381000" rtl="0">
              <a:buClr>
                <a:schemeClr val="dk2"/>
              </a:buClr>
              <a:buSzPct val="80000"/>
              <a:buFont typeface="Georgia"/>
              <a:buChar char="○"/>
            </a:pPr>
            <a:r>
              <a:rPr lang="en" sz="2000" b="1" dirty="0"/>
              <a:t>8.8% decrease in voluntary; 8.5% in residual</a:t>
            </a:r>
          </a:p>
          <a:p>
            <a:pPr marL="457200" lvl="0" indent="-419100" rtl="0">
              <a:buClr>
                <a:schemeClr val="dk2"/>
              </a:buClr>
              <a:buSzPct val="100000"/>
              <a:buFont typeface="Georgia"/>
              <a:buChar char="●"/>
            </a:pPr>
            <a:r>
              <a:rPr lang="en" sz="2000" b="1" dirty="0"/>
              <a:t>Arkansas</a:t>
            </a:r>
          </a:p>
          <a:p>
            <a:pPr marL="914400" lvl="1" indent="-381000" rtl="0">
              <a:buClr>
                <a:schemeClr val="dk2"/>
              </a:buClr>
              <a:buSzPct val="80000"/>
              <a:buFont typeface="Georgia"/>
              <a:buChar char="○"/>
            </a:pPr>
            <a:r>
              <a:rPr lang="en" sz="2000" b="1" dirty="0"/>
              <a:t>7.4% decrease in loss costs; 6.7% in assigned risk</a:t>
            </a:r>
          </a:p>
          <a:p>
            <a:pPr marL="457200" lvl="0" indent="-419100" rtl="0">
              <a:buClr>
                <a:schemeClr val="dk2"/>
              </a:buClr>
              <a:buSzPct val="100000"/>
              <a:buFont typeface="Georgia"/>
              <a:buChar char="●"/>
            </a:pPr>
            <a:r>
              <a:rPr lang="en" sz="2000" b="1" dirty="0"/>
              <a:t>South Dakota</a:t>
            </a:r>
          </a:p>
          <a:p>
            <a:pPr marL="914400" lvl="1" indent="-381000" rtl="0">
              <a:buClr>
                <a:schemeClr val="dk2"/>
              </a:buClr>
              <a:buSzPct val="80000"/>
              <a:buFont typeface="Georgia"/>
              <a:buChar char="○"/>
            </a:pPr>
            <a:r>
              <a:rPr lang="en" sz="2000" b="1" dirty="0"/>
              <a:t>3.2% voluntary market (assigned risk increase 0.3)</a:t>
            </a:r>
          </a:p>
          <a:p>
            <a:pPr marL="457200" lvl="0" indent="-419100" rtl="0">
              <a:buClr>
                <a:schemeClr val="dk2"/>
              </a:buClr>
              <a:buSzPct val="100000"/>
              <a:buFont typeface="Georgia"/>
              <a:buChar char="●"/>
            </a:pPr>
            <a:r>
              <a:rPr lang="en" sz="2000" b="1" dirty="0"/>
              <a:t>Montana</a:t>
            </a:r>
          </a:p>
          <a:p>
            <a:pPr marL="914400" lvl="1" indent="-381000" rtl="0">
              <a:buClr>
                <a:schemeClr val="dk2"/>
              </a:buClr>
              <a:buSzPct val="80000"/>
              <a:buFont typeface="Georgia"/>
              <a:buChar char="○"/>
            </a:pPr>
            <a:r>
              <a:rPr lang="en" sz="2000" b="1" dirty="0"/>
              <a:t>5.4% decrease in loss costs</a:t>
            </a:r>
          </a:p>
          <a:p>
            <a:pPr marL="457200" lvl="0" indent="-419100" rtl="0">
              <a:buClr>
                <a:schemeClr val="dk2"/>
              </a:buClr>
              <a:buSzPct val="100000"/>
              <a:buFont typeface="Georgia"/>
              <a:buChar char="●"/>
            </a:pPr>
            <a:r>
              <a:rPr lang="en" sz="2000" b="1" dirty="0"/>
              <a:t>Kentucky</a:t>
            </a:r>
          </a:p>
          <a:p>
            <a:pPr marL="914400" lvl="1" indent="-381000">
              <a:buClr>
                <a:schemeClr val="dk2"/>
              </a:buClr>
              <a:buSzPct val="80000"/>
              <a:buFont typeface="Georgia"/>
              <a:buChar char="○"/>
            </a:pPr>
            <a:r>
              <a:rPr lang="en" sz="2000" b="1" dirty="0"/>
              <a:t>7.9% decrease in loss costs</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Texas</a:t>
            </a:r>
          </a:p>
        </p:txBody>
      </p:sp>
      <p:sp>
        <p:nvSpPr>
          <p:cNvPr id="171" name="Shape 171"/>
          <p:cNvSpPr txBox="1">
            <a:spLocks noGrp="1"/>
          </p:cNvSpPr>
          <p:nvPr>
            <p:ph type="body" idx="1"/>
          </p:nvPr>
        </p:nvSpPr>
        <p:spPr>
          <a:xfrm>
            <a:off x="457200" y="1518925"/>
            <a:ext cx="8229600" cy="5048999"/>
          </a:xfrm>
          <a:prstGeom prst="rect">
            <a:avLst/>
          </a:prstGeom>
        </p:spPr>
        <p:txBody>
          <a:bodyPr lIns="91425" tIns="91425" rIns="91425" bIns="91425" anchor="t" anchorCtr="0">
            <a:noAutofit/>
          </a:bodyPr>
          <a:lstStyle/>
          <a:p>
            <a:pPr lvl="0" rtl="0">
              <a:buClr>
                <a:srgbClr val="000000"/>
              </a:buClr>
              <a:buSzPct val="36666"/>
              <a:buFont typeface="Arial"/>
              <a:buNone/>
            </a:pPr>
            <a:r>
              <a:rPr lang="en" sz="2000" b="1" dirty="0"/>
              <a:t>Independent Insurance Agents of Texas:</a:t>
            </a:r>
          </a:p>
          <a:p>
            <a:pPr marL="457200" lvl="0" indent="-419100" rtl="0">
              <a:buClr>
                <a:schemeClr val="dk2"/>
              </a:buClr>
              <a:buSzPct val="100000"/>
              <a:buFont typeface="Georgia"/>
              <a:buChar char="●"/>
            </a:pPr>
            <a:r>
              <a:rPr lang="en" sz="2000" b="1" dirty="0"/>
              <a:t>2012 - 13.1 % increase from 2011 </a:t>
            </a:r>
          </a:p>
          <a:p>
            <a:pPr marL="914400" lvl="1" indent="-381000" rtl="0">
              <a:buClr>
                <a:schemeClr val="dk2"/>
              </a:buClr>
              <a:buSzPct val="80000"/>
              <a:buFont typeface="Georgia"/>
              <a:buChar char="○"/>
            </a:pPr>
            <a:r>
              <a:rPr lang="en" sz="2000" b="1" dirty="0"/>
              <a:t>2.7 percent increase from 2010 to 2011</a:t>
            </a:r>
          </a:p>
          <a:p>
            <a:pPr marL="914400" lvl="1" indent="-381000" rtl="0">
              <a:buClr>
                <a:schemeClr val="dk2"/>
              </a:buClr>
              <a:buSzPct val="80000"/>
              <a:buFont typeface="Georgia"/>
              <a:buChar char="○"/>
            </a:pPr>
            <a:r>
              <a:rPr lang="en" sz="2000" b="1" dirty="0"/>
              <a:t>Premiums had declined for five straight years prior to 2010.</a:t>
            </a:r>
          </a:p>
          <a:p>
            <a:pPr marL="457200" lvl="0" indent="-419100" rtl="0">
              <a:buClr>
                <a:schemeClr val="dk2"/>
              </a:buClr>
              <a:buSzPct val="100000"/>
              <a:buFont typeface="Georgia"/>
              <a:buChar char="●"/>
            </a:pPr>
            <a:r>
              <a:rPr lang="en" sz="2000" b="1" dirty="0"/>
              <a:t>2012 loss ratio 47.7 percent</a:t>
            </a:r>
          </a:p>
          <a:p>
            <a:pPr marL="914400" lvl="1" indent="-381000" rtl="0">
              <a:buClr>
                <a:schemeClr val="dk2"/>
              </a:buClr>
              <a:buSzPct val="80000"/>
              <a:buFont typeface="Georgia"/>
              <a:buChar char="○"/>
            </a:pPr>
            <a:r>
              <a:rPr lang="en" sz="2000" b="1" dirty="0"/>
              <a:t>compare 2011 - 43.3 percent </a:t>
            </a:r>
          </a:p>
          <a:p>
            <a:pPr marL="914400" lvl="1" indent="-381000" rtl="0">
              <a:buClr>
                <a:schemeClr val="dk2"/>
              </a:buClr>
              <a:buSzPct val="80000"/>
              <a:buFont typeface="Georgia"/>
              <a:buChar char="○"/>
            </a:pPr>
            <a:r>
              <a:rPr lang="en" sz="2000" b="1" dirty="0"/>
              <a:t>compare national loss ratio - 67.9 percent</a:t>
            </a:r>
          </a:p>
          <a:p>
            <a:pPr marL="457200" lvl="0" indent="-419100" rtl="0">
              <a:buClr>
                <a:schemeClr val="dk2"/>
              </a:buClr>
              <a:buSzPct val="100000"/>
              <a:buFont typeface="Georgia"/>
              <a:buChar char="●"/>
            </a:pPr>
            <a:r>
              <a:rPr lang="en" sz="2000" b="1" dirty="0"/>
              <a:t>Texas Mutual </a:t>
            </a:r>
          </a:p>
          <a:p>
            <a:pPr marL="914400" lvl="1" indent="-381000" rtl="0">
              <a:buClr>
                <a:schemeClr val="dk2"/>
              </a:buClr>
              <a:buSzPct val="80000"/>
              <a:buFont typeface="Georgia"/>
              <a:buChar char="○"/>
            </a:pPr>
            <a:r>
              <a:rPr lang="en" sz="2000" b="1" dirty="0"/>
              <a:t>37.1 percent market share in 2012</a:t>
            </a:r>
          </a:p>
          <a:p>
            <a:pPr marL="1371600" lvl="2" indent="-381000" rtl="0">
              <a:buClr>
                <a:schemeClr val="dk2"/>
              </a:buClr>
              <a:buSzPct val="80000"/>
              <a:buFont typeface="Georgia"/>
              <a:buChar char="■"/>
            </a:pPr>
            <a:r>
              <a:rPr lang="en" sz="2000" b="1" dirty="0"/>
              <a:t>33.8 percent in 2011</a:t>
            </a:r>
          </a:p>
          <a:p>
            <a:pPr marL="914400" lvl="1" indent="-381000" rtl="0">
              <a:buClr>
                <a:schemeClr val="dk2"/>
              </a:buClr>
              <a:buSzPct val="80000"/>
              <a:buFont typeface="Georgia"/>
              <a:buChar char="○"/>
            </a:pPr>
            <a:r>
              <a:rPr lang="en" sz="2000" b="1" dirty="0"/>
              <a:t>premium increase 24.2 % over 2011.</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Economy &amp; Financials</a:t>
            </a:r>
          </a:p>
        </p:txBody>
      </p:sp>
      <p:sp>
        <p:nvSpPr>
          <p:cNvPr id="177" name="Shape 177"/>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2000" b="1" dirty="0"/>
              <a:t>National jobless rate slowly improving</a:t>
            </a:r>
          </a:p>
          <a:p>
            <a:pPr marL="914400" lvl="0" indent="-419100" rtl="0">
              <a:buClr>
                <a:schemeClr val="dk2"/>
              </a:buClr>
              <a:buSzPct val="166666"/>
              <a:buFont typeface="Arial"/>
              <a:buChar char="•"/>
            </a:pPr>
            <a:r>
              <a:rPr lang="en" sz="2000" b="1" dirty="0"/>
              <a:t>Between 7.6-7.4% nationally (August)</a:t>
            </a:r>
          </a:p>
          <a:p>
            <a:pPr marL="914400" lvl="0" indent="-419100" rtl="0">
              <a:buClr>
                <a:schemeClr val="dk2"/>
              </a:buClr>
              <a:buSzPct val="166666"/>
              <a:buFont typeface="Arial"/>
              <a:buChar char="•"/>
            </a:pPr>
            <a:r>
              <a:rPr lang="en" sz="2000" b="1" dirty="0"/>
              <a:t>CA job growth fastest</a:t>
            </a:r>
          </a:p>
          <a:p>
            <a:pPr marL="1371600" lvl="1" indent="-381000" rtl="0">
              <a:buClr>
                <a:schemeClr val="dk2"/>
              </a:buClr>
              <a:buSzPct val="80000"/>
              <a:buFont typeface="Courier New"/>
              <a:buChar char="o"/>
            </a:pPr>
            <a:r>
              <a:rPr lang="en" sz="2000" b="1" dirty="0"/>
              <a:t>high wage, low risk jobs</a:t>
            </a:r>
          </a:p>
          <a:p>
            <a:pPr marL="1371600" lvl="1" indent="-381000" rtl="0">
              <a:buClr>
                <a:schemeClr val="dk2"/>
              </a:buClr>
              <a:buSzPct val="80000"/>
              <a:buFont typeface="Courier New"/>
              <a:buChar char="o"/>
            </a:pPr>
            <a:r>
              <a:rPr lang="en" sz="2000" b="1" dirty="0"/>
              <a:t>still at 8.5% (July, adjusted)</a:t>
            </a:r>
          </a:p>
          <a:p>
            <a:pPr marL="914400" lvl="0" indent="-419100" rtl="0">
              <a:buClr>
                <a:schemeClr val="dk2"/>
              </a:buClr>
              <a:buSzPct val="166666"/>
              <a:buFont typeface="Arial"/>
              <a:buChar char="•"/>
            </a:pPr>
            <a:r>
              <a:rPr lang="en" sz="2000" b="1" dirty="0"/>
              <a:t>TX second biggest gain</a:t>
            </a:r>
          </a:p>
          <a:p>
            <a:pPr marL="1371600" lvl="1" indent="-381000" rtl="0">
              <a:buClr>
                <a:schemeClr val="dk2"/>
              </a:buClr>
              <a:buSzPct val="80000"/>
              <a:buFont typeface="Courier New"/>
              <a:buChar char="o"/>
            </a:pPr>
            <a:r>
              <a:rPr lang="en" sz="2000" b="1" dirty="0"/>
              <a:t>6.5% jobless rate</a:t>
            </a:r>
          </a:p>
          <a:p>
            <a:pPr marL="1371600" lvl="1" indent="-381000" rtl="0">
              <a:buClr>
                <a:schemeClr val="dk2"/>
              </a:buClr>
              <a:buSzPct val="80000"/>
              <a:buFont typeface="Courier New"/>
              <a:buChar char="o"/>
            </a:pPr>
            <a:r>
              <a:rPr lang="en" sz="2000" b="1" dirty="0"/>
              <a:t>10.8M working (July)</a:t>
            </a:r>
          </a:p>
          <a:p>
            <a:pPr marL="914400" lvl="0" indent="-419100" rtl="0">
              <a:buClr>
                <a:schemeClr val="dk2"/>
              </a:buClr>
              <a:buSzPct val="166666"/>
              <a:buFont typeface="Arial"/>
              <a:buChar char="•"/>
            </a:pPr>
            <a:r>
              <a:rPr lang="en" sz="2000" b="1" dirty="0"/>
              <a:t>Job growth in health care, tech</a:t>
            </a:r>
          </a:p>
          <a:p>
            <a:pPr marL="1371600" lvl="1" indent="-381000" rtl="0">
              <a:buClr>
                <a:schemeClr val="dk2"/>
              </a:buClr>
              <a:buSzPct val="80000"/>
              <a:buFont typeface="Courier New"/>
              <a:buChar char="o"/>
            </a:pPr>
            <a:r>
              <a:rPr lang="en" sz="2000" b="1" dirty="0"/>
              <a:t>construction picking up</a:t>
            </a:r>
          </a:p>
          <a:p>
            <a:pPr marL="1371600" lvl="1" indent="-381000" rtl="0">
              <a:buClr>
                <a:schemeClr val="dk2"/>
              </a:buClr>
              <a:buSzPct val="80000"/>
              <a:buFont typeface="Courier New"/>
              <a:buChar char="o"/>
            </a:pPr>
            <a:r>
              <a:rPr lang="en" sz="2000" b="1" dirty="0"/>
              <a:t>manufacturing anemic - outsourced to technology</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Unemployment</a:t>
            </a:r>
          </a:p>
        </p:txBody>
      </p:sp>
      <p:sp>
        <p:nvSpPr>
          <p:cNvPr id="183" name="Shape 183"/>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2000" b="1" dirty="0"/>
              <a:t>US DOL:</a:t>
            </a:r>
          </a:p>
          <a:p>
            <a:pPr marL="457200" lvl="0" indent="-419100" rtl="0">
              <a:buClr>
                <a:schemeClr val="dk2"/>
              </a:buClr>
              <a:buSzPct val="100000"/>
              <a:buFont typeface="Georgia"/>
              <a:buChar char="●"/>
            </a:pPr>
            <a:r>
              <a:rPr lang="en" sz="2000" b="1" dirty="0"/>
              <a:t>162,000 new jobs in Jul, fewest since Mar</a:t>
            </a:r>
          </a:p>
          <a:p>
            <a:pPr marL="457200" lvl="0" indent="-419100" rtl="0">
              <a:buClr>
                <a:schemeClr val="dk2"/>
              </a:buClr>
              <a:buSzPct val="100000"/>
              <a:buFont typeface="Georgia"/>
              <a:buChar char="●"/>
            </a:pPr>
            <a:r>
              <a:rPr lang="en" sz="2000" b="1" dirty="0"/>
              <a:t>50%+ in the restaurant and retail sectors </a:t>
            </a:r>
          </a:p>
          <a:p>
            <a:pPr marL="914400" lvl="1" indent="-381000" rtl="0">
              <a:buClr>
                <a:schemeClr val="dk2"/>
              </a:buClr>
              <a:buSzPct val="80000"/>
              <a:buFont typeface="Georgia"/>
              <a:buChar char="○"/>
            </a:pPr>
            <a:r>
              <a:rPr lang="en" sz="2000" b="1" dirty="0"/>
              <a:t>both pay well under $20 an hour on average</a:t>
            </a:r>
          </a:p>
          <a:p>
            <a:pPr marL="457200" lvl="0" indent="-419100" rtl="0">
              <a:buClr>
                <a:schemeClr val="dk2"/>
              </a:buClr>
              <a:buSzPct val="100000"/>
              <a:buFont typeface="Georgia"/>
              <a:buChar char="●"/>
            </a:pPr>
            <a:r>
              <a:rPr lang="en" sz="2000" b="1" dirty="0"/>
              <a:t>unemployment rate 7.4% </a:t>
            </a:r>
          </a:p>
          <a:p>
            <a:pPr marL="914400" lvl="1" indent="-381000" rtl="0">
              <a:buClr>
                <a:schemeClr val="dk2"/>
              </a:buClr>
              <a:buSzPct val="80000"/>
              <a:buFont typeface="Georgia"/>
              <a:buChar char="○"/>
            </a:pPr>
            <a:r>
              <a:rPr lang="en" sz="2000" b="1" dirty="0"/>
              <a:t>lowest level since December 2008 </a:t>
            </a:r>
          </a:p>
          <a:p>
            <a:pPr marL="914400" lvl="1" indent="-381000" rtl="0">
              <a:buClr>
                <a:schemeClr val="dk2"/>
              </a:buClr>
              <a:buSzPct val="80000"/>
              <a:buFont typeface="Georgia"/>
              <a:buChar char="○"/>
            </a:pPr>
            <a:r>
              <a:rPr lang="en" sz="2000" b="1" dirty="0"/>
              <a:t>BUT job market still too weak to draw back workers who have dropped out of the labor force </a:t>
            </a:r>
          </a:p>
          <a:p>
            <a:pPr marL="1371600" lvl="2" indent="-381000" rtl="0">
              <a:buClr>
                <a:schemeClr val="dk2"/>
              </a:buClr>
              <a:buSzPct val="80000"/>
              <a:buFont typeface="Georgia"/>
              <a:buChar char="■"/>
            </a:pPr>
            <a:r>
              <a:rPr lang="en" sz="2000" b="1" dirty="0"/>
              <a:t>6.6 million workers say they want a job but don't count as unemployed because they aren't actively looking</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Low Wage Sector</a:t>
            </a:r>
          </a:p>
        </p:txBody>
      </p:sp>
      <p:sp>
        <p:nvSpPr>
          <p:cNvPr id="189" name="Shape 189"/>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Proliferation of low-wage jobs</a:t>
            </a:r>
          </a:p>
          <a:p>
            <a:pPr marL="914400" lvl="1" indent="-381000" rtl="0">
              <a:spcBef>
                <a:spcPts val="480"/>
              </a:spcBef>
              <a:buClr>
                <a:schemeClr val="dk2"/>
              </a:buClr>
              <a:buSzPct val="100000"/>
              <a:buFont typeface="Georgia"/>
              <a:buChar char="○"/>
            </a:pPr>
            <a:r>
              <a:rPr lang="en" sz="2400" b="1" dirty="0"/>
              <a:t>Amazon.com Inc. facility in Chattanooga, Tenn.</a:t>
            </a:r>
          </a:p>
          <a:p>
            <a:pPr marL="914400" lvl="1" indent="-381000" rtl="0">
              <a:spcBef>
                <a:spcPts val="480"/>
              </a:spcBef>
              <a:buClr>
                <a:schemeClr val="dk2"/>
              </a:buClr>
              <a:buSzPct val="100000"/>
              <a:buFont typeface="Georgia"/>
              <a:buChar char="○"/>
            </a:pPr>
            <a:r>
              <a:rPr lang="en" sz="2400" b="1" dirty="0"/>
              <a:t>adding more than 5,000 full-time jobs in its distribution centers across the country </a:t>
            </a:r>
          </a:p>
          <a:p>
            <a:pPr marL="1371600" lvl="2" indent="-381000" rtl="0">
              <a:spcBef>
                <a:spcPts val="480"/>
              </a:spcBef>
              <a:buClr>
                <a:schemeClr val="dk2"/>
              </a:buClr>
              <a:buSzPct val="100000"/>
              <a:buFont typeface="Georgia"/>
              <a:buChar char="■"/>
            </a:pPr>
            <a:r>
              <a:rPr lang="en" sz="2400" b="1" dirty="0"/>
              <a:t>Many of the jobs pay $11 an hour or less but have benefits</a:t>
            </a:r>
          </a:p>
          <a:p>
            <a:endParaRPr dirty="0"/>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p:nvPr/>
        </p:nvSpPr>
        <p:spPr>
          <a:xfrm>
            <a:off x="530325" y="712199"/>
            <a:ext cx="7974975" cy="5677074"/>
          </a:xfrm>
          <a:prstGeom prst="rect">
            <a:avLst/>
          </a:prstGeom>
          <a:blipFill>
            <a:blip r:embed="rId3"/>
            <a:stretch>
              <a:fillRect/>
            </a:stretch>
          </a:blipFill>
          <a:ln>
            <a:noFill/>
          </a:ln>
        </p:spPr>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Economy &amp; Financials</a:t>
            </a:r>
          </a:p>
        </p:txBody>
      </p:sp>
      <p:sp>
        <p:nvSpPr>
          <p:cNvPr id="200" name="Shape 20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2000" b="1" dirty="0"/>
              <a:t>Payroll &amp; premiums NCCI:</a:t>
            </a:r>
          </a:p>
          <a:p>
            <a:pPr marL="457200" lvl="0" indent="-419100" rtl="0">
              <a:buClr>
                <a:schemeClr val="dk2"/>
              </a:buClr>
              <a:buSzPct val="166666"/>
              <a:buFont typeface="Arial"/>
              <a:buChar char="•"/>
            </a:pPr>
            <a:r>
              <a:rPr lang="en" sz="2000" b="1" dirty="0"/>
              <a:t>7.4% increase to $36.3B</a:t>
            </a:r>
          </a:p>
          <a:p>
            <a:pPr marL="914400" lvl="1" indent="-381000" rtl="0">
              <a:buClr>
                <a:schemeClr val="dk2"/>
              </a:buClr>
              <a:buSzPct val="80000"/>
              <a:buFont typeface="Courier New"/>
              <a:buChar char="o"/>
            </a:pPr>
            <a:r>
              <a:rPr lang="en" sz="2000" b="1" dirty="0"/>
              <a:t>first since 2005</a:t>
            </a:r>
          </a:p>
          <a:p>
            <a:pPr marL="914400" lvl="1" indent="-381000" rtl="0">
              <a:buClr>
                <a:schemeClr val="dk2"/>
              </a:buClr>
              <a:buSzPct val="80000"/>
              <a:buFont typeface="Courier New"/>
              <a:buChar char="o"/>
            </a:pPr>
            <a:r>
              <a:rPr lang="en" sz="2000" b="1" dirty="0"/>
              <a:t>follows 29% decline 2005-2010</a:t>
            </a:r>
          </a:p>
          <a:p>
            <a:pPr marL="914400" lvl="1" indent="-381000" rtl="0">
              <a:buClr>
                <a:schemeClr val="dk2"/>
              </a:buClr>
              <a:buSzPct val="80000"/>
              <a:buFont typeface="Courier New"/>
              <a:buChar char="o"/>
            </a:pPr>
            <a:r>
              <a:rPr lang="en" sz="2000" b="1" dirty="0"/>
              <a:t>2 reasons:</a:t>
            </a:r>
          </a:p>
          <a:p>
            <a:pPr marL="1371600" lvl="2" indent="-381000" rtl="0">
              <a:buClr>
                <a:schemeClr val="dk2"/>
              </a:buClr>
              <a:buSzPct val="80000"/>
              <a:buFont typeface="Wingdings"/>
              <a:buChar char="§"/>
            </a:pPr>
            <a:r>
              <a:rPr lang="en" sz="2000" b="1" dirty="0"/>
              <a:t>increase in carrier payroll estimates</a:t>
            </a:r>
          </a:p>
          <a:p>
            <a:pPr marL="1371600" lvl="2" indent="-381000" rtl="0">
              <a:buClr>
                <a:schemeClr val="dk2"/>
              </a:buClr>
              <a:buSzPct val="80000"/>
              <a:buFont typeface="Wingdings"/>
              <a:buChar char="§"/>
            </a:pPr>
            <a:r>
              <a:rPr lang="en" sz="2000" b="1" dirty="0"/>
              <a:t>additional premium from audits</a:t>
            </a:r>
          </a:p>
          <a:p>
            <a:pPr lvl="0" rtl="0">
              <a:buNone/>
            </a:pPr>
            <a:r>
              <a:rPr lang="en" sz="2000" b="1" dirty="0"/>
              <a:t>CA WCIRB:</a:t>
            </a:r>
          </a:p>
          <a:p>
            <a:pPr marL="457200" lvl="0" indent="-419100" rtl="0">
              <a:buClr>
                <a:schemeClr val="dk2"/>
              </a:buClr>
              <a:buSzPct val="166666"/>
              <a:buFont typeface="Arial"/>
              <a:buChar char="•"/>
            </a:pPr>
            <a:r>
              <a:rPr lang="en" sz="2000" b="1" dirty="0"/>
              <a:t>construction still burden on premium</a:t>
            </a:r>
          </a:p>
          <a:p>
            <a:pPr marL="914400" lvl="1" indent="-381000" rtl="0">
              <a:buClr>
                <a:schemeClr val="dk2"/>
              </a:buClr>
              <a:buSzPct val="80000"/>
              <a:buFont typeface="Courier New"/>
              <a:buChar char="o"/>
            </a:pPr>
            <a:r>
              <a:rPr lang="en" sz="2000" b="1" dirty="0"/>
              <a:t>pressure on rates</a:t>
            </a:r>
          </a:p>
          <a:p>
            <a:pPr marL="914400" lvl="1" indent="-381000" rtl="0">
              <a:buClr>
                <a:schemeClr val="dk2"/>
              </a:buClr>
              <a:buSzPct val="80000"/>
              <a:buFont typeface="Courier New"/>
              <a:buChar char="o"/>
            </a:pPr>
            <a:r>
              <a:rPr lang="en" sz="2000" b="1" dirty="0"/>
              <a:t>carriers holding down premium</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Financial Markets</a:t>
            </a:r>
          </a:p>
        </p:txBody>
      </p:sp>
      <p:sp>
        <p:nvSpPr>
          <p:cNvPr id="206" name="Shape 20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2000" b="1" dirty="0"/>
              <a:t>July:</a:t>
            </a:r>
          </a:p>
          <a:p>
            <a:pPr marL="457200" lvl="0" indent="-419100" rtl="0">
              <a:buClr>
                <a:schemeClr val="dk2"/>
              </a:buClr>
              <a:buSzPct val="100000"/>
              <a:buFont typeface="Georgia"/>
              <a:buChar char="●"/>
            </a:pPr>
            <a:r>
              <a:rPr lang="en" sz="2000" b="1" dirty="0"/>
              <a:t>The DJIA up 30.34 points to 15658.36</a:t>
            </a:r>
          </a:p>
          <a:p>
            <a:pPr marL="914400" lvl="1" indent="-381000" rtl="0">
              <a:buClr>
                <a:schemeClr val="dk2"/>
              </a:buClr>
              <a:buSzPct val="80000"/>
              <a:buFont typeface="Georgia"/>
              <a:buChar char="○"/>
            </a:pPr>
            <a:r>
              <a:rPr lang="en" sz="2000" b="1" dirty="0"/>
              <a:t>30th new high this year alone.</a:t>
            </a:r>
          </a:p>
          <a:p>
            <a:pPr marL="457200" lvl="0" indent="-419100" rtl="0">
              <a:buClr>
                <a:schemeClr val="dk2"/>
              </a:buClr>
              <a:buSzPct val="100000"/>
              <a:buFont typeface="Georgia"/>
              <a:buChar char="●"/>
            </a:pPr>
            <a:r>
              <a:rPr lang="en" sz="2000" b="1" dirty="0"/>
              <a:t>Bond prices up </a:t>
            </a:r>
          </a:p>
          <a:p>
            <a:pPr marL="914400" lvl="1" indent="-381000" rtl="0">
              <a:buClr>
                <a:schemeClr val="dk2"/>
              </a:buClr>
              <a:buSzPct val="80000"/>
              <a:buFont typeface="Georgia"/>
              <a:buChar char="○"/>
            </a:pPr>
            <a:r>
              <a:rPr lang="en" sz="2000" b="1" dirty="0"/>
              <a:t>yield on 10-year Treasury note falling to 2.601%.</a:t>
            </a:r>
          </a:p>
          <a:p>
            <a:pPr marL="457200" lvl="0" indent="-419100" rtl="0">
              <a:buClr>
                <a:schemeClr val="dk2"/>
              </a:buClr>
              <a:buSzPct val="100000"/>
              <a:buFont typeface="Georgia"/>
              <a:buChar char="●"/>
            </a:pPr>
            <a:r>
              <a:rPr lang="en" sz="2000" b="1" dirty="0"/>
              <a:t>"In an economy that grows less than 2% we don't have a lot of hiring needs because our productivity exceeds that" </a:t>
            </a:r>
          </a:p>
          <a:p>
            <a:pPr marL="914400" lvl="1" indent="-381000" rtl="0">
              <a:buClr>
                <a:schemeClr val="dk2"/>
              </a:buClr>
              <a:buSzPct val="80000"/>
              <a:buFont typeface="Georgia"/>
              <a:buChar char="○"/>
            </a:pPr>
            <a:r>
              <a:rPr lang="en" sz="2000" b="1" dirty="0"/>
              <a:t>Alexander Cutler, chief executive of Eaton Corp.</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Bonds</a:t>
            </a:r>
          </a:p>
        </p:txBody>
      </p:sp>
      <p:sp>
        <p:nvSpPr>
          <p:cNvPr id="212" name="Shape 21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Martin Feldstein - prof economics Harvard</a:t>
            </a:r>
          </a:p>
          <a:p>
            <a:pPr marL="457200" lvl="0" indent="-419100" rtl="0">
              <a:buClr>
                <a:schemeClr val="dk2"/>
              </a:buClr>
              <a:buSzPct val="100000"/>
              <a:buFont typeface="Georgia"/>
              <a:buChar char="●"/>
            </a:pPr>
            <a:r>
              <a:rPr lang="en" b="1" dirty="0"/>
              <a:t>long term interest rates rise = 10 year Treasuries lose more from decline in value of bond than gain in difference between rate &amp; short term funds</a:t>
            </a:r>
          </a:p>
          <a:p>
            <a:pPr marL="457200" lvl="0" indent="-419100">
              <a:buClr>
                <a:schemeClr val="dk2"/>
              </a:buClr>
              <a:buSzPct val="100000"/>
              <a:buFont typeface="Georgia"/>
              <a:buChar char="●"/>
            </a:pPr>
            <a:r>
              <a:rPr lang="en" b="1" dirty="0"/>
              <a:t>inflation of only 2% outpacing real rate on 10 year bonds</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Combined Ratios</a:t>
            </a:r>
          </a:p>
        </p:txBody>
      </p:sp>
      <p:sp>
        <p:nvSpPr>
          <p:cNvPr id="218" name="Shape 21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b="1" dirty="0"/>
              <a:t>
NCCI:</a:t>
            </a:r>
          </a:p>
          <a:p>
            <a:pPr marL="914400" lvl="1" indent="-381000" rtl="0">
              <a:buClr>
                <a:schemeClr val="dk2"/>
              </a:buClr>
              <a:buSzPct val="80000"/>
              <a:buFont typeface="Courier New"/>
              <a:buChar char="o"/>
            </a:pPr>
            <a:r>
              <a:rPr lang="en" b="1" dirty="0"/>
              <a:t>2011 projected - 115</a:t>
            </a:r>
          </a:p>
          <a:p>
            <a:pPr marL="1371600" lvl="2" indent="-381000" rtl="0">
              <a:buClr>
                <a:schemeClr val="dk2"/>
              </a:buClr>
              <a:buSzPct val="80000"/>
              <a:buFont typeface="Wingdings"/>
              <a:buChar char="§"/>
            </a:pPr>
            <a:r>
              <a:rPr lang="en" b="1" dirty="0"/>
              <a:t>2010 = 115; 2009 = 110; 2007 &amp; 08 = 101</a:t>
            </a:r>
          </a:p>
          <a:p>
            <a:pPr marL="457200" lvl="0" indent="-419100" rtl="0">
              <a:buClr>
                <a:schemeClr val="dk2"/>
              </a:buClr>
              <a:buSzPct val="166666"/>
              <a:buFont typeface="Arial"/>
              <a:buChar char="•"/>
            </a:pPr>
            <a:r>
              <a:rPr lang="en" b="1" dirty="0"/>
              <a:t>WCIRB:</a:t>
            </a:r>
          </a:p>
          <a:p>
            <a:pPr marL="914400" lvl="1" indent="-381000" rtl="0">
              <a:buClr>
                <a:schemeClr val="dk2"/>
              </a:buClr>
              <a:buSzPct val="80000"/>
              <a:buFont typeface="Courier New"/>
              <a:buChar char="o"/>
            </a:pPr>
            <a:r>
              <a:rPr lang="en" b="1" dirty="0"/>
              <a:t>2011 - 122</a:t>
            </a:r>
          </a:p>
          <a:p>
            <a:pPr marL="1371600" lvl="2" indent="-381000" rtl="0">
              <a:buClr>
                <a:schemeClr val="dk2"/>
              </a:buClr>
              <a:buSzPct val="80000"/>
              <a:buFont typeface="Wingdings"/>
              <a:buChar char="§"/>
            </a:pPr>
            <a:r>
              <a:rPr lang="en" b="1" dirty="0"/>
              <a:t>2010 = 117; 2009 = 117</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Clr>
                <a:srgbClr val="000000"/>
              </a:buClr>
              <a:buSzPct val="25000"/>
              <a:buFont typeface="Arial"/>
              <a:buNone/>
            </a:pPr>
            <a:r>
              <a:rPr lang="en"/>
              <a:t>Loss Costs</a:t>
            </a:r>
          </a:p>
        </p:txBody>
      </p:sp>
      <p:sp>
        <p:nvSpPr>
          <p:cNvPr id="224" name="Shape 22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b="1" dirty="0"/>
              <a:t>NCCI:</a:t>
            </a:r>
          </a:p>
          <a:p>
            <a:pPr marL="914400" lvl="1" indent="-381000" rtl="0">
              <a:buClr>
                <a:schemeClr val="dk2"/>
              </a:buClr>
              <a:buSzPct val="80000"/>
              <a:buFont typeface="Courier New"/>
              <a:buChar char="o"/>
            </a:pPr>
            <a:r>
              <a:rPr lang="en" b="1" dirty="0"/>
              <a:t>2011 loss ratio 71%</a:t>
            </a:r>
          </a:p>
          <a:p>
            <a:pPr marL="1371600" lvl="2" indent="-381000" rtl="0">
              <a:buClr>
                <a:schemeClr val="dk2"/>
              </a:buClr>
              <a:buSzPct val="80000"/>
              <a:buFont typeface="Wingdings"/>
              <a:buChar char="§"/>
            </a:pPr>
            <a:r>
              <a:rPr lang="en" b="1" dirty="0"/>
              <a:t>no change from 2010</a:t>
            </a:r>
          </a:p>
          <a:p>
            <a:pPr marL="914400" lvl="1" indent="-381000" rtl="0">
              <a:buClr>
                <a:schemeClr val="dk2"/>
              </a:buClr>
              <a:buSzPct val="80000"/>
              <a:buFont typeface="Courier New"/>
              <a:buChar char="o"/>
            </a:pPr>
            <a:r>
              <a:rPr lang="en" b="1" dirty="0"/>
              <a:t>loss adjustment unchanged - 16%</a:t>
            </a:r>
          </a:p>
          <a:p>
            <a:pPr marL="457200" lvl="0" indent="-419100" rtl="0">
              <a:buClr>
                <a:schemeClr val="dk2"/>
              </a:buClr>
              <a:buSzPct val="166666"/>
              <a:buFont typeface="Arial"/>
              <a:buChar char="•"/>
            </a:pPr>
            <a:r>
              <a:rPr lang="en" b="1" dirty="0"/>
              <a:t>WCIRB:</a:t>
            </a:r>
          </a:p>
          <a:p>
            <a:pPr marL="914400" lvl="1" indent="-381000" rtl="0">
              <a:buClr>
                <a:schemeClr val="dk2"/>
              </a:buClr>
              <a:buSzPct val="80000"/>
              <a:buFont typeface="Courier New"/>
              <a:buChar char="o"/>
            </a:pPr>
            <a:r>
              <a:rPr lang="en" b="1" dirty="0"/>
              <a:t>2011 medical losses = $4.4B; 60% of total payments</a:t>
            </a:r>
          </a:p>
          <a:p>
            <a:pPr marL="1371600" lvl="2" indent="-381000" rtl="0">
              <a:buClr>
                <a:schemeClr val="dk2"/>
              </a:buClr>
              <a:buSzPct val="80000"/>
              <a:buFont typeface="Wingdings"/>
              <a:buChar char="§"/>
            </a:pPr>
            <a:r>
              <a:rPr lang="en" b="1" dirty="0"/>
              <a:t>2010 $4.3B; 2009 $4.2B</a:t>
            </a:r>
          </a:p>
          <a:p>
            <a:pPr marL="914400" lvl="1" indent="-381000" rtl="0">
              <a:buClr>
                <a:schemeClr val="dk2"/>
              </a:buClr>
              <a:buSzPct val="80000"/>
              <a:buFont typeface="Courier New"/>
              <a:buChar char="o"/>
            </a:pPr>
            <a:r>
              <a:rPr lang="en" b="1" dirty="0"/>
              <a:t>cost containment = $384M</a:t>
            </a:r>
          </a:p>
          <a:p>
            <a:pPr marL="1371600" lvl="2" indent="-381000" rtl="0">
              <a:buClr>
                <a:schemeClr val="dk2"/>
              </a:buClr>
              <a:buSzPct val="80000"/>
              <a:buFont typeface="Wingdings"/>
              <a:buChar char="§"/>
            </a:pPr>
            <a:r>
              <a:rPr lang="en" b="1" dirty="0"/>
              <a:t>2010 = $356M; $197M 2005 (94% increase!)</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Residual Markets</a:t>
            </a:r>
          </a:p>
        </p:txBody>
      </p:sp>
      <p:sp>
        <p:nvSpPr>
          <p:cNvPr id="230" name="Shape 23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NCCI:</a:t>
            </a:r>
          </a:p>
          <a:p>
            <a:pPr marL="457200" lvl="0" indent="-419100" rtl="0">
              <a:buClr>
                <a:schemeClr val="dk2"/>
              </a:buClr>
              <a:buSzPct val="166666"/>
              <a:buFont typeface="Arial"/>
              <a:buChar char="•"/>
            </a:pPr>
            <a:r>
              <a:rPr lang="en" b="1" dirty="0"/>
              <a:t>6 years of decline</a:t>
            </a:r>
          </a:p>
          <a:p>
            <a:pPr marL="457200" lvl="0" indent="-419100" rtl="0">
              <a:buClr>
                <a:schemeClr val="dk2"/>
              </a:buClr>
              <a:buSzPct val="166666"/>
              <a:buFont typeface="Arial"/>
              <a:buChar char="•"/>
            </a:pPr>
            <a:r>
              <a:rPr lang="en" b="1" dirty="0"/>
              <a:t>up 12% first 3 Qs of 2011 compared to 2010</a:t>
            </a:r>
          </a:p>
          <a:p>
            <a:pPr marL="457200" lvl="0" indent="-419100" rtl="0">
              <a:buClr>
                <a:schemeClr val="dk2"/>
              </a:buClr>
              <a:buSzPct val="166666"/>
              <a:buFont typeface="Arial"/>
              <a:buChar char="•"/>
            </a:pPr>
            <a:r>
              <a:rPr lang="en" b="1" dirty="0"/>
              <a:t>new assigned premium bound up 27%</a:t>
            </a:r>
          </a:p>
          <a:p>
            <a:pPr marL="914400" lvl="1" indent="-381000" rtl="0">
              <a:buClr>
                <a:schemeClr val="dk2"/>
              </a:buClr>
              <a:buSzPct val="80000"/>
              <a:buFont typeface="Courier New"/>
              <a:buChar char="o"/>
            </a:pPr>
            <a:r>
              <a:rPr lang="en" b="1" dirty="0"/>
              <a:t>more small employers?</a:t>
            </a:r>
          </a:p>
          <a:p>
            <a:pPr marL="914400" lvl="1" indent="-381000" rtl="0">
              <a:buClr>
                <a:schemeClr val="dk2"/>
              </a:buClr>
              <a:buSzPct val="80000"/>
              <a:buFont typeface="Courier New"/>
              <a:buChar char="o"/>
            </a:pPr>
            <a:r>
              <a:rPr lang="en" b="1" dirty="0"/>
              <a:t>more high risk business?</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Residual vs. State Fund</a:t>
            </a:r>
          </a:p>
        </p:txBody>
      </p:sp>
      <p:sp>
        <p:nvSpPr>
          <p:cNvPr id="236" name="Shape 23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b="1" dirty="0"/>
              <a:t>NCCI</a:t>
            </a:r>
          </a:p>
          <a:p>
            <a:pPr marL="914400" lvl="1" indent="-381000" rtl="0">
              <a:buClr>
                <a:schemeClr val="dk2"/>
              </a:buClr>
              <a:buSzPct val="80000"/>
              <a:buFont typeface="Courier New"/>
              <a:buChar char="o"/>
            </a:pPr>
            <a:r>
              <a:rPr lang="en" b="1" dirty="0"/>
              <a:t>first increase in premium since 2004</a:t>
            </a:r>
          </a:p>
          <a:p>
            <a:pPr marL="914400" lvl="1" indent="-381000" rtl="0">
              <a:buClr>
                <a:schemeClr val="dk2"/>
              </a:buClr>
              <a:buSzPct val="80000"/>
              <a:buFont typeface="Courier New"/>
              <a:buChar char="o"/>
            </a:pPr>
            <a:r>
              <a:rPr lang="en" b="1" dirty="0"/>
              <a:t>increase of 13%</a:t>
            </a:r>
          </a:p>
          <a:p>
            <a:pPr marL="914400" lvl="1" indent="-381000" rtl="0">
              <a:buClr>
                <a:schemeClr val="dk2"/>
              </a:buClr>
              <a:buSzPct val="80000"/>
              <a:buFont typeface="Courier New"/>
              <a:buChar char="o"/>
            </a:pPr>
            <a:r>
              <a:rPr lang="en" b="1" dirty="0"/>
              <a:t>by 2Q 2012 up 50%</a:t>
            </a:r>
          </a:p>
          <a:p>
            <a:pPr marL="914400" lvl="1" indent="-381000" rtl="0">
              <a:buClr>
                <a:schemeClr val="dk2"/>
              </a:buClr>
              <a:buSzPct val="80000"/>
              <a:buFont typeface="Courier New"/>
              <a:buChar char="o"/>
            </a:pPr>
            <a:r>
              <a:rPr lang="en" b="1" dirty="0"/>
              <a:t>factors: new employers &amp; increase in construction</a:t>
            </a:r>
          </a:p>
          <a:p>
            <a:pPr marL="1371600" lvl="2" indent="-381000" rtl="0">
              <a:buClr>
                <a:schemeClr val="dk2"/>
              </a:buClr>
              <a:buSzPct val="80000"/>
              <a:buFont typeface="Wingdings"/>
              <a:buChar char="§"/>
            </a:pPr>
            <a:r>
              <a:rPr lang="en" b="1" dirty="0"/>
              <a:t>industrial, manufacturing</a:t>
            </a:r>
          </a:p>
          <a:p>
            <a:pPr marL="457200" lvl="0" indent="-419100" rtl="0">
              <a:buClr>
                <a:schemeClr val="dk2"/>
              </a:buClr>
              <a:buSzPct val="166666"/>
              <a:buFont typeface="Arial"/>
              <a:buChar char="•"/>
            </a:pPr>
            <a:r>
              <a:rPr lang="en" b="1" dirty="0"/>
              <a:t>CA SCIF</a:t>
            </a:r>
          </a:p>
          <a:p>
            <a:pPr marL="914400" lvl="1" indent="-381000" rtl="0">
              <a:buClr>
                <a:schemeClr val="dk2"/>
              </a:buClr>
              <a:buSzPct val="80000"/>
              <a:buFont typeface="Courier New"/>
              <a:buChar char="o"/>
            </a:pPr>
            <a:r>
              <a:rPr lang="en" b="1" dirty="0"/>
              <a:t>$1B premium; 12.9% market</a:t>
            </a:r>
          </a:p>
          <a:p>
            <a:pPr marL="914400" lvl="1" indent="-381000" rtl="0">
              <a:buClr>
                <a:schemeClr val="dk2"/>
              </a:buClr>
              <a:buSzPct val="80000"/>
              <a:buFont typeface="Courier New"/>
              <a:buChar char="o"/>
            </a:pPr>
            <a:r>
              <a:rPr lang="en" b="1" dirty="0"/>
              <a:t>no change in rates</a:t>
            </a:r>
          </a:p>
          <a:p>
            <a:pPr marL="1371600" lvl="2" indent="-381000" rtl="0">
              <a:buClr>
                <a:schemeClr val="dk2"/>
              </a:buClr>
              <a:buSzPct val="80000"/>
              <a:buFont typeface="Wingdings"/>
              <a:buChar char="§"/>
            </a:pPr>
            <a:r>
              <a:rPr lang="en" b="1" dirty="0"/>
              <a:t>moribund CA construction?</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NASI - 8/2013</a:t>
            </a:r>
          </a:p>
        </p:txBody>
      </p:sp>
      <p:sp>
        <p:nvSpPr>
          <p:cNvPr id="242" name="Shape 24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2000" b="1" dirty="0"/>
              <a:t>National Academy of Social Insurance:</a:t>
            </a:r>
          </a:p>
          <a:p>
            <a:pPr marL="457200" lvl="0" indent="-419100" rtl="0">
              <a:buClr>
                <a:schemeClr val="dk2"/>
              </a:buClr>
              <a:buSzPct val="100000"/>
              <a:buFont typeface="Georgia"/>
              <a:buChar char="●"/>
            </a:pPr>
            <a:r>
              <a:rPr lang="en" sz="2000" b="1" dirty="0"/>
              <a:t>Cost to employers 2011 $77.1B</a:t>
            </a:r>
          </a:p>
          <a:p>
            <a:pPr marL="914400" lvl="1" indent="-381000" rtl="0">
              <a:buClr>
                <a:schemeClr val="dk2"/>
              </a:buClr>
              <a:buSzPct val="80000"/>
              <a:buFont typeface="Georgia"/>
              <a:buChar char="○"/>
            </a:pPr>
            <a:r>
              <a:rPr lang="en" sz="2000" b="1" dirty="0"/>
              <a:t>up 7.1% from 2010</a:t>
            </a:r>
          </a:p>
          <a:p>
            <a:pPr marL="914400" lvl="1" indent="-381000" rtl="0">
              <a:buClr>
                <a:schemeClr val="dk2"/>
              </a:buClr>
              <a:buSzPct val="80000"/>
              <a:buFont typeface="Georgia"/>
              <a:buChar char="○"/>
            </a:pPr>
            <a:r>
              <a:rPr lang="en" sz="2000" b="1" dirty="0"/>
              <a:t>“first increase in costs since 2005”</a:t>
            </a:r>
          </a:p>
          <a:p>
            <a:pPr marL="914400" lvl="1" indent="-381000" rtl="0">
              <a:buClr>
                <a:schemeClr val="dk2"/>
              </a:buClr>
              <a:buSzPct val="80000"/>
              <a:buFont typeface="Georgia"/>
              <a:buChar char="○"/>
            </a:pPr>
            <a:r>
              <a:rPr lang="en" sz="2000" b="1" dirty="0"/>
              <a:t>relative to $100/wages, $1.27</a:t>
            </a:r>
          </a:p>
          <a:p>
            <a:pPr marL="1371600" lvl="2" indent="-381000" rtl="0">
              <a:buClr>
                <a:schemeClr val="dk2"/>
              </a:buClr>
              <a:buSzPct val="80000"/>
              <a:buFont typeface="Georgia"/>
              <a:buChar char="■"/>
            </a:pPr>
            <a:r>
              <a:rPr lang="en" sz="2000" b="1" dirty="0"/>
              <a:t>$1.24 in 2010</a:t>
            </a:r>
          </a:p>
          <a:p>
            <a:pPr marL="457200" lvl="0" indent="-419100" rtl="0">
              <a:buClr>
                <a:schemeClr val="dk2"/>
              </a:buClr>
              <a:buSzPct val="100000"/>
              <a:buFont typeface="Georgia"/>
              <a:buChar char="●"/>
            </a:pPr>
            <a:r>
              <a:rPr lang="en" sz="2000" b="1" dirty="0"/>
              <a:t>Covered workers 1.1% higher than 2010</a:t>
            </a:r>
          </a:p>
          <a:p>
            <a:pPr marL="914400" lvl="1" indent="-381000" rtl="0">
              <a:buClr>
                <a:schemeClr val="dk2"/>
              </a:buClr>
              <a:buSzPct val="80000"/>
              <a:buFont typeface="Georgia"/>
              <a:buChar char="○"/>
            </a:pPr>
            <a:r>
              <a:rPr lang="en" sz="2000" b="1" dirty="0"/>
              <a:t>125.8 million workers</a:t>
            </a:r>
          </a:p>
          <a:p>
            <a:pPr marL="457200" lvl="0" indent="-419100" rtl="0">
              <a:buClr>
                <a:schemeClr val="dk2"/>
              </a:buClr>
              <a:buSzPct val="100000"/>
              <a:buFont typeface="Georgia"/>
              <a:buChar char="●"/>
            </a:pPr>
            <a:r>
              <a:rPr lang="en" sz="2000" b="1" dirty="0"/>
              <a:t>Covered wages up 3.95%</a:t>
            </a:r>
          </a:p>
          <a:p>
            <a:pPr marL="914400" lvl="1" indent="-381000" rtl="0">
              <a:buClr>
                <a:schemeClr val="dk2"/>
              </a:buClr>
              <a:buSzPct val="80000"/>
              <a:buFont typeface="Georgia"/>
              <a:buChar char="○"/>
            </a:pPr>
            <a:r>
              <a:rPr lang="en" sz="2000" b="1" dirty="0"/>
              <a:t>$6.0 trillion in wages in 2011</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Shape 24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Immigration Reform</a:t>
            </a:r>
          </a:p>
        </p:txBody>
      </p:sp>
      <p:sp>
        <p:nvSpPr>
          <p:cNvPr id="248" name="Shape 24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a:t>Underwriting</a:t>
            </a:r>
          </a:p>
          <a:p>
            <a:pPr marL="914400" lvl="1" indent="-381000" rtl="0">
              <a:buClr>
                <a:schemeClr val="dk2"/>
              </a:buClr>
              <a:buSzPct val="80000"/>
              <a:buFont typeface="Georgia"/>
              <a:buChar char="○"/>
            </a:pPr>
            <a:r>
              <a:rPr lang="en"/>
              <a:t>increased payroll?</a:t>
            </a:r>
          </a:p>
          <a:p>
            <a:pPr marL="457200" lvl="0" indent="-419100" rtl="0">
              <a:buClr>
                <a:schemeClr val="dk2"/>
              </a:buClr>
              <a:buSzPct val="100000"/>
              <a:buFont typeface="Georgia"/>
              <a:buChar char="●"/>
            </a:pPr>
            <a:r>
              <a:rPr lang="en"/>
              <a:t>Claims Administration</a:t>
            </a:r>
          </a:p>
          <a:p>
            <a:pPr marL="914400" lvl="1" indent="-381000" rtl="0">
              <a:buClr>
                <a:schemeClr val="dk2"/>
              </a:buClr>
              <a:buSzPct val="80000"/>
              <a:buFont typeface="Georgia"/>
              <a:buChar char="○"/>
            </a:pPr>
            <a:r>
              <a:rPr lang="en"/>
              <a:t>increased risk?</a:t>
            </a:r>
          </a:p>
          <a:p>
            <a:pPr marL="1371600" lvl="2" indent="-381000" rtl="0">
              <a:buClr>
                <a:schemeClr val="dk2"/>
              </a:buClr>
              <a:buSzPct val="80000"/>
              <a:buFont typeface="Georgia"/>
              <a:buChar char="■"/>
            </a:pPr>
            <a:r>
              <a:rPr lang="en"/>
              <a:t>agricultural, construction, food service</a:t>
            </a:r>
          </a:p>
          <a:p>
            <a:pPr marL="1371600" lvl="2" indent="-381000">
              <a:buClr>
                <a:schemeClr val="dk2"/>
              </a:buClr>
              <a:buSzPct val="80000"/>
              <a:buFont typeface="Georgia"/>
              <a:buChar char="■"/>
            </a:pPr>
            <a:r>
              <a:rPr lang="en"/>
              <a:t>language, cultural boundaries to safety</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Claims Administration</a:t>
            </a:r>
          </a:p>
        </p:txBody>
      </p:sp>
      <p:sp>
        <p:nvSpPr>
          <p:cNvPr id="254" name="Shape 25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Frequency &amp; severity</a:t>
            </a:r>
          </a:p>
          <a:p>
            <a:pPr marL="457200" lvl="0" indent="-419100" rtl="0">
              <a:buClr>
                <a:schemeClr val="dk2"/>
              </a:buClr>
              <a:buSzPct val="100000"/>
              <a:buFont typeface="Georgia"/>
              <a:buChar char="●"/>
            </a:pPr>
            <a:r>
              <a:rPr lang="en" b="1" dirty="0"/>
              <a:t>Drugs &amp; Dr. dispensing</a:t>
            </a:r>
          </a:p>
          <a:p>
            <a:pPr marL="457200" lvl="0" indent="-419100" rtl="0">
              <a:buClr>
                <a:schemeClr val="dk2"/>
              </a:buClr>
              <a:buSzPct val="100000"/>
              <a:buFont typeface="Georgia"/>
              <a:buChar char="●"/>
            </a:pPr>
            <a:r>
              <a:rPr lang="en" b="1" dirty="0"/>
              <a:t>ACA</a:t>
            </a:r>
          </a:p>
          <a:p>
            <a:pPr marL="457200" lvl="0" indent="-419100" rtl="0">
              <a:buClr>
                <a:schemeClr val="dk2"/>
              </a:buClr>
              <a:buSzPct val="100000"/>
              <a:buFont typeface="Georgia"/>
              <a:buChar char="●"/>
            </a:pPr>
            <a:r>
              <a:rPr lang="en" b="1" dirty="0"/>
              <a:t>Miscellaneous</a:t>
            </a:r>
          </a:p>
          <a:p>
            <a:pPr marL="914400" lvl="1" indent="-381000" rtl="0">
              <a:buClr>
                <a:schemeClr val="dk2"/>
              </a:buClr>
              <a:buSzPct val="80000"/>
              <a:buFont typeface="Georgia"/>
              <a:buChar char="○"/>
            </a:pPr>
            <a:r>
              <a:rPr lang="en" b="1" dirty="0"/>
              <a:t>same sex marriage</a:t>
            </a:r>
          </a:p>
          <a:p>
            <a:pPr marL="914400" lvl="1" indent="-381000" rtl="0">
              <a:buClr>
                <a:schemeClr val="dk2"/>
              </a:buClr>
              <a:buSzPct val="80000"/>
              <a:buFont typeface="Georgia"/>
              <a:buChar char="○"/>
            </a:pPr>
            <a:r>
              <a:rPr lang="en" b="1" dirty="0"/>
              <a:t>nanomaterials</a:t>
            </a:r>
          </a:p>
          <a:p>
            <a:pPr marL="914400" lvl="1" indent="-381000">
              <a:buClr>
                <a:schemeClr val="dk2"/>
              </a:buClr>
              <a:buSzPct val="80000"/>
              <a:buFont typeface="Georgia"/>
              <a:buChar char="○"/>
            </a:pPr>
            <a:r>
              <a:rPr lang="en" b="1" dirty="0"/>
              <a:t>silica</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Frequency &amp; Severity</a:t>
            </a:r>
          </a:p>
        </p:txBody>
      </p:sp>
      <p:sp>
        <p:nvSpPr>
          <p:cNvPr id="260" name="Shape 26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b="1" dirty="0"/>
              <a:t>NCCI: </a:t>
            </a:r>
          </a:p>
          <a:p>
            <a:pPr marL="914400" lvl="1" indent="-381000" rtl="0">
              <a:buClr>
                <a:schemeClr val="dk2"/>
              </a:buClr>
              <a:buSzPct val="80000"/>
              <a:buFont typeface="Courier New"/>
              <a:buChar char="o"/>
            </a:pPr>
            <a:r>
              <a:rPr lang="en" b="1" dirty="0"/>
              <a:t>3% jump 2010</a:t>
            </a:r>
          </a:p>
          <a:p>
            <a:pPr marL="1371600" lvl="2" indent="-381000" rtl="0">
              <a:buClr>
                <a:schemeClr val="dk2"/>
              </a:buClr>
              <a:buSzPct val="80000"/>
              <a:buFont typeface="Wingdings"/>
              <a:buChar char="§"/>
            </a:pPr>
            <a:r>
              <a:rPr lang="en" b="1" dirty="0"/>
              <a:t>same rate as wages</a:t>
            </a:r>
          </a:p>
          <a:p>
            <a:pPr marL="914400" lvl="1" indent="-381000" rtl="0">
              <a:buClr>
                <a:schemeClr val="dk2"/>
              </a:buClr>
              <a:buSzPct val="80000"/>
              <a:buFont typeface="Courier New"/>
              <a:buChar char="o"/>
            </a:pPr>
            <a:r>
              <a:rPr lang="en" b="1" dirty="0"/>
              <a:t>lost time frequency flat; </a:t>
            </a:r>
          </a:p>
          <a:p>
            <a:pPr marL="914400" lvl="1" indent="-381000" rtl="0">
              <a:buClr>
                <a:schemeClr val="dk2"/>
              </a:buClr>
              <a:buSzPct val="80000"/>
              <a:buFont typeface="Courier New"/>
              <a:buChar char="o"/>
            </a:pPr>
            <a:r>
              <a:rPr lang="en" b="1" dirty="0"/>
              <a:t>average cost up 3.2%;</a:t>
            </a:r>
          </a:p>
          <a:p>
            <a:pPr marL="914400" lvl="1" indent="-381000" rtl="0">
              <a:buClr>
                <a:schemeClr val="dk2"/>
              </a:buClr>
              <a:buSzPct val="80000"/>
              <a:buFont typeface="Courier New"/>
              <a:buChar char="o"/>
            </a:pPr>
            <a:r>
              <a:rPr lang="en" b="1" dirty="0"/>
              <a:t>construction recession =</a:t>
            </a:r>
          </a:p>
          <a:p>
            <a:pPr marL="1371600" lvl="2" indent="-381000" rtl="0">
              <a:buClr>
                <a:schemeClr val="dk2"/>
              </a:buClr>
              <a:buSzPct val="80000"/>
              <a:buFont typeface="Wingdings"/>
              <a:buChar char="§"/>
            </a:pPr>
            <a:r>
              <a:rPr lang="en" b="1" dirty="0"/>
              <a:t>downward pressure frequency per payroll</a:t>
            </a:r>
          </a:p>
          <a:p>
            <a:pPr marL="1371600" lvl="2" indent="-381000" rtl="0">
              <a:buClr>
                <a:schemeClr val="dk2"/>
              </a:buClr>
              <a:buSzPct val="80000"/>
              <a:buFont typeface="Wingdings"/>
              <a:buChar char="§"/>
            </a:pPr>
            <a:r>
              <a:rPr lang="en" b="1" dirty="0"/>
              <a:t>upward pressure frequency per premium</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Frequency &amp; Severity</a:t>
            </a:r>
          </a:p>
        </p:txBody>
      </p:sp>
      <p:sp>
        <p:nvSpPr>
          <p:cNvPr id="266" name="Shape 26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dirty="0"/>
              <a:t>
</a:t>
            </a:r>
            <a:r>
              <a:rPr lang="en" b="1" dirty="0"/>
              <a:t>CA WCIRB</a:t>
            </a:r>
          </a:p>
          <a:p>
            <a:pPr marL="914400" lvl="1" indent="-381000" rtl="0">
              <a:buClr>
                <a:schemeClr val="dk2"/>
              </a:buClr>
              <a:buSzPct val="80000"/>
              <a:buFont typeface="Courier New"/>
              <a:buChar char="o"/>
            </a:pPr>
            <a:r>
              <a:rPr lang="en" b="1" dirty="0"/>
              <a:t>9.1% jump 2010; steady since (i.e. not deflating)</a:t>
            </a:r>
          </a:p>
          <a:p>
            <a:pPr marL="914400" lvl="1" indent="-381000" rtl="0">
              <a:buClr>
                <a:schemeClr val="dk2"/>
              </a:buClr>
              <a:buSzPct val="80000"/>
              <a:buFont typeface="Courier New"/>
              <a:buChar char="o"/>
            </a:pPr>
            <a:r>
              <a:rPr lang="en" b="1" dirty="0"/>
              <a:t>2.1% increase indemnity</a:t>
            </a:r>
          </a:p>
          <a:p>
            <a:pPr marL="914400" lvl="1" indent="-381000" rtl="0">
              <a:buClr>
                <a:schemeClr val="dk2"/>
              </a:buClr>
              <a:buSzPct val="80000"/>
              <a:buFont typeface="Courier New"/>
              <a:buChar char="o"/>
            </a:pPr>
            <a:r>
              <a:rPr lang="en" b="1" dirty="0"/>
              <a:t>6% increase medical</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Incidence Rates</a:t>
            </a:r>
          </a:p>
        </p:txBody>
      </p:sp>
      <p:sp>
        <p:nvSpPr>
          <p:cNvPr id="272" name="Shape 27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BLS 2010 stats:</a:t>
            </a:r>
          </a:p>
          <a:p>
            <a:pPr marL="457200" lvl="0" indent="-419100" rtl="0">
              <a:buClr>
                <a:schemeClr val="dk2"/>
              </a:buClr>
              <a:buSzPct val="166666"/>
              <a:buFont typeface="Arial"/>
              <a:buChar char="•"/>
            </a:pPr>
            <a:r>
              <a:rPr lang="en" b="1" dirty="0"/>
              <a:t>Incidence rate 3.5/100 FTE</a:t>
            </a:r>
          </a:p>
          <a:p>
            <a:pPr marL="914400" lvl="1" indent="-381000" rtl="0">
              <a:buClr>
                <a:schemeClr val="dk2"/>
              </a:buClr>
              <a:buSzPct val="80000"/>
              <a:buFont typeface="Courier New"/>
              <a:buChar char="o"/>
            </a:pPr>
            <a:r>
              <a:rPr lang="en" b="1" dirty="0"/>
              <a:t>3.1 M nonfatal workplace injuries/illnesses</a:t>
            </a:r>
          </a:p>
          <a:p>
            <a:pPr marL="1371600" lvl="2" indent="-381000" rtl="0">
              <a:buClr>
                <a:schemeClr val="dk2"/>
              </a:buClr>
              <a:buSzPct val="80000"/>
              <a:buFont typeface="Wingdings"/>
              <a:buChar char="§"/>
            </a:pPr>
            <a:r>
              <a:rPr lang="en" b="1" dirty="0"/>
              <a:t>1/2 involved days away from work (1.8)</a:t>
            </a:r>
          </a:p>
          <a:p>
            <a:pPr marL="914400" lvl="1" indent="-381000" rtl="0">
              <a:buClr>
                <a:schemeClr val="dk2"/>
              </a:buClr>
              <a:buSzPct val="80000"/>
              <a:buFont typeface="Courier New"/>
              <a:buChar char="o"/>
            </a:pPr>
            <a:r>
              <a:rPr lang="en" b="1" dirty="0"/>
              <a:t>manufacturing only sector with increase: 4.4</a:t>
            </a:r>
          </a:p>
          <a:p>
            <a:pPr marL="1371600" lvl="2" indent="-381000" rtl="0">
              <a:buClr>
                <a:schemeClr val="dk2"/>
              </a:buClr>
              <a:buSzPct val="80000"/>
              <a:buFont typeface="Wingdings"/>
              <a:buChar char="§"/>
            </a:pPr>
            <a:r>
              <a:rPr lang="en" b="1" dirty="0"/>
              <a:t>automation/technology/training risks?</a:t>
            </a:r>
          </a:p>
          <a:p>
            <a:pPr marL="914400" lvl="1" indent="-381000" rtl="0">
              <a:buClr>
                <a:schemeClr val="dk2"/>
              </a:buClr>
              <a:buSzPct val="80000"/>
              <a:buFont typeface="Courier New"/>
              <a:buChar char="o"/>
            </a:pPr>
            <a:r>
              <a:rPr lang="en" b="1" dirty="0"/>
              <a:t>health care only sector with decrease in rate AND increase in affected payroll</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NASI - benefits</a:t>
            </a:r>
          </a:p>
        </p:txBody>
      </p:sp>
      <p:sp>
        <p:nvSpPr>
          <p:cNvPr id="278" name="Shape 27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Total benefits paid - $60.2 billion</a:t>
            </a:r>
          </a:p>
          <a:p>
            <a:pPr marL="914400" lvl="1" indent="-381000" rtl="0">
              <a:buClr>
                <a:schemeClr val="dk2"/>
              </a:buClr>
              <a:buSzPct val="80000"/>
              <a:buFont typeface="Georgia"/>
              <a:buChar char="○"/>
            </a:pPr>
            <a:r>
              <a:rPr lang="en" b="1" dirty="0"/>
              <a:t>3.5% increase over 2010</a:t>
            </a:r>
          </a:p>
          <a:p>
            <a:pPr marL="457200" lvl="0" indent="-419100" rtl="0">
              <a:buClr>
                <a:schemeClr val="dk2"/>
              </a:buClr>
              <a:buSzPct val="100000"/>
              <a:buFont typeface="Georgia"/>
              <a:buChar char="●"/>
            </a:pPr>
            <a:r>
              <a:rPr lang="en" b="1" dirty="0"/>
              <a:t>Medical payments - $29.9 billion</a:t>
            </a:r>
          </a:p>
          <a:p>
            <a:pPr marL="914400" lvl="1" indent="-381000" rtl="0">
              <a:buClr>
                <a:schemeClr val="dk2"/>
              </a:buClr>
              <a:buSzPct val="80000"/>
              <a:buFont typeface="Georgia"/>
              <a:buChar char="○"/>
            </a:pPr>
            <a:r>
              <a:rPr lang="en" b="1" dirty="0"/>
              <a:t>4.5% increase over 2010</a:t>
            </a:r>
          </a:p>
          <a:p>
            <a:pPr marL="457200" lvl="0" indent="-419100" rtl="0">
              <a:buClr>
                <a:schemeClr val="dk2"/>
              </a:buClr>
              <a:buSzPct val="100000"/>
              <a:buFont typeface="Georgia"/>
              <a:buChar char="●"/>
            </a:pPr>
            <a:r>
              <a:rPr lang="en" b="1" dirty="0"/>
              <a:t>Cash benefits - $30.3 billion</a:t>
            </a:r>
          </a:p>
          <a:p>
            <a:pPr marL="914400" lvl="1" indent="-381000">
              <a:buClr>
                <a:schemeClr val="dk2"/>
              </a:buClr>
              <a:buSzPct val="80000"/>
              <a:buFont typeface="Georgia"/>
              <a:buChar char="○"/>
            </a:pPr>
            <a:r>
              <a:rPr lang="en" b="1" dirty="0"/>
              <a:t>2.6% increase over 2010</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NASI - indemnity vs medical</a:t>
            </a:r>
          </a:p>
        </p:txBody>
      </p:sp>
      <p:sp>
        <p:nvSpPr>
          <p:cNvPr id="284" name="Shape 284"/>
          <p:cNvSpPr/>
          <p:nvPr/>
        </p:nvSpPr>
        <p:spPr>
          <a:xfrm>
            <a:off x="1189075" y="1781787"/>
            <a:ext cx="6553200" cy="4638675"/>
          </a:xfrm>
          <a:prstGeom prst="rect">
            <a:avLst/>
          </a:prstGeom>
          <a:blipFill>
            <a:blip r:embed="rId3"/>
            <a:stretch>
              <a:fillRect/>
            </a:stretch>
          </a:blipFill>
          <a:ln>
            <a:noFill/>
          </a:ln>
        </p:spPr>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Drugs</a:t>
            </a:r>
          </a:p>
        </p:txBody>
      </p:sp>
      <p:sp>
        <p:nvSpPr>
          <p:cNvPr id="290" name="Shape 29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How bad is it?</a:t>
            </a:r>
          </a:p>
          <a:p>
            <a:pPr marL="457200" lvl="0" indent="-419100" rtl="0">
              <a:buClr>
                <a:schemeClr val="dk2"/>
              </a:buClr>
              <a:buSzPct val="100000"/>
              <a:buFont typeface="Georgia"/>
              <a:buChar char="●"/>
            </a:pPr>
            <a:r>
              <a:rPr lang="en" b="1" dirty="0"/>
              <a:t>UT judge sentenced 8/2013 for acting as “mule” to dealer for Oxycodone</a:t>
            </a:r>
          </a:p>
          <a:p>
            <a:pPr marL="914400" lvl="1" indent="-381000" rtl="0">
              <a:buClr>
                <a:schemeClr val="dk2"/>
              </a:buClr>
              <a:buSzPct val="80000"/>
              <a:buFont typeface="Georgia"/>
              <a:buChar char="○"/>
            </a:pPr>
            <a:r>
              <a:rPr lang="en" b="1" dirty="0"/>
              <a:t>presided over misdemeanor drug cases</a:t>
            </a:r>
          </a:p>
          <a:p>
            <a:pPr marL="914400" lvl="1" indent="-381000" rtl="0">
              <a:buClr>
                <a:schemeClr val="dk2"/>
              </a:buClr>
              <a:buSzPct val="80000"/>
              <a:buFont typeface="Georgia"/>
              <a:buChar char="○"/>
            </a:pPr>
            <a:r>
              <a:rPr lang="en" b="1" dirty="0"/>
              <a:t>used Oxycodone for neck pain</a:t>
            </a:r>
          </a:p>
          <a:p>
            <a:pPr marL="914400" lvl="1" indent="-381000" rtl="0">
              <a:buClr>
                <a:schemeClr val="dk2"/>
              </a:buClr>
              <a:buSzPct val="80000"/>
              <a:buFont typeface="Georgia"/>
              <a:buChar char="○"/>
            </a:pPr>
            <a:r>
              <a:rPr lang="en" b="1" dirty="0"/>
              <a:t>admitted knowing dealer would illegally distribute</a:t>
            </a:r>
          </a:p>
          <a:p>
            <a:pPr marL="914400" lvl="1" indent="-381000" rtl="0">
              <a:buClr>
                <a:schemeClr val="dk2"/>
              </a:buClr>
              <a:buSzPct val="80000"/>
              <a:buFont typeface="Georgia"/>
              <a:buChar char="○"/>
            </a:pPr>
            <a:r>
              <a:rPr lang="en" b="1" dirty="0"/>
              <a:t>payment was keeping some of the pills</a:t>
            </a:r>
          </a:p>
          <a:p>
            <a:pPr marL="1371600" lvl="2" indent="-381000">
              <a:buClr>
                <a:schemeClr val="dk2"/>
              </a:buClr>
              <a:buSzPct val="80000"/>
              <a:buFont typeface="Georgia"/>
              <a:buChar char="■"/>
            </a:pPr>
            <a:r>
              <a:rPr lang="en" b="1" dirty="0"/>
              <a:t>AP &amp; Salt Lake City Tribune</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Drugs &amp; Opioids - Federal</a:t>
            </a:r>
          </a:p>
        </p:txBody>
      </p:sp>
      <p:sp>
        <p:nvSpPr>
          <p:cNvPr id="296" name="Shape 29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66666"/>
              <a:buFont typeface="Arial"/>
              <a:buChar char="•"/>
            </a:pPr>
            <a:r>
              <a:rPr lang="en" sz="2000" b="1" dirty="0"/>
              <a:t>US FDA mandate manufacturers to offer training beginning 3/01/2013</a:t>
            </a:r>
          </a:p>
          <a:p>
            <a:pPr marL="914400" lvl="1" indent="-381000" rtl="0">
              <a:buClr>
                <a:schemeClr val="dk2"/>
              </a:buClr>
              <a:buSzPct val="80000"/>
              <a:buFont typeface="Courier New"/>
              <a:buChar char="o"/>
            </a:pPr>
            <a:r>
              <a:rPr lang="en" sz="2000" b="1" dirty="0"/>
              <a:t>3 hr. CME</a:t>
            </a:r>
          </a:p>
          <a:p>
            <a:pPr marL="914400" lvl="1" indent="-381000" rtl="0">
              <a:buClr>
                <a:schemeClr val="dk2"/>
              </a:buClr>
              <a:buSzPct val="80000"/>
              <a:buFont typeface="Courier New"/>
              <a:buChar char="o"/>
            </a:pPr>
            <a:r>
              <a:rPr lang="en" sz="2000" b="1" dirty="0"/>
              <a:t>manufacturers create programs, FDA approval</a:t>
            </a:r>
          </a:p>
          <a:p>
            <a:pPr marL="457200" lvl="0" indent="-419100" rtl="0">
              <a:buClr>
                <a:schemeClr val="dk2"/>
              </a:buClr>
              <a:buSzPct val="166666"/>
              <a:buFont typeface="Arial"/>
              <a:buChar char="•"/>
            </a:pPr>
            <a:r>
              <a:rPr lang="en" sz="2000" b="1" dirty="0"/>
              <a:t>Goal: 25% of 320,000 who prescribe in first year, 50% by second year and 60% by third</a:t>
            </a:r>
          </a:p>
          <a:p>
            <a:pPr marL="457200" lvl="0" indent="-419100" rtl="0">
              <a:buClr>
                <a:schemeClr val="dk2"/>
              </a:buClr>
              <a:buSzPct val="166666"/>
              <a:buFont typeface="Arial"/>
              <a:buChar char="•"/>
            </a:pPr>
            <a:r>
              <a:rPr lang="en" sz="2000" b="1" dirty="0"/>
              <a:t>Rx companies to publish guides</a:t>
            </a:r>
          </a:p>
          <a:p>
            <a:pPr marL="457200" lvl="0" indent="-419100" rtl="0">
              <a:buClr>
                <a:schemeClr val="dk2"/>
              </a:buClr>
              <a:buSzPct val="166666"/>
              <a:buFont typeface="Arial"/>
              <a:buChar char="•"/>
            </a:pPr>
            <a:r>
              <a:rPr lang="en" sz="2000" b="1" dirty="0"/>
              <a:t>Recommends patient agreements</a:t>
            </a:r>
          </a:p>
          <a:p>
            <a:pPr marL="457200" lvl="0" indent="-419100" rtl="0">
              <a:buClr>
                <a:schemeClr val="dk2"/>
              </a:buClr>
              <a:buSzPct val="166666"/>
              <a:buFont typeface="Arial"/>
              <a:buChar char="•"/>
            </a:pPr>
            <a:r>
              <a:rPr lang="en" sz="2000" b="1" dirty="0"/>
              <a:t>Recommends full history inc. family drug abuse issues</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Clr>
                <a:srgbClr val="000000"/>
              </a:buClr>
              <a:buSzPct val="25000"/>
              <a:buFont typeface="Arial"/>
              <a:buNone/>
            </a:pPr>
            <a:r>
              <a:rPr lang="en"/>
              <a:t>Drugs &amp; Opioids - States</a:t>
            </a:r>
          </a:p>
        </p:txBody>
      </p:sp>
      <p:sp>
        <p:nvSpPr>
          <p:cNvPr id="302" name="Shape 30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CA: decline in Rx of opioids:</a:t>
            </a:r>
          </a:p>
          <a:p>
            <a:pPr marL="914400" lvl="1" indent="-381000" rtl="0">
              <a:buClr>
                <a:schemeClr val="dk2"/>
              </a:buClr>
              <a:buSzPct val="100000"/>
              <a:buFont typeface="Georgia"/>
              <a:buChar char="○"/>
            </a:pPr>
            <a:r>
              <a:rPr lang="en" sz="2400" b="1" dirty="0"/>
              <a:t>Sch. II: from 6.7% of all Rx 2Q, 2011 to 5% 3Q and 4.9% 4Q; from 20.8% all Rx payments in 2Q to 17.7% in 4Q</a:t>
            </a:r>
          </a:p>
          <a:p>
            <a:pPr marL="914400" lvl="1" indent="-381000" rtl="0">
              <a:buClr>
                <a:schemeClr val="dk2"/>
              </a:buClr>
              <a:buSzPct val="100000"/>
              <a:buFont typeface="Georgia"/>
              <a:buChar char="○"/>
            </a:pPr>
            <a:r>
              <a:rPr lang="en" sz="2400" b="1" dirty="0"/>
              <a:t>Sch. III: from 19.9% of all Rx 2Q, 2011 to 18.7% 4Q; from 10.4% all Rx payments 2Q to 9.7% (</a:t>
            </a:r>
            <a:r>
              <a:rPr lang="en" sz="2400" b="1" i="1" dirty="0"/>
              <a:t>CWCI</a:t>
            </a:r>
            <a:r>
              <a:rPr lang="en" sz="2400" b="1" dirty="0"/>
              <a:t>)</a:t>
            </a:r>
          </a:p>
          <a:p>
            <a:pPr marL="457200" lvl="0" indent="-419100" rtl="0">
              <a:buClr>
                <a:schemeClr val="dk2"/>
              </a:buClr>
              <a:buSzPct val="100000"/>
              <a:buFont typeface="Georgia"/>
              <a:buChar char="●"/>
            </a:pPr>
            <a:r>
              <a:rPr lang="en" b="1" dirty="0"/>
              <a:t>IAIABC model law</a:t>
            </a:r>
          </a:p>
          <a:p>
            <a:pPr marL="457200" lvl="0" indent="-419100" rtl="0">
              <a:buClr>
                <a:schemeClr val="dk2"/>
              </a:buClr>
              <a:buSzPct val="100000"/>
              <a:buFont typeface="Georgia"/>
              <a:buChar char="●"/>
            </a:pPr>
            <a:r>
              <a:rPr lang="en" b="1" dirty="0"/>
              <a:t>NY: </a:t>
            </a:r>
            <a:r>
              <a:rPr lang="en" sz="2400" b="1" dirty="0"/>
              <a:t>Internet System for Tracking Over-prescribing</a:t>
            </a:r>
          </a:p>
          <a:p>
            <a:pPr marL="457200" marR="0" lvl="0" indent="-419100" algn="l" rtl="0">
              <a:lnSpc>
                <a:spcPct val="115000"/>
              </a:lnSpc>
              <a:spcBef>
                <a:spcPts val="0"/>
              </a:spcBef>
              <a:spcAft>
                <a:spcPts val="0"/>
              </a:spcAft>
              <a:buClr>
                <a:schemeClr val="dk2"/>
              </a:buClr>
              <a:buSzPct val="100000"/>
              <a:buFont typeface="Georgia"/>
              <a:buChar char="●"/>
            </a:pPr>
            <a:r>
              <a:rPr lang="en" b="1" dirty="0"/>
              <a:t>OK:</a:t>
            </a:r>
            <a:r>
              <a:rPr lang="en" sz="2400" b="1" dirty="0"/>
              <a:t> mandates opioid reporting</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Shape 30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Drugs &amp; Opioids - States</a:t>
            </a:r>
          </a:p>
        </p:txBody>
      </p:sp>
      <p:sp>
        <p:nvSpPr>
          <p:cNvPr id="308" name="Shape 308"/>
          <p:cNvSpPr txBox="1">
            <a:spLocks noGrp="1"/>
          </p:cNvSpPr>
          <p:nvPr>
            <p:ph type="body" idx="1"/>
          </p:nvPr>
        </p:nvSpPr>
        <p:spPr>
          <a:xfrm>
            <a:off x="457200" y="1600104"/>
            <a:ext cx="8229600" cy="5086800"/>
          </a:xfrm>
          <a:prstGeom prst="rect">
            <a:avLst/>
          </a:prstGeom>
        </p:spPr>
        <p:txBody>
          <a:bodyPr lIns="91425" tIns="91425" rIns="91425" bIns="91425" anchor="t" anchorCtr="0">
            <a:noAutofit/>
          </a:bodyPr>
          <a:lstStyle/>
          <a:p>
            <a:pPr lvl="0" rtl="0">
              <a:buNone/>
            </a:pPr>
            <a:r>
              <a:rPr lang="en" sz="2000" b="1" dirty="0"/>
              <a:t>WA: 2007 Guidelines</a:t>
            </a:r>
          </a:p>
          <a:p>
            <a:pPr marL="457200" lvl="0" indent="-419100" rtl="0">
              <a:buClr>
                <a:schemeClr val="dk2"/>
              </a:buClr>
              <a:buSzPct val="208333"/>
              <a:buFont typeface="Arial"/>
              <a:buChar char="•"/>
            </a:pPr>
            <a:r>
              <a:rPr lang="en" sz="2000" b="1" dirty="0"/>
              <a:t>191% increase in Sch. II 1996-2006 (66,544)</a:t>
            </a:r>
          </a:p>
          <a:p>
            <a:pPr marL="914400" lvl="1" indent="-381000" rtl="0">
              <a:buClr>
                <a:schemeClr val="dk2"/>
              </a:buClr>
              <a:buSzPct val="80000"/>
              <a:buFont typeface="Courier New"/>
              <a:buChar char="o"/>
            </a:pPr>
            <a:r>
              <a:rPr lang="en" sz="2000" b="1" dirty="0"/>
              <a:t>decreased to 44,209 in 2010</a:t>
            </a:r>
          </a:p>
          <a:p>
            <a:pPr marL="457200" lvl="0" indent="-419100" rtl="0">
              <a:buClr>
                <a:schemeClr val="dk2"/>
              </a:buClr>
              <a:buSzPct val="208333"/>
              <a:buFont typeface="Arial"/>
              <a:buChar char="•"/>
            </a:pPr>
            <a:r>
              <a:rPr lang="en" sz="2000" b="1" dirty="0"/>
              <a:t>Sch. III = 93,550 in 1999</a:t>
            </a:r>
          </a:p>
          <a:p>
            <a:pPr marL="914400" lvl="1" indent="-381000" rtl="0">
              <a:buClr>
                <a:schemeClr val="dk2"/>
              </a:buClr>
              <a:buSzPct val="80000"/>
              <a:buFont typeface="Courier New"/>
              <a:buChar char="o"/>
            </a:pPr>
            <a:r>
              <a:rPr lang="en" sz="2000" b="1" dirty="0"/>
              <a:t>decreased to 52,499 in 2010</a:t>
            </a:r>
          </a:p>
          <a:p>
            <a:pPr lvl="0" rtl="0">
              <a:buNone/>
            </a:pPr>
            <a:r>
              <a:rPr lang="en" sz="2000" b="1" dirty="0"/>
              <a:t>FL: HB 7095 - physician ban on dispensing Sch. II &amp; III drugs</a:t>
            </a:r>
          </a:p>
          <a:p>
            <a:pPr lvl="0" rtl="0">
              <a:buNone/>
            </a:pPr>
            <a:r>
              <a:rPr lang="en" sz="2000" b="1" dirty="0"/>
              <a:t>CO: 2012 Guidelines</a:t>
            </a:r>
          </a:p>
          <a:p>
            <a:pPr marL="457200" lvl="0" indent="-419100" rtl="0">
              <a:buClr>
                <a:schemeClr val="dk2"/>
              </a:buClr>
              <a:buSzPct val="208333"/>
              <a:buFont typeface="Arial"/>
              <a:buChar char="•"/>
            </a:pPr>
            <a:r>
              <a:rPr lang="en" sz="2000" b="1" dirty="0"/>
              <a:t>screen for HX of substance abuse</a:t>
            </a:r>
          </a:p>
          <a:p>
            <a:pPr marL="457200" lvl="0" indent="-419100" rtl="0">
              <a:buClr>
                <a:schemeClr val="dk2"/>
              </a:buClr>
              <a:buSzPct val="208333"/>
              <a:buFont typeface="Arial"/>
              <a:buChar char="•"/>
            </a:pPr>
            <a:r>
              <a:rPr lang="en" sz="2000" b="1" dirty="0"/>
              <a:t>pain specialist consultation</a:t>
            </a:r>
          </a:p>
          <a:p>
            <a:pPr marL="457200" lvl="0" indent="-419100" rtl="0">
              <a:buClr>
                <a:schemeClr val="dk2"/>
              </a:buClr>
              <a:buSzPct val="208333"/>
              <a:buFont typeface="Arial"/>
              <a:buChar char="•"/>
            </a:pPr>
            <a:r>
              <a:rPr lang="en" sz="2000" b="1" dirty="0"/>
              <a:t>treatment contract</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Opioids - SCIF strategy</a:t>
            </a:r>
          </a:p>
        </p:txBody>
      </p:sp>
      <p:sp>
        <p:nvSpPr>
          <p:cNvPr id="314" name="Shape 31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4,800 MPN docs 2011</a:t>
            </a:r>
          </a:p>
          <a:p>
            <a:pPr marL="457200" lvl="0" indent="-419100" rtl="0">
              <a:buClr>
                <a:schemeClr val="dk2"/>
              </a:buClr>
              <a:buSzPct val="100000"/>
              <a:buFont typeface="Georgia"/>
              <a:buChar char="●"/>
            </a:pPr>
            <a:r>
              <a:rPr lang="en" b="1" dirty="0"/>
              <a:t>Enrollment plan</a:t>
            </a:r>
          </a:p>
          <a:p>
            <a:pPr marL="914400" lvl="1" indent="-381000" rtl="0">
              <a:buClr>
                <a:schemeClr val="dk2"/>
              </a:buClr>
              <a:buSzPct val="80000"/>
              <a:buFont typeface="Georgia"/>
              <a:buChar char="○"/>
            </a:pPr>
            <a:r>
              <a:rPr lang="en" b="1" dirty="0"/>
              <a:t>Dr agrees no compound drugs</a:t>
            </a:r>
          </a:p>
          <a:p>
            <a:pPr marL="914400" lvl="1" indent="-381000" rtl="0">
              <a:buClr>
                <a:schemeClr val="dk2"/>
              </a:buClr>
              <a:buSzPct val="80000"/>
              <a:buFont typeface="Georgia"/>
              <a:buChar char="○"/>
            </a:pPr>
            <a:r>
              <a:rPr lang="en" b="1" dirty="0"/>
              <a:t>No opioids longer than 60 days w/o prior approval</a:t>
            </a:r>
          </a:p>
          <a:p>
            <a:pPr marL="457200" lvl="0" indent="-419100" rtl="0">
              <a:buClr>
                <a:schemeClr val="dk2"/>
              </a:buClr>
              <a:buSzPct val="100000"/>
              <a:buFont typeface="Georgia"/>
              <a:buChar char="●"/>
            </a:pPr>
            <a:r>
              <a:rPr lang="en" b="1" dirty="0"/>
              <a:t>response to CWCI study</a:t>
            </a:r>
          </a:p>
          <a:p>
            <a:pPr marL="914400" lvl="1" indent="-381000" rtl="0">
              <a:buClr>
                <a:schemeClr val="dk2"/>
              </a:buClr>
              <a:buSzPct val="80000"/>
              <a:buFont typeface="Georgia"/>
              <a:buChar char="○"/>
            </a:pPr>
            <a:r>
              <a:rPr lang="en" b="1" dirty="0"/>
              <a:t>3% of physicians responsible for ½ Sch II</a:t>
            </a:r>
          </a:p>
          <a:p>
            <a:pPr marL="914400" lvl="1" indent="-381000" rtl="0">
              <a:buClr>
                <a:schemeClr val="dk2"/>
              </a:buClr>
              <a:buSzPct val="80000"/>
              <a:buFont typeface="Georgia"/>
              <a:buChar char="○"/>
            </a:pPr>
            <a:r>
              <a:rPr lang="en" b="1" dirty="0"/>
              <a:t>accounted for 55% of Sch II Rx</a:t>
            </a:r>
          </a:p>
          <a:p>
            <a:pPr marL="914400" lvl="1" indent="-381000">
              <a:buClr>
                <a:schemeClr val="dk2"/>
              </a:buClr>
              <a:buSzPct val="80000"/>
              <a:buFont typeface="Georgia"/>
              <a:buChar char="○"/>
            </a:pPr>
            <a:r>
              <a:rPr lang="en" b="1" dirty="0"/>
              <a:t>and 65% of associated costs</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OxyContin Exposed</a:t>
            </a:r>
          </a:p>
        </p:txBody>
      </p:sp>
      <p:sp>
        <p:nvSpPr>
          <p:cNvPr id="320" name="Shape 32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LA Times investigation</a:t>
            </a:r>
          </a:p>
          <a:p>
            <a:pPr marL="457200" lvl="0" indent="-419100" rtl="0">
              <a:buClr>
                <a:schemeClr val="dk2"/>
              </a:buClr>
              <a:buSzPct val="100000"/>
              <a:buFont typeface="Georgia"/>
              <a:buChar char="●"/>
            </a:pPr>
            <a:r>
              <a:rPr lang="en" b="1" dirty="0"/>
              <a:t>Purdue Pharma = $27 billion since 1996</a:t>
            </a:r>
          </a:p>
          <a:p>
            <a:pPr marL="457200" lvl="0" indent="-419100" rtl="0">
              <a:buClr>
                <a:schemeClr val="dk2"/>
              </a:buClr>
              <a:buSzPct val="100000"/>
              <a:buFont typeface="Georgia"/>
              <a:buChar char="●"/>
            </a:pPr>
            <a:r>
              <a:rPr lang="en" b="1" dirty="0"/>
              <a:t>compiled a database 1800 doctors suspected of recklessly prescribing its pills to addicts and drug dealers </a:t>
            </a:r>
          </a:p>
          <a:p>
            <a:pPr marL="914400" lvl="1" indent="-381000" rtl="0">
              <a:buClr>
                <a:schemeClr val="dk2"/>
              </a:buClr>
              <a:buSzPct val="80000"/>
              <a:buFont typeface="Georgia"/>
              <a:buChar char="○"/>
            </a:pPr>
            <a:r>
              <a:rPr lang="en" b="1" dirty="0"/>
              <a:t>“the company created the database to steer its sales representatives away from risky doctors”</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Shape 32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Clr>
                <a:srgbClr val="000000"/>
              </a:buClr>
              <a:buSzPct val="25000"/>
              <a:buFont typeface="Arial"/>
              <a:buNone/>
            </a:pPr>
            <a:r>
              <a:rPr lang="en"/>
              <a:t>Repackaged Drugs</a:t>
            </a:r>
          </a:p>
        </p:txBody>
      </p:sp>
      <p:sp>
        <p:nvSpPr>
          <p:cNvPr id="326" name="Shape 326"/>
          <p:cNvSpPr txBox="1">
            <a:spLocks noGrp="1"/>
          </p:cNvSpPr>
          <p:nvPr>
            <p:ph type="body" idx="1"/>
          </p:nvPr>
        </p:nvSpPr>
        <p:spPr>
          <a:xfrm>
            <a:off x="228600" y="1524000"/>
            <a:ext cx="8610600" cy="5045400"/>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AIA: only MA, NY &amp; TX explicitly prohibit DR dispensing. </a:t>
            </a:r>
          </a:p>
          <a:p>
            <a:pPr marL="457200" lvl="0" indent="-419100" rtl="0">
              <a:buClr>
                <a:schemeClr val="dk2"/>
              </a:buClr>
              <a:buSzPct val="100000"/>
              <a:buFont typeface="Georgia"/>
              <a:buChar char="●"/>
            </a:pPr>
            <a:r>
              <a:rPr lang="en" b="1" dirty="0"/>
              <a:t>States that limit reimbursement of repackaged Rx to what a pharmacy paid: AZ, CA, CT, GA, MS, TN, SC</a:t>
            </a:r>
          </a:p>
          <a:p>
            <a:pPr marL="457200" lvl="0" indent="-419100" rtl="0">
              <a:buClr>
                <a:schemeClr val="dk2"/>
              </a:buClr>
              <a:buSzPct val="100000"/>
              <a:buFont typeface="Georgia"/>
              <a:buChar char="●"/>
            </a:pPr>
            <a:r>
              <a:rPr lang="en" b="1" dirty="0"/>
              <a:t>FL: failure in 2010, 2011, 2012</a:t>
            </a:r>
          </a:p>
          <a:p>
            <a:pPr marL="914400" lvl="1" indent="-381000" rtl="0">
              <a:buClr>
                <a:schemeClr val="dk2"/>
              </a:buClr>
              <a:buSzPct val="80000"/>
              <a:buFont typeface="Georgia"/>
              <a:buChar char="○"/>
            </a:pPr>
            <a:r>
              <a:rPr lang="en" b="1" dirty="0"/>
              <a:t>2013: 112.5% AWP + $8 dispensing fee</a:t>
            </a:r>
          </a:p>
          <a:p>
            <a:pPr marL="914400" lvl="1" indent="-381000" rtl="0">
              <a:buClr>
                <a:schemeClr val="dk2"/>
              </a:buClr>
              <a:buSzPct val="80000"/>
              <a:buFont typeface="Georgia"/>
              <a:buChar char="○"/>
            </a:pPr>
            <a:r>
              <a:rPr lang="en" b="1" dirty="0"/>
              <a:t>BUT eliminated law allowing payment at lowest price for which contracted in IW geographic region...</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Clr>
                <a:srgbClr val="000000"/>
              </a:buClr>
              <a:buSzPct val="25000"/>
              <a:buFont typeface="Arial"/>
              <a:buNone/>
            </a:pPr>
            <a:r>
              <a:rPr lang="en"/>
              <a:t>Physician dispensing</a:t>
            </a:r>
          </a:p>
        </p:txBody>
      </p:sp>
      <p:sp>
        <p:nvSpPr>
          <p:cNvPr id="332" name="Shape 33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WCRI:</a:t>
            </a:r>
          </a:p>
          <a:p>
            <a:pPr marL="457200" lvl="0" indent="-419100" rtl="0">
              <a:buClr>
                <a:schemeClr val="dk2"/>
              </a:buClr>
              <a:buSzPct val="208333"/>
              <a:buFont typeface="Arial"/>
              <a:buChar char="•"/>
            </a:pPr>
            <a:r>
              <a:rPr lang="en" sz="2400" b="1" dirty="0"/>
              <a:t>CA - limit no effect on dispensing habits, but costs decrease</a:t>
            </a:r>
          </a:p>
          <a:p>
            <a:pPr marL="457200" lvl="0" indent="-419100" rtl="0">
              <a:buClr>
                <a:schemeClr val="dk2"/>
              </a:buClr>
              <a:buSzPct val="208333"/>
              <a:buFont typeface="Arial"/>
              <a:buChar char="•"/>
            </a:pPr>
            <a:r>
              <a:rPr lang="en" sz="2400" b="1" dirty="0"/>
              <a:t>FL - Dr dispensed drugs 60-300% more than pharmacy</a:t>
            </a:r>
          </a:p>
          <a:p>
            <a:pPr marL="457200" lvl="0" indent="-419100" rtl="0">
              <a:buClr>
                <a:schemeClr val="dk2"/>
              </a:buClr>
              <a:buSzPct val="208333"/>
              <a:buFont typeface="Arial"/>
              <a:buChar char="•"/>
            </a:pPr>
            <a:r>
              <a:rPr lang="en" sz="2400" b="1" dirty="0"/>
              <a:t>GA - cap on repackaged Rx by regulation 4/11</a:t>
            </a:r>
          </a:p>
          <a:p>
            <a:pPr marL="457200" lvl="0" indent="-419100" rtl="0">
              <a:buClr>
                <a:schemeClr val="dk2"/>
              </a:buClr>
              <a:buSzPct val="208333"/>
              <a:buFont typeface="Arial"/>
              <a:buChar char="•"/>
            </a:pPr>
            <a:r>
              <a:rPr lang="en" sz="2400" b="1" dirty="0"/>
              <a:t>IL - 43% of ALL drugs dispensed from DRs, collecting 63% of all $$ spent on prescriptions (2010-11)</a:t>
            </a:r>
          </a:p>
          <a:p>
            <a:pPr marL="457200" lvl="0" indent="-419100" rtl="0">
              <a:buClr>
                <a:schemeClr val="dk2"/>
              </a:buClr>
              <a:buSzPct val="208333"/>
              <a:buFont typeface="Arial"/>
              <a:buChar char="•"/>
            </a:pPr>
            <a:r>
              <a:rPr lang="en" sz="2400" b="1" dirty="0"/>
              <a:t>Feds - reimbursed based on the AWP of the medications as identified by the original manufacturer’s NDC</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Dr. Rx Profits</a:t>
            </a:r>
          </a:p>
        </p:txBody>
      </p:sp>
      <p:sp>
        <p:nvSpPr>
          <p:cNvPr id="338" name="Shape 33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After GA cap &amp; ban on self AWP</a:t>
            </a:r>
          </a:p>
          <a:p>
            <a:pPr marL="914400" lvl="1" indent="-381000" rtl="0">
              <a:buClr>
                <a:schemeClr val="dk2"/>
              </a:buClr>
              <a:buSzPct val="80000"/>
              <a:buFont typeface="Georgia"/>
              <a:buChar char="○"/>
            </a:pPr>
            <a:r>
              <a:rPr lang="en" b="1" dirty="0"/>
              <a:t>NCCI &amp; WCRI: pill price drop 22%-36%</a:t>
            </a:r>
          </a:p>
          <a:p>
            <a:pPr marL="914400" lvl="1" indent="-381000" rtl="0">
              <a:buClr>
                <a:schemeClr val="dk2"/>
              </a:buClr>
              <a:buSzPct val="80000"/>
              <a:buFont typeface="Georgia"/>
              <a:buChar char="○"/>
            </a:pPr>
            <a:r>
              <a:rPr lang="en" b="1" dirty="0"/>
              <a:t>STILL 20%-40% higher than pharmacies</a:t>
            </a:r>
          </a:p>
          <a:p>
            <a:pPr marL="457200" lvl="0" indent="-419100" rtl="0">
              <a:buClr>
                <a:schemeClr val="dk2"/>
              </a:buClr>
              <a:buSzPct val="100000"/>
              <a:buFont typeface="Georgia"/>
              <a:buChar char="●"/>
            </a:pPr>
            <a:r>
              <a:rPr lang="en" b="1" dirty="0"/>
              <a:t>WCRI:</a:t>
            </a:r>
          </a:p>
          <a:p>
            <a:pPr marL="914400" lvl="1" indent="-381000" rtl="0">
              <a:buClr>
                <a:schemeClr val="dk2"/>
              </a:buClr>
              <a:buSzPct val="80000"/>
              <a:buFont typeface="Georgia"/>
              <a:buChar char="○"/>
            </a:pPr>
            <a:r>
              <a:rPr lang="en" b="1" dirty="0"/>
              <a:t>Drs less likely to Rx over-the-counter drugs</a:t>
            </a:r>
          </a:p>
          <a:p>
            <a:pPr marL="914400" lvl="1" indent="-381000" rtl="0">
              <a:buClr>
                <a:schemeClr val="dk2"/>
              </a:buClr>
              <a:buSzPct val="80000"/>
              <a:buFont typeface="Georgia"/>
              <a:buChar char="○"/>
            </a:pPr>
            <a:r>
              <a:rPr lang="en" b="1" dirty="0"/>
              <a:t>Rx’d drugs with higher price more often</a:t>
            </a:r>
          </a:p>
          <a:p>
            <a:pPr marL="914400" lvl="1" indent="-381000" rtl="0">
              <a:buClr>
                <a:schemeClr val="dk2"/>
              </a:buClr>
              <a:buSzPct val="80000"/>
              <a:buFont typeface="Georgia"/>
              <a:buChar char="○"/>
            </a:pPr>
            <a:r>
              <a:rPr lang="en" b="1" dirty="0"/>
              <a:t>GA: Dr. Rx share dropped from 35% to 28%</a:t>
            </a:r>
          </a:p>
          <a:p>
            <a:pPr marL="914400" lvl="1" indent="-381000">
              <a:buClr>
                <a:schemeClr val="dk2"/>
              </a:buClr>
              <a:buSzPct val="80000"/>
              <a:buFont typeface="Georgia"/>
              <a:buChar char="○"/>
            </a:pPr>
            <a:r>
              <a:rPr lang="en" b="1" dirty="0"/>
              <a:t>“didn’t stop … just eliminated some of their margin”</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Shape 34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Hardware Pass Through</a:t>
            </a:r>
          </a:p>
        </p:txBody>
      </p:sp>
      <p:sp>
        <p:nvSpPr>
          <p:cNvPr id="344" name="Shape 34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CA whistleblower complaint alleges:</a:t>
            </a:r>
          </a:p>
          <a:p>
            <a:pPr marL="457200" lvl="0" indent="-419100" rtl="0">
              <a:buClr>
                <a:schemeClr val="dk2"/>
              </a:buClr>
              <a:buSzPct val="100000"/>
              <a:buFont typeface="Georgia"/>
              <a:buChar char="●"/>
            </a:pPr>
            <a:r>
              <a:rPr lang="en" b="1" dirty="0"/>
              <a:t>counterfeit hardware</a:t>
            </a:r>
          </a:p>
          <a:p>
            <a:pPr marL="457200" lvl="0" indent="-419100" rtl="0">
              <a:buClr>
                <a:schemeClr val="dk2"/>
              </a:buClr>
              <a:buSzPct val="100000"/>
              <a:buFont typeface="Georgia"/>
              <a:buChar char="●"/>
            </a:pPr>
            <a:r>
              <a:rPr lang="en" b="1" dirty="0"/>
              <a:t>payola &amp; kickbacks to docs</a:t>
            </a:r>
          </a:p>
          <a:p>
            <a:pPr marL="457200" lvl="0" indent="-419100" rtl="0">
              <a:buClr>
                <a:schemeClr val="dk2"/>
              </a:buClr>
              <a:buSzPct val="100000"/>
              <a:buFont typeface="Georgia"/>
              <a:buChar char="●"/>
            </a:pPr>
            <a:r>
              <a:rPr lang="en" b="1" dirty="0"/>
              <a:t>cappers &amp; runners</a:t>
            </a:r>
          </a:p>
          <a:p>
            <a:pPr marL="457200" lvl="0" indent="-419100" rtl="0">
              <a:buClr>
                <a:schemeClr val="dk2"/>
              </a:buClr>
              <a:buSzPct val="100000"/>
              <a:buFont typeface="Georgia"/>
              <a:buChar char="●"/>
            </a:pPr>
            <a:r>
              <a:rPr lang="en" b="1" dirty="0"/>
              <a:t>mark-ups of 500% +</a:t>
            </a:r>
          </a:p>
          <a:p>
            <a:pPr marL="457200" lvl="0" indent="-419100" rtl="0">
              <a:buClr>
                <a:schemeClr val="dk2"/>
              </a:buClr>
              <a:buSzPct val="100000"/>
              <a:buFont typeface="Georgia"/>
              <a:buChar char="●"/>
            </a:pPr>
            <a:r>
              <a:rPr lang="en" b="1" dirty="0"/>
              <a:t>fraudulent documentation</a:t>
            </a:r>
          </a:p>
          <a:p>
            <a:pPr marL="457200" lvl="0" indent="-419100" rtl="0">
              <a:buClr>
                <a:schemeClr val="dk2"/>
              </a:buClr>
              <a:buSzPct val="100000"/>
              <a:buFont typeface="Georgia"/>
              <a:buChar char="●"/>
            </a:pPr>
            <a:r>
              <a:rPr lang="en" b="1" dirty="0"/>
              <a:t>shell companies</a:t>
            </a:r>
          </a:p>
          <a:p>
            <a:pPr lvl="0">
              <a:buNone/>
            </a:pPr>
            <a:r>
              <a:rPr lang="en" b="1" dirty="0"/>
              <a:t>Perps moved to other states...</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Healthcare Reform</a:t>
            </a:r>
          </a:p>
        </p:txBody>
      </p:sp>
      <p:sp>
        <p:nvSpPr>
          <p:cNvPr id="350" name="Shape 35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Medicare</a:t>
            </a:r>
          </a:p>
          <a:p>
            <a:pPr marL="457200" lvl="0" indent="-381000" rtl="0">
              <a:buClr>
                <a:schemeClr val="dk2"/>
              </a:buClr>
              <a:buSzPct val="166666"/>
              <a:buFont typeface="Arial"/>
              <a:buChar char="•"/>
            </a:pPr>
            <a:r>
              <a:rPr lang="en" sz="2400" b="1" dirty="0"/>
              <a:t>fee schedules - unknown effect on states tied to MC</a:t>
            </a:r>
          </a:p>
          <a:p>
            <a:pPr marL="457200" lvl="0" indent="-381000" rtl="0">
              <a:buClr>
                <a:schemeClr val="dk2"/>
              </a:buClr>
              <a:buSzPct val="166666"/>
              <a:buFont typeface="Arial"/>
              <a:buChar char="•"/>
            </a:pPr>
            <a:r>
              <a:rPr lang="en" sz="2400" b="1" dirty="0"/>
              <a:t>CA reform - RVRBS = shift away from specialists to general practitioners</a:t>
            </a:r>
          </a:p>
          <a:p>
            <a:pPr marL="914400" lvl="1" indent="-381000" rtl="0">
              <a:buClr>
                <a:schemeClr val="dk2"/>
              </a:buClr>
              <a:buSzPct val="80000"/>
              <a:buFont typeface="Courier New"/>
              <a:buChar char="o"/>
            </a:pPr>
            <a:r>
              <a:rPr lang="en" b="1" dirty="0"/>
              <a:t>will it cause contraction in available DRs?</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Healthcare Reform</a:t>
            </a:r>
          </a:p>
        </p:txBody>
      </p:sp>
      <p:sp>
        <p:nvSpPr>
          <p:cNvPr id="356" name="Shape 35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Non-discrimination:</a:t>
            </a:r>
          </a:p>
          <a:p>
            <a:pPr marL="457200" lvl="0" indent="-419100" rtl="0">
              <a:buClr>
                <a:schemeClr val="dk2"/>
              </a:buClr>
              <a:buSzPct val="166666"/>
              <a:buFont typeface="Arial"/>
              <a:buChar char="•"/>
            </a:pPr>
            <a:r>
              <a:rPr lang="en" b="1" dirty="0"/>
              <a:t>Unknown effect</a:t>
            </a:r>
          </a:p>
          <a:p>
            <a:pPr marL="914400" lvl="1" indent="-381000" rtl="0">
              <a:buClr>
                <a:schemeClr val="dk2"/>
              </a:buClr>
              <a:buSzPct val="80000"/>
              <a:buFont typeface="Courier New"/>
              <a:buChar char="o"/>
            </a:pPr>
            <a:r>
              <a:rPr lang="en" b="1" dirty="0"/>
              <a:t>cost shift AWAY from WC?</a:t>
            </a:r>
          </a:p>
          <a:p>
            <a:pPr marL="914400" lvl="1" indent="-381000" rtl="0">
              <a:buClr>
                <a:schemeClr val="dk2"/>
              </a:buClr>
              <a:buSzPct val="80000"/>
              <a:buFont typeface="Courier New"/>
              <a:buChar char="o"/>
            </a:pPr>
            <a:r>
              <a:rPr lang="en" b="1" dirty="0"/>
              <a:t>absorption of long tail medical?</a:t>
            </a:r>
          </a:p>
          <a:p>
            <a:pPr marL="914400" lvl="1" indent="-381000" rtl="0">
              <a:buClr>
                <a:schemeClr val="dk2"/>
              </a:buClr>
              <a:buSzPct val="80000"/>
              <a:buFont typeface="Courier New"/>
              <a:buChar char="o"/>
            </a:pPr>
            <a:r>
              <a:rPr lang="en" b="1" dirty="0"/>
              <a:t>treatment outside of WC?</a:t>
            </a:r>
          </a:p>
          <a:p>
            <a:pPr marL="914400" lvl="1" indent="-381000" rtl="0">
              <a:buClr>
                <a:schemeClr val="dk2"/>
              </a:buClr>
              <a:buSzPct val="80000"/>
              <a:buFont typeface="Courier New"/>
              <a:buChar char="o"/>
            </a:pPr>
            <a:r>
              <a:rPr lang="en" b="1" dirty="0"/>
              <a:t>subrogation litigation increase?</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lvl="0" rtl="0">
              <a:buNone/>
            </a:pPr>
            <a:r>
              <a:rPr lang="en"/>
              <a:t>Healthcare Reform</a:t>
            </a:r>
          </a:p>
        </p:txBody>
      </p:sp>
      <p:sp>
        <p:nvSpPr>
          <p:cNvPr id="362" name="Shape 36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Deloitte - 10% dropping coverage</a:t>
            </a:r>
          </a:p>
          <a:p>
            <a:pPr marL="457200" lvl="0" indent="-419100" rtl="0">
              <a:buClr>
                <a:schemeClr val="dk2"/>
              </a:buClr>
              <a:buSzPct val="166666"/>
              <a:buFont typeface="Arial"/>
              <a:buChar char="•"/>
            </a:pPr>
            <a:r>
              <a:rPr lang="en" b="1" dirty="0"/>
              <a:t>1 in 3 may if: </a:t>
            </a:r>
          </a:p>
          <a:p>
            <a:pPr marL="914400" lvl="1" indent="-381000" rtl="0">
              <a:buClr>
                <a:schemeClr val="dk2"/>
              </a:buClr>
              <a:buSzPct val="80000"/>
              <a:buFont typeface="Courier New"/>
              <a:buChar char="o"/>
            </a:pPr>
            <a:r>
              <a:rPr lang="en" b="1" dirty="0"/>
              <a:t>law requires more than current;</a:t>
            </a:r>
          </a:p>
          <a:p>
            <a:pPr marL="914400" lvl="1" indent="-381000" rtl="0">
              <a:buClr>
                <a:schemeClr val="dk2"/>
              </a:buClr>
              <a:buSzPct val="80000"/>
              <a:buFont typeface="Courier New"/>
              <a:buChar char="o"/>
            </a:pPr>
            <a:r>
              <a:rPr lang="en" b="1" dirty="0"/>
              <a:t>high-cost plan tax takes effect 2018; or</a:t>
            </a:r>
          </a:p>
          <a:p>
            <a:pPr marL="914400" lvl="1" indent="-381000" rtl="0">
              <a:buClr>
                <a:schemeClr val="dk2"/>
              </a:buClr>
              <a:buSzPct val="80000"/>
              <a:buFont typeface="Courier New"/>
              <a:buChar char="o"/>
            </a:pPr>
            <a:r>
              <a:rPr lang="en" b="1" dirty="0"/>
              <a:t>penalties cost less than coverage</a:t>
            </a:r>
          </a:p>
          <a:p>
            <a:pPr marL="457200" lvl="0" indent="-419100" rtl="0">
              <a:buClr>
                <a:schemeClr val="dk2"/>
              </a:buClr>
              <a:buSzPct val="166666"/>
              <a:buFont typeface="Arial"/>
              <a:buChar char="•"/>
            </a:pPr>
            <a:r>
              <a:rPr lang="en" b="1" dirty="0"/>
              <a:t>difference in employer size:</a:t>
            </a:r>
          </a:p>
          <a:p>
            <a:pPr marL="914400" lvl="1" indent="-381000" rtl="0">
              <a:buClr>
                <a:schemeClr val="dk2"/>
              </a:buClr>
              <a:buSzPct val="80000"/>
              <a:buFont typeface="Courier New"/>
              <a:buChar char="o"/>
            </a:pPr>
            <a:r>
              <a:rPr lang="en" b="1" dirty="0"/>
              <a:t>1,000+ less than 2%</a:t>
            </a:r>
          </a:p>
          <a:p>
            <a:pPr marL="914400" lvl="1" indent="-381000" rtl="0">
              <a:buClr>
                <a:schemeClr val="dk2"/>
              </a:buClr>
              <a:buSzPct val="80000"/>
              <a:buFont typeface="Courier New"/>
              <a:buChar char="o"/>
            </a:pPr>
            <a:r>
              <a:rPr lang="en" b="1" dirty="0"/>
              <a:t>50-100 most likely @ 13%</a:t>
            </a:r>
          </a:p>
          <a:p>
            <a:pPr lvl="0" rtl="0">
              <a:buNone/>
            </a:pPr>
            <a:r>
              <a:rPr lang="en" b="1" dirty="0"/>
              <a:t>McKinsey - 30% dropping coverage</a:t>
            </a:r>
          </a:p>
          <a:p>
            <a:pPr lvl="0" rtl="0">
              <a:buNone/>
            </a:pPr>
            <a:r>
              <a:rPr lang="en" b="1" dirty="0"/>
              <a:t>Congressional Budget Office - 7%</a:t>
            </a:r>
          </a:p>
          <a:p>
            <a:pPr marL="0" marR="0" lvl="0" indent="0" algn="l" rtl="0">
              <a:lnSpc>
                <a:spcPct val="115000"/>
              </a:lnSpc>
              <a:spcBef>
                <a:spcPts val="0"/>
              </a:spcBef>
              <a:spcAft>
                <a:spcPts val="0"/>
              </a:spcAft>
              <a:buNone/>
            </a:pPr>
            <a:r>
              <a:rPr lang="en" sz="1400" dirty="0"/>
              <a:t>http://online.wsj.com/article/SB10000872396390443437504577545770682810842.html</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ACA advantage?</a:t>
            </a:r>
          </a:p>
        </p:txBody>
      </p:sp>
      <p:sp>
        <p:nvSpPr>
          <p:cNvPr id="368" name="Shape 36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Use comp settlement premium to help IW purchase health exchange plan</a:t>
            </a:r>
          </a:p>
          <a:p>
            <a:pPr marL="457200" lvl="0" indent="-419100" rtl="0">
              <a:buClr>
                <a:schemeClr val="dk2"/>
              </a:buClr>
              <a:buSzPct val="100000"/>
              <a:buFont typeface="Georgia"/>
              <a:buChar char="●"/>
            </a:pPr>
            <a:r>
              <a:rPr lang="en" b="1" dirty="0"/>
              <a:t>Health outcomes incentives</a:t>
            </a:r>
          </a:p>
          <a:p>
            <a:pPr marL="914400" lvl="1" indent="-381000" rtl="0">
              <a:buClr>
                <a:schemeClr val="dk2"/>
              </a:buClr>
              <a:buSzPct val="80000"/>
              <a:buFont typeface="Georgia"/>
              <a:buChar char="○"/>
            </a:pPr>
            <a:r>
              <a:rPr lang="en" b="1" dirty="0"/>
              <a:t>if works - will migrate to comp?</a:t>
            </a:r>
          </a:p>
          <a:p>
            <a:pPr marL="914400" lvl="1" indent="-381000" rtl="0">
              <a:buClr>
                <a:schemeClr val="dk2"/>
              </a:buClr>
              <a:buSzPct val="80000"/>
              <a:buFont typeface="Georgia"/>
              <a:buChar char="○"/>
            </a:pPr>
            <a:r>
              <a:rPr lang="en" b="1" dirty="0"/>
              <a:t>national standards for comparison</a:t>
            </a:r>
          </a:p>
          <a:p>
            <a:pPr marL="457200" lvl="0" indent="-419100">
              <a:buClr>
                <a:schemeClr val="dk2"/>
              </a:buClr>
              <a:buSzPct val="100000"/>
              <a:buFont typeface="Georgia"/>
              <a:buChar char="●"/>
            </a:pPr>
            <a:r>
              <a:rPr lang="en" b="1" dirty="0"/>
              <a:t>Electronic Health Records</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Nanomaterials</a:t>
            </a:r>
          </a:p>
        </p:txBody>
      </p:sp>
      <p:sp>
        <p:nvSpPr>
          <p:cNvPr id="374" name="Shape 37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Charlie Kingdollar, VP emerging issues unit General Re Corp.</a:t>
            </a:r>
          </a:p>
          <a:p>
            <a:pPr marL="914400" lvl="1" indent="-381000" rtl="0">
              <a:buClr>
                <a:schemeClr val="dk2"/>
              </a:buClr>
              <a:buSzPct val="80000"/>
              <a:buFont typeface="Georgia"/>
              <a:buChar char="○"/>
            </a:pPr>
            <a:r>
              <a:rPr lang="en" sz="2000" b="1" dirty="0"/>
              <a:t>“one of the most important, and possibly the most ignored, emerging issues”</a:t>
            </a:r>
          </a:p>
          <a:p>
            <a:pPr marL="457200" lvl="0" indent="-419100" rtl="0">
              <a:buClr>
                <a:schemeClr val="dk2"/>
              </a:buClr>
              <a:buSzPct val="100000"/>
              <a:buFont typeface="Georgia"/>
              <a:buChar char="●"/>
            </a:pPr>
            <a:r>
              <a:rPr lang="en" sz="2000" b="1" dirty="0"/>
              <a:t>Swiss Re: 15% of all materials manufactured in the U.S. will have some type of nanomaterial in them by 2015.</a:t>
            </a:r>
          </a:p>
          <a:p>
            <a:pPr marL="457200" lvl="0" indent="-419100" rtl="0">
              <a:buClr>
                <a:schemeClr val="dk2"/>
              </a:buClr>
              <a:buSzPct val="100000"/>
              <a:buFont typeface="Georgia"/>
              <a:buChar char="●"/>
            </a:pPr>
            <a:r>
              <a:rPr lang="en" sz="2000" b="1" dirty="0"/>
              <a:t>NIOSH recommends exposure limit for nano-titanium dioxide</a:t>
            </a:r>
          </a:p>
          <a:p>
            <a:pPr marL="914400" lvl="1" indent="-381000" rtl="0">
              <a:buClr>
                <a:schemeClr val="dk2"/>
              </a:buClr>
              <a:buSzPct val="80000"/>
              <a:buFont typeface="Georgia"/>
              <a:buChar char="○"/>
            </a:pPr>
            <a:r>
              <a:rPr lang="en" sz="2000" b="1" dirty="0"/>
              <a:t>increased use of nanomaterials in the production of industrial and consumer products, more workers are at an increased risk of exposure.</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Another asbestos?</a:t>
            </a:r>
          </a:p>
        </p:txBody>
      </p:sp>
      <p:sp>
        <p:nvSpPr>
          <p:cNvPr id="380" name="Shape 38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a:buNone/>
            </a:pPr>
            <a:r>
              <a:rPr lang="en" b="1" dirty="0"/>
              <a:t>Reinsurers such as General Re, Swiss Re and Lloyd’s, all of which have long been exposed to costly asbestos liabilities, have been pushing insurance carriers to stay on top of the regulation, science and insurance implications of nanotechnology – fearing it could evolve into another asbestos-like problem in the future.</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Silica</a:t>
            </a:r>
          </a:p>
        </p:txBody>
      </p:sp>
      <p:sp>
        <p:nvSpPr>
          <p:cNvPr id="386" name="Shape 38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OSHA proposal: cut permissible exposure limit of crystalline silica in half </a:t>
            </a:r>
          </a:p>
          <a:p>
            <a:pPr marL="914400" lvl="1" indent="-381000" rtl="0">
              <a:buClr>
                <a:schemeClr val="dk2"/>
              </a:buClr>
              <a:buSzPct val="80000"/>
              <a:buFont typeface="Georgia"/>
              <a:buChar char="○"/>
            </a:pPr>
            <a:r>
              <a:rPr lang="en" sz="2000" b="1" dirty="0"/>
              <a:t>Risk of respiratory and kidney disease</a:t>
            </a:r>
          </a:p>
          <a:p>
            <a:pPr marL="914400" lvl="1" indent="-381000" rtl="0">
              <a:buClr>
                <a:schemeClr val="dk2"/>
              </a:buClr>
              <a:buSzPct val="80000"/>
              <a:buFont typeface="Georgia"/>
              <a:buChar char="○"/>
            </a:pPr>
            <a:r>
              <a:rPr lang="en" sz="2000" b="1" dirty="0"/>
              <a:t>2 different standards: one for general industries and maritime employers, and a second standard for the construction industry. </a:t>
            </a:r>
          </a:p>
          <a:p>
            <a:pPr marL="914400" lvl="1" indent="-381000" rtl="0">
              <a:buClr>
                <a:schemeClr val="dk2"/>
              </a:buClr>
              <a:buSzPct val="80000"/>
              <a:buFont typeface="Georgia"/>
              <a:buChar char="○"/>
            </a:pPr>
            <a:r>
              <a:rPr lang="en" sz="2000" b="1" dirty="0"/>
              <a:t>Would also require employers to train exposed workers, limit workers' access to areas with the dust, provide respirators to workers faced with unlimited silica exposure, perform medical surveillance and use a variety of proven dust-control methods</a:t>
            </a: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p:nvPr/>
        </p:nvSpPr>
        <p:spPr>
          <a:xfrm>
            <a:off x="0" y="1093470"/>
            <a:ext cx="9144000" cy="5737860"/>
          </a:xfrm>
          <a:prstGeom prst="rect">
            <a:avLst/>
          </a:prstGeom>
          <a:blipFill>
            <a:blip r:embed="rId3"/>
            <a:stretch>
              <a:fillRect/>
            </a:stretch>
          </a:blipFill>
          <a:ln>
            <a:noFill/>
          </a:ln>
        </p:spPr>
      </p:sp>
      <p:sp>
        <p:nvSpPr>
          <p:cNvPr id="392" name="Shape 392"/>
          <p:cNvSpPr txBox="1">
            <a:spLocks noGrp="1"/>
          </p:cNvSpPr>
          <p:nvPr>
            <p:ph type="title"/>
          </p:nvPr>
        </p:nvSpPr>
        <p:spPr>
          <a:xfrm>
            <a:off x="457200" y="334126"/>
            <a:ext cx="8229600" cy="732600"/>
          </a:xfrm>
          <a:prstGeom prst="rect">
            <a:avLst/>
          </a:prstGeom>
        </p:spPr>
        <p:txBody>
          <a:bodyPr lIns="91425" tIns="91425" rIns="91425" bIns="91425" anchor="b" anchorCtr="0">
            <a:noAutofit/>
          </a:bodyPr>
          <a:lstStyle/>
          <a:p>
            <a:pPr>
              <a:buNone/>
            </a:pPr>
            <a:r>
              <a:rPr lang="en"/>
              <a:t>Reform States</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Oklahoma</a:t>
            </a:r>
          </a:p>
        </p:txBody>
      </p:sp>
      <p:sp>
        <p:nvSpPr>
          <p:cNvPr id="398" name="Shape 39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Opt out</a:t>
            </a:r>
          </a:p>
          <a:p>
            <a:pPr marL="914400" lvl="1" indent="-381000" rtl="0">
              <a:buClr>
                <a:schemeClr val="dk2"/>
              </a:buClr>
              <a:buSzPct val="80000"/>
              <a:buFont typeface="Georgia"/>
              <a:buChar char="○"/>
            </a:pPr>
            <a:r>
              <a:rPr lang="en" sz="2000" b="1" dirty="0"/>
              <a:t>effective 2/14/14 for injuries 1/1/14</a:t>
            </a:r>
          </a:p>
          <a:p>
            <a:pPr marL="914400" lvl="1" indent="-381000" rtl="0">
              <a:buClr>
                <a:schemeClr val="dk2"/>
              </a:buClr>
              <a:buSzPct val="80000"/>
              <a:buFont typeface="Georgia"/>
              <a:buChar char="○"/>
            </a:pPr>
            <a:r>
              <a:rPr lang="en" sz="2000" b="1" dirty="0"/>
              <a:t>written benefit plan serves as replacement to WC</a:t>
            </a:r>
          </a:p>
          <a:p>
            <a:pPr marL="914400" lvl="1" indent="-381000" rtl="0">
              <a:buClr>
                <a:schemeClr val="dk2"/>
              </a:buClr>
              <a:buSzPct val="80000"/>
              <a:buFont typeface="Georgia"/>
              <a:buChar char="○"/>
            </a:pPr>
            <a:r>
              <a:rPr lang="en" sz="2000" b="1" dirty="0"/>
              <a:t>employer full medical control</a:t>
            </a:r>
          </a:p>
          <a:p>
            <a:pPr marL="914400" lvl="1" indent="-381000" rtl="0">
              <a:buClr>
                <a:schemeClr val="dk2"/>
              </a:buClr>
              <a:buSzPct val="80000"/>
              <a:buFont typeface="Georgia"/>
              <a:buChar char="○"/>
            </a:pPr>
            <a:r>
              <a:rPr lang="en" sz="2000" b="1" dirty="0"/>
              <a:t>still no negligence action vs. employer</a:t>
            </a:r>
          </a:p>
          <a:p>
            <a:pPr marL="1371600" lvl="2" indent="-381000" rtl="0">
              <a:buClr>
                <a:schemeClr val="dk2"/>
              </a:buClr>
              <a:buSzPct val="80000"/>
              <a:buFont typeface="Georgia"/>
              <a:buChar char="■"/>
            </a:pPr>
            <a:r>
              <a:rPr lang="en" sz="2000" b="1" dirty="0"/>
              <a:t>disputes go through WC process</a:t>
            </a:r>
          </a:p>
          <a:p>
            <a:pPr marL="914400" lvl="1" indent="-381000" rtl="0">
              <a:buClr>
                <a:schemeClr val="dk2"/>
              </a:buClr>
              <a:buSzPct val="80000"/>
              <a:buFont typeface="Georgia"/>
              <a:buChar char="○"/>
            </a:pPr>
            <a:r>
              <a:rPr lang="en" sz="2000" b="1" dirty="0"/>
              <a:t>backed by guarantee fund</a:t>
            </a:r>
          </a:p>
          <a:p>
            <a:pPr marL="457200" lvl="0" indent="-419100" rtl="0">
              <a:buClr>
                <a:schemeClr val="dk2"/>
              </a:buClr>
              <a:buSzPct val="100000"/>
              <a:buFont typeface="Georgia"/>
              <a:buChar char="●"/>
            </a:pPr>
            <a:r>
              <a:rPr lang="en" sz="2000" b="1" dirty="0"/>
              <a:t>Administrative dispute resolution</a:t>
            </a:r>
          </a:p>
          <a:p>
            <a:pPr marL="914400" lvl="1" indent="-381000" rtl="0">
              <a:buClr>
                <a:schemeClr val="dk2"/>
              </a:buClr>
              <a:buSzPct val="80000"/>
              <a:buFont typeface="Georgia"/>
              <a:buChar char="○"/>
            </a:pPr>
            <a:r>
              <a:rPr lang="en" sz="2000" b="1" dirty="0"/>
              <a:t>previous civil courts</a:t>
            </a:r>
          </a:p>
          <a:p>
            <a:pPr marL="914400" lvl="1" indent="-381000">
              <a:buClr>
                <a:schemeClr val="dk2"/>
              </a:buClr>
              <a:buSzPct val="80000"/>
              <a:buFont typeface="Georgia"/>
              <a:buChar char="○"/>
            </a:pPr>
            <a:r>
              <a:rPr lang="en" sz="2000" b="1" dirty="0"/>
              <a:t>settlement offer attorney fee limit - 30% difference between written offer and award</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Delaware</a:t>
            </a:r>
          </a:p>
        </p:txBody>
      </p:sp>
      <p:sp>
        <p:nvSpPr>
          <p:cNvPr id="404" name="Shape 40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suspends for 2 years medical fee inflation</a:t>
            </a:r>
          </a:p>
          <a:p>
            <a:pPr marL="457200" lvl="0" indent="-419100" rtl="0">
              <a:buClr>
                <a:schemeClr val="dk2"/>
              </a:buClr>
              <a:buSzPct val="100000"/>
              <a:buFont typeface="Georgia"/>
              <a:buChar char="●"/>
            </a:pPr>
            <a:r>
              <a:rPr lang="en" b="1" dirty="0"/>
              <a:t>lowers inflation index on hospitals</a:t>
            </a:r>
          </a:p>
          <a:p>
            <a:pPr marL="457200" lvl="0" indent="-419100" rtl="0">
              <a:buClr>
                <a:schemeClr val="dk2"/>
              </a:buClr>
              <a:buSzPct val="100000"/>
              <a:buFont typeface="Georgia"/>
              <a:buChar char="●"/>
            </a:pPr>
            <a:r>
              <a:rPr lang="en" b="1" dirty="0"/>
              <a:t>pharmaceutical cost controls</a:t>
            </a:r>
          </a:p>
          <a:p>
            <a:pPr marL="457200" lvl="0" indent="-419100" rtl="0">
              <a:buClr>
                <a:schemeClr val="dk2"/>
              </a:buClr>
              <a:buSzPct val="100000"/>
              <a:buFont typeface="Georgia"/>
              <a:buChar char="●"/>
            </a:pPr>
            <a:r>
              <a:rPr lang="en" b="1" dirty="0"/>
              <a:t>statute / limitations appealing UR decisions</a:t>
            </a:r>
          </a:p>
          <a:p>
            <a:pPr marL="457200" lvl="0" indent="-419100" rtl="0">
              <a:buClr>
                <a:schemeClr val="dk2"/>
              </a:buClr>
              <a:buSzPct val="100000"/>
              <a:buFont typeface="Georgia"/>
              <a:buChar char="●"/>
            </a:pPr>
            <a:r>
              <a:rPr lang="en" b="1" dirty="0"/>
              <a:t>broader fee schedule</a:t>
            </a:r>
          </a:p>
          <a:p>
            <a:pPr marL="457200" lvl="0" indent="-419100">
              <a:buClr>
                <a:schemeClr val="dk2"/>
              </a:buClr>
              <a:buSzPct val="100000"/>
              <a:buFont typeface="Georgia"/>
              <a:buChar char="●"/>
            </a:pPr>
            <a:r>
              <a:rPr lang="en" b="1" dirty="0"/>
              <a:t>return-to-work considered in workplace safety credits</a:t>
            </a: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Shape 40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Florida</a:t>
            </a:r>
          </a:p>
        </p:txBody>
      </p:sp>
      <p:sp>
        <p:nvSpPr>
          <p:cNvPr id="410" name="Shape 41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Physician dispensing</a:t>
            </a:r>
          </a:p>
          <a:p>
            <a:pPr marL="914400" lvl="1" indent="-381000" rtl="0">
              <a:buClr>
                <a:schemeClr val="dk2"/>
              </a:buClr>
              <a:buSzPct val="80000"/>
              <a:buFont typeface="Georgia"/>
              <a:buChar char="○"/>
            </a:pPr>
            <a:r>
              <a:rPr lang="en" b="1" dirty="0"/>
              <a:t>112.5% average wholesale price + $8 dispensing fee</a:t>
            </a:r>
          </a:p>
          <a:p>
            <a:pPr marL="457200" lvl="0" indent="-419100" rtl="0">
              <a:buClr>
                <a:schemeClr val="dk2"/>
              </a:buClr>
              <a:buSzPct val="100000"/>
              <a:buFont typeface="Georgia"/>
              <a:buChar char="●"/>
            </a:pPr>
            <a:r>
              <a:rPr lang="en" b="1" dirty="0"/>
              <a:t>Unconstitutionality of 104 week cap (Westphal)</a:t>
            </a:r>
          </a:p>
          <a:p>
            <a:pPr marL="457200" lvl="0" indent="-419100" rtl="0">
              <a:buClr>
                <a:schemeClr val="dk2"/>
              </a:buClr>
              <a:buSzPct val="100000"/>
              <a:buFont typeface="Georgia"/>
              <a:buChar char="●"/>
            </a:pPr>
            <a:r>
              <a:rPr lang="en" b="1" dirty="0"/>
              <a:t>Unconstitutionality of prohibition against hiring attorney for motions for costs</a:t>
            </a:r>
          </a:p>
          <a:p>
            <a:pPr marL="914400" lvl="1" indent="-381000" rtl="0">
              <a:buClr>
                <a:schemeClr val="dk2"/>
              </a:buClr>
              <a:buSzPct val="80000"/>
              <a:buFont typeface="Georgia"/>
              <a:buChar char="○"/>
            </a:pPr>
            <a:r>
              <a:rPr lang="en" b="1" dirty="0"/>
              <a:t>cases pending Supreme Court</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Georgia</a:t>
            </a:r>
          </a:p>
        </p:txBody>
      </p:sp>
      <p:sp>
        <p:nvSpPr>
          <p:cNvPr id="416" name="Shape 41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Non-catastrophic medical capped at 400 weeks from DOI</a:t>
            </a:r>
          </a:p>
          <a:p>
            <a:pPr marL="457200" lvl="0" indent="-419100" rtl="0">
              <a:buClr>
                <a:schemeClr val="dk2"/>
              </a:buClr>
              <a:buSzPct val="100000"/>
              <a:buFont typeface="Georgia"/>
              <a:buChar char="●"/>
            </a:pPr>
            <a:r>
              <a:rPr lang="en" sz="2000" b="1" dirty="0"/>
              <a:t>Increased TPD to $350/week, 350 weeks from DOI</a:t>
            </a:r>
          </a:p>
          <a:p>
            <a:pPr marL="457200" lvl="0" indent="-419100" rtl="0">
              <a:buClr>
                <a:schemeClr val="dk2"/>
              </a:buClr>
              <a:buSzPct val="100000"/>
              <a:buFont typeface="Georgia"/>
              <a:buChar char="●"/>
            </a:pPr>
            <a:r>
              <a:rPr lang="en" sz="2000" b="1" dirty="0"/>
              <a:t>Increased TTD to $525/week, 400 weeks</a:t>
            </a:r>
          </a:p>
          <a:p>
            <a:pPr marL="457200" lvl="0" indent="-419100" rtl="0">
              <a:buClr>
                <a:schemeClr val="dk2"/>
              </a:buClr>
              <a:buSzPct val="100000"/>
              <a:buFont typeface="Georgia"/>
              <a:buChar char="●"/>
            </a:pPr>
            <a:r>
              <a:rPr lang="en" sz="2000" b="1" dirty="0"/>
              <a:t>Bona-fide RTW commitment if modified duty offered</a:t>
            </a:r>
          </a:p>
          <a:p>
            <a:pPr marL="914400" lvl="1" indent="-381000" rtl="0">
              <a:buClr>
                <a:schemeClr val="dk2"/>
              </a:buClr>
              <a:buSzPct val="80000"/>
              <a:buFont typeface="Georgia"/>
              <a:buChar char="○"/>
            </a:pPr>
            <a:r>
              <a:rPr lang="en" sz="2000" b="1" dirty="0"/>
              <a:t>full work shift or 8 hours, whichever longer</a:t>
            </a:r>
          </a:p>
          <a:p>
            <a:pPr marL="914400" lvl="1" indent="-381000" rtl="0">
              <a:buClr>
                <a:schemeClr val="dk2"/>
              </a:buClr>
              <a:buSzPct val="80000"/>
              <a:buFont typeface="Georgia"/>
              <a:buChar char="○"/>
            </a:pPr>
            <a:r>
              <a:rPr lang="en" sz="2000" b="1" dirty="0"/>
              <a:t>If IW unable then full benefits and ER to prove otherwise</a:t>
            </a:r>
          </a:p>
          <a:p>
            <a:pPr marL="1371600" lvl="2" indent="-381000">
              <a:buClr>
                <a:schemeClr val="dk2"/>
              </a:buClr>
              <a:buSzPct val="80000"/>
              <a:buFont typeface="Georgia"/>
              <a:buChar char="■"/>
            </a:pPr>
            <a:r>
              <a:rPr lang="en" sz="2000" b="1" dirty="0"/>
              <a:t>if IW does not complete full shift, ER can suspend</a:t>
            </a:r>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Indiana</a:t>
            </a:r>
          </a:p>
        </p:txBody>
      </p:sp>
      <p:sp>
        <p:nvSpPr>
          <p:cNvPr id="422" name="Shape 42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Hospital fees 200% of Medicare</a:t>
            </a:r>
          </a:p>
          <a:p>
            <a:pPr marL="457200" lvl="0" indent="-419100" rtl="0">
              <a:buClr>
                <a:schemeClr val="dk2"/>
              </a:buClr>
              <a:buSzPct val="100000"/>
              <a:buFont typeface="Georgia"/>
              <a:buChar char="●"/>
            </a:pPr>
            <a:r>
              <a:rPr lang="en" b="1" dirty="0"/>
              <a:t>Caps on repackaged drugs, surgical implants</a:t>
            </a:r>
          </a:p>
          <a:p>
            <a:pPr marL="457200" lvl="0" indent="-419100" rtl="0">
              <a:buClr>
                <a:schemeClr val="dk2"/>
              </a:buClr>
              <a:buSzPct val="100000"/>
              <a:buFont typeface="Georgia"/>
              <a:buChar char="●"/>
            </a:pPr>
            <a:r>
              <a:rPr lang="en" b="1" dirty="0"/>
              <a:t>Benefits:</a:t>
            </a:r>
          </a:p>
          <a:p>
            <a:pPr marL="914400" lvl="1" indent="-381000" rtl="0">
              <a:buClr>
                <a:schemeClr val="dk2"/>
              </a:buClr>
              <a:buSzPct val="80000"/>
              <a:buFont typeface="Georgia"/>
              <a:buChar char="○"/>
            </a:pPr>
            <a:r>
              <a:rPr lang="en" b="1" dirty="0"/>
              <a:t>AWW increase of 20% over 3 years</a:t>
            </a:r>
          </a:p>
          <a:p>
            <a:pPr marL="914400" lvl="1" indent="-381000">
              <a:buClr>
                <a:schemeClr val="dk2"/>
              </a:buClr>
              <a:buSzPct val="80000"/>
              <a:buFont typeface="Georgia"/>
              <a:buChar char="○"/>
            </a:pPr>
            <a:r>
              <a:rPr lang="en" b="1" dirty="0"/>
              <a:t>PPD increase of 25% (gradations based on ratings)</a:t>
            </a:r>
          </a:p>
        </p:txBody>
      </p:sp>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Minnesota</a:t>
            </a:r>
          </a:p>
        </p:txBody>
      </p:sp>
      <p:sp>
        <p:nvSpPr>
          <p:cNvPr id="428" name="Shape 42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Recognizing stand alone psyche if not product of good faith personnel action</a:t>
            </a:r>
          </a:p>
          <a:p>
            <a:pPr marL="457200" lvl="0" indent="-419100" rtl="0">
              <a:buClr>
                <a:schemeClr val="dk2"/>
              </a:buClr>
              <a:buSzPct val="100000"/>
              <a:buFont typeface="Georgia"/>
              <a:buChar char="●"/>
            </a:pPr>
            <a:r>
              <a:rPr lang="en" b="1" dirty="0"/>
              <a:t>Cap on job development benefit</a:t>
            </a:r>
          </a:p>
          <a:p>
            <a:pPr marL="457200" lvl="0" indent="-419100" rtl="0">
              <a:buClr>
                <a:schemeClr val="dk2"/>
              </a:buClr>
              <a:buSzPct val="100000"/>
              <a:buFont typeface="Georgia"/>
              <a:buChar char="●"/>
            </a:pPr>
            <a:r>
              <a:rPr lang="en" b="1" dirty="0"/>
              <a:t>Restructure of attorney fees</a:t>
            </a:r>
          </a:p>
          <a:p>
            <a:pPr marL="457200" lvl="0" indent="-419100" rtl="0">
              <a:buClr>
                <a:schemeClr val="dk2"/>
              </a:buClr>
              <a:buSzPct val="100000"/>
              <a:buFont typeface="Georgia"/>
              <a:buChar char="●"/>
            </a:pPr>
            <a:r>
              <a:rPr lang="en" b="1" dirty="0"/>
              <a:t>PD COLA + increase in max rate</a:t>
            </a:r>
          </a:p>
          <a:p>
            <a:pPr marL="457200" lvl="0" indent="-419100">
              <a:buClr>
                <a:schemeClr val="dk2"/>
              </a:buClr>
              <a:buSzPct val="100000"/>
              <a:buFont typeface="Georgia"/>
              <a:buChar char="●"/>
            </a:pPr>
            <a:r>
              <a:rPr lang="en" b="1" dirty="0"/>
              <a:t>Narcotics contracts</a:t>
            </a:r>
          </a:p>
        </p:txBody>
      </p:sp>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Shape 43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Missouri</a:t>
            </a:r>
          </a:p>
        </p:txBody>
      </p:sp>
      <p:sp>
        <p:nvSpPr>
          <p:cNvPr id="434" name="Shape 43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Second Injury Fund:</a:t>
            </a:r>
          </a:p>
          <a:p>
            <a:pPr marL="914400" lvl="1" indent="-381000" rtl="0">
              <a:buClr>
                <a:schemeClr val="dk2"/>
              </a:buClr>
              <a:buSzPct val="80000"/>
              <a:buFont typeface="Georgia"/>
              <a:buChar char="○"/>
            </a:pPr>
            <a:r>
              <a:rPr lang="en" sz="2000" b="1" dirty="0"/>
              <a:t>1/1/14 - PPD claims excluded from fund</a:t>
            </a:r>
          </a:p>
          <a:p>
            <a:pPr marL="1371600" lvl="2" indent="-381000" rtl="0">
              <a:buClr>
                <a:schemeClr val="dk2"/>
              </a:buClr>
              <a:buSzPct val="80000"/>
              <a:buFont typeface="Georgia"/>
              <a:buChar char="■"/>
            </a:pPr>
            <a:r>
              <a:rPr lang="en" sz="2000" b="1" dirty="0"/>
              <a:t>limited to PTD claims</a:t>
            </a:r>
          </a:p>
          <a:p>
            <a:pPr marL="914400" lvl="1" indent="-381000" rtl="0">
              <a:buClr>
                <a:schemeClr val="dk2"/>
              </a:buClr>
              <a:buSzPct val="80000"/>
              <a:buFont typeface="Georgia"/>
              <a:buChar char="○"/>
            </a:pPr>
            <a:r>
              <a:rPr lang="en" sz="2000" b="1" dirty="0"/>
              <a:t>employer assessments increased 3% net premiums</a:t>
            </a:r>
          </a:p>
          <a:p>
            <a:pPr marL="1371600" lvl="2" indent="-381000" rtl="0">
              <a:buClr>
                <a:schemeClr val="dk2"/>
              </a:buClr>
              <a:buSzPct val="80000"/>
              <a:buFont typeface="Georgia"/>
              <a:buChar char="■"/>
            </a:pPr>
            <a:r>
              <a:rPr lang="en" sz="2000" b="1" dirty="0"/>
              <a:t>expires 12/2021</a:t>
            </a:r>
          </a:p>
          <a:p>
            <a:pPr marL="457200" lvl="0" indent="-419100" rtl="0">
              <a:buClr>
                <a:schemeClr val="dk2"/>
              </a:buClr>
              <a:buSzPct val="100000"/>
              <a:buFont typeface="Georgia"/>
              <a:buChar char="●"/>
            </a:pPr>
            <a:r>
              <a:rPr lang="en" sz="2000" b="1" dirty="0"/>
              <a:t>Occ disease exclusive remedy; extra benefits</a:t>
            </a:r>
          </a:p>
          <a:p>
            <a:pPr marL="914400" lvl="1" indent="-381000" rtl="0">
              <a:buClr>
                <a:schemeClr val="dk2"/>
              </a:buClr>
              <a:buSzPct val="80000"/>
              <a:buFont typeface="Georgia"/>
              <a:buChar char="○"/>
            </a:pPr>
            <a:r>
              <a:rPr lang="en" sz="2000" b="1" dirty="0"/>
              <a:t>200% SAWW for 100 weeks</a:t>
            </a:r>
          </a:p>
          <a:p>
            <a:pPr marL="914400" lvl="1" indent="-381000" rtl="0">
              <a:buClr>
                <a:schemeClr val="dk2"/>
              </a:buClr>
              <a:buSzPct val="80000"/>
              <a:buFont typeface="Georgia"/>
              <a:buChar char="○"/>
            </a:pPr>
            <a:r>
              <a:rPr lang="en" sz="2000" b="1" dirty="0"/>
              <a:t>special mesothelioma benefit: 300%, 212 weeks</a:t>
            </a:r>
          </a:p>
          <a:p>
            <a:pPr marL="914400" lvl="1" indent="-381000" rtl="0">
              <a:buClr>
                <a:schemeClr val="dk2"/>
              </a:buClr>
              <a:buSzPct val="80000"/>
              <a:buFont typeface="Georgia"/>
              <a:buChar char="○"/>
            </a:pPr>
            <a:r>
              <a:rPr lang="en" sz="2000" b="1" dirty="0"/>
              <a:t>no subrogation</a:t>
            </a:r>
          </a:p>
          <a:p>
            <a:pPr marL="914400" lvl="1" indent="-381000" rtl="0">
              <a:buClr>
                <a:schemeClr val="dk2"/>
              </a:buClr>
              <a:buSzPct val="80000"/>
              <a:buFont typeface="Georgia"/>
              <a:buChar char="○"/>
            </a:pPr>
            <a:r>
              <a:rPr lang="en" sz="2000" b="1" dirty="0"/>
              <a:t>Special Meso fund - employer must opt in</a:t>
            </a:r>
          </a:p>
          <a:p>
            <a:pPr marL="1371600" lvl="2" indent="-381000" rtl="0">
              <a:buClr>
                <a:schemeClr val="dk2"/>
              </a:buClr>
              <a:buSzPct val="80000"/>
              <a:buFont typeface="Georgia"/>
              <a:buChar char="■"/>
            </a:pPr>
            <a:r>
              <a:rPr lang="en" sz="2000" b="1" dirty="0"/>
              <a:t>failure defeats exclusive remedy</a:t>
            </a:r>
          </a:p>
          <a:p>
            <a:pPr marL="457200" lvl="0" indent="-419100">
              <a:buClr>
                <a:schemeClr val="dk2"/>
              </a:buClr>
              <a:buSzPct val="100000"/>
              <a:buFont typeface="Georgia"/>
              <a:buChar char="●"/>
            </a:pPr>
            <a:r>
              <a:rPr lang="en" sz="2000" b="1" dirty="0"/>
              <a:t>Police psyche = occupational disease</a:t>
            </a:r>
          </a:p>
        </p:txBody>
      </p:sp>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Shape 43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Tennessee</a:t>
            </a:r>
          </a:p>
        </p:txBody>
      </p:sp>
      <p:sp>
        <p:nvSpPr>
          <p:cNvPr id="440" name="Shape 44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Administrative dispute resolution</a:t>
            </a:r>
          </a:p>
          <a:p>
            <a:pPr marL="457200" lvl="0" indent="-419100" rtl="0">
              <a:buClr>
                <a:schemeClr val="dk2"/>
              </a:buClr>
              <a:buSzPct val="100000"/>
              <a:buFont typeface="Georgia"/>
              <a:buChar char="●"/>
            </a:pPr>
            <a:r>
              <a:rPr lang="en" b="1" dirty="0"/>
              <a:t>Strict statutory construction of WC Act</a:t>
            </a:r>
          </a:p>
          <a:p>
            <a:pPr marL="457200" lvl="0" indent="-419100" rtl="0">
              <a:buClr>
                <a:schemeClr val="dk2"/>
              </a:buClr>
              <a:buSzPct val="100000"/>
              <a:buFont typeface="Georgia"/>
              <a:buChar char="●"/>
            </a:pPr>
            <a:r>
              <a:rPr lang="en" b="1" dirty="0"/>
              <a:t>Eliminated RTW multipliers in PD</a:t>
            </a:r>
          </a:p>
          <a:p>
            <a:pPr marL="914400" lvl="1" indent="-381000" rtl="0">
              <a:buClr>
                <a:schemeClr val="dk2"/>
              </a:buClr>
              <a:buSzPct val="80000"/>
              <a:buFont typeface="Georgia"/>
              <a:buChar char="○"/>
            </a:pPr>
            <a:r>
              <a:rPr lang="en" b="1" dirty="0"/>
              <a:t>strictly based on impairment rating</a:t>
            </a:r>
          </a:p>
          <a:p>
            <a:pPr marL="457200" lvl="0" indent="-419100" rtl="0">
              <a:buClr>
                <a:schemeClr val="dk2"/>
              </a:buClr>
              <a:buSzPct val="100000"/>
              <a:buFont typeface="Georgia"/>
              <a:buChar char="●"/>
            </a:pPr>
            <a:r>
              <a:rPr lang="en" b="1" dirty="0"/>
              <a:t>50% AOE/COE causation standard</a:t>
            </a:r>
          </a:p>
          <a:p>
            <a:pPr marL="457200" lvl="0" indent="-419100">
              <a:buClr>
                <a:schemeClr val="dk2"/>
              </a:buClr>
              <a:buSzPct val="100000"/>
              <a:buFont typeface="Georgia"/>
              <a:buChar char="●"/>
            </a:pPr>
            <a:r>
              <a:rPr lang="en" b="1" dirty="0"/>
              <a:t>Medical advisory committee to develop treatment guidelines</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Shape 44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Illinois</a:t>
            </a:r>
          </a:p>
        </p:txBody>
      </p:sp>
      <p:sp>
        <p:nvSpPr>
          <p:cNvPr id="446" name="Shape 44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New law that will punish employers who misclassify their workers with fines of $1,000 for first offenders, and $2,000 for second offenders. </a:t>
            </a:r>
          </a:p>
          <a:p>
            <a:pPr marL="914400" lvl="1" indent="-381000" rtl="0">
              <a:buClr>
                <a:schemeClr val="dk2"/>
              </a:buClr>
              <a:buSzPct val="80000"/>
              <a:buFont typeface="Georgia"/>
              <a:buChar char="○"/>
            </a:pPr>
            <a:r>
              <a:rPr lang="en" b="1" dirty="0"/>
              <a:t>Employees of offending businesses will receive 10% of the fines received, with the rest going to the state Department of Labor. </a:t>
            </a:r>
          </a:p>
          <a:p>
            <a:pPr marL="914400" lvl="1" indent="-381000" rtl="0">
              <a:buClr>
                <a:schemeClr val="dk2"/>
              </a:buClr>
              <a:buSzPct val="80000"/>
              <a:buFont typeface="Georgia"/>
              <a:buChar char="○"/>
            </a:pPr>
            <a:r>
              <a:rPr lang="en" b="1" dirty="0"/>
              <a:t>Execs of offending businesses personally liable, too.</a:t>
            </a:r>
          </a:p>
          <a:p>
            <a:endParaRPr dirty="0"/>
          </a:p>
        </p:txBody>
      </p:sp>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Shape 45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No Carolina</a:t>
            </a:r>
          </a:p>
        </p:txBody>
      </p:sp>
      <p:sp>
        <p:nvSpPr>
          <p:cNvPr id="452" name="Shape 45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HB 74 - Regulatory Reform Act of 2013</a:t>
            </a:r>
          </a:p>
          <a:p>
            <a:pPr marL="914400" lvl="1" indent="-381000" rtl="0">
              <a:buClr>
                <a:schemeClr val="dk2"/>
              </a:buClr>
              <a:buSzPct val="80000"/>
              <a:buFont typeface="Georgia"/>
              <a:buChar char="○"/>
            </a:pPr>
            <a:r>
              <a:rPr lang="en" b="1" dirty="0"/>
              <a:t>no civil service protection for 20 WCJs </a:t>
            </a:r>
          </a:p>
          <a:p>
            <a:pPr marL="914400" lvl="1" indent="-381000" rtl="0">
              <a:buClr>
                <a:schemeClr val="dk2"/>
              </a:buClr>
              <a:buSzPct val="80000"/>
              <a:buFont typeface="Georgia"/>
              <a:buChar char="○"/>
            </a:pPr>
            <a:r>
              <a:rPr lang="en" b="1" dirty="0"/>
              <a:t>WCJs tasked with administering eugenics compensation program</a:t>
            </a:r>
          </a:p>
          <a:p>
            <a:pPr marL="914400" lvl="1" indent="-381000" rtl="0">
              <a:buClr>
                <a:schemeClr val="dk2"/>
              </a:buClr>
              <a:buSzPct val="80000"/>
              <a:buFont typeface="Georgia"/>
              <a:buChar char="○"/>
            </a:pPr>
            <a:r>
              <a:rPr lang="en" b="1" dirty="0"/>
              <a:t>removed Industrial Commission's administrator, executive secretary and deputy commissioners from the state Personnel Act </a:t>
            </a:r>
          </a:p>
          <a:p>
            <a:pPr marL="1371600" lvl="2" indent="-381000" rtl="0">
              <a:buClr>
                <a:schemeClr val="dk2"/>
              </a:buClr>
              <a:buSzPct val="80000"/>
              <a:buFont typeface="Georgia"/>
              <a:buChar char="■"/>
            </a:pPr>
            <a:r>
              <a:rPr lang="en" b="1" dirty="0"/>
              <a:t>That statute allows workers with two or more years of service with the state to be fired only in instances of just cause</a:t>
            </a:r>
          </a:p>
        </p:txBody>
      </p:sp>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Texas &amp; Ratings</a:t>
            </a:r>
          </a:p>
        </p:txBody>
      </p:sp>
      <p:sp>
        <p:nvSpPr>
          <p:cNvPr id="458" name="Shape 45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b="1" dirty="0"/>
              <a:t>DWC rule - hearing officers can not consider impairment ratings that are not based on the date of MMI</a:t>
            </a:r>
          </a:p>
          <a:p>
            <a:pPr marL="457200" lvl="0" indent="-419100" rtl="0">
              <a:buClr>
                <a:schemeClr val="dk2"/>
              </a:buClr>
              <a:buSzPct val="100000"/>
              <a:buFont typeface="Georgia"/>
              <a:buChar char="●"/>
            </a:pPr>
            <a:r>
              <a:rPr lang="en" b="1" dirty="0"/>
              <a:t>inadmissible</a:t>
            </a:r>
          </a:p>
          <a:p>
            <a:pPr marL="457200" lvl="0" indent="-419100" rtl="0">
              <a:buClr>
                <a:schemeClr val="dk2"/>
              </a:buClr>
              <a:buSzPct val="100000"/>
              <a:buFont typeface="Georgia"/>
              <a:buChar char="●"/>
            </a:pPr>
            <a:r>
              <a:rPr lang="en" b="1" dirty="0"/>
              <a:t>must be on DWC form 069</a:t>
            </a:r>
          </a:p>
          <a:p>
            <a:pPr marL="457200" lvl="0" indent="-419100">
              <a:buClr>
                <a:schemeClr val="dk2"/>
              </a:buClr>
              <a:buSzPct val="100000"/>
              <a:buFont typeface="Georgia"/>
              <a:buChar char="●"/>
            </a:pPr>
            <a:r>
              <a:rPr lang="en" b="1" dirty="0"/>
              <a:t>regs controversial because issued while TX Sup Ct case pending (thus far in 2 cases Sup Crt ruling against DWC…)</a:t>
            </a:r>
          </a:p>
        </p:txBody>
      </p:sp>
    </p:spTree>
  </p:cSld>
  <p:clrMapOvr>
    <a:masterClrMapping/>
  </p:clrMapOvr>
  <p:transition spd="slow">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California</a:t>
            </a:r>
          </a:p>
        </p:txBody>
      </p:sp>
      <p:sp>
        <p:nvSpPr>
          <p:cNvPr id="464" name="Shape 46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SB 863 reform</a:t>
            </a:r>
          </a:p>
          <a:p>
            <a:pPr marL="914400" lvl="1" indent="-381000" rtl="0">
              <a:buClr>
                <a:schemeClr val="dk2"/>
              </a:buClr>
              <a:buSzPct val="80000"/>
              <a:buFont typeface="Georgia"/>
              <a:buChar char="○"/>
            </a:pPr>
            <a:r>
              <a:rPr lang="en" sz="2000" b="1" dirty="0"/>
              <a:t>indemnity</a:t>
            </a:r>
          </a:p>
          <a:p>
            <a:pPr marL="914400" lvl="1" indent="-381000" rtl="0">
              <a:buClr>
                <a:schemeClr val="dk2"/>
              </a:buClr>
              <a:buSzPct val="80000"/>
              <a:buFont typeface="Georgia"/>
              <a:buChar char="○"/>
            </a:pPr>
            <a:r>
              <a:rPr lang="en" sz="2000" b="1" dirty="0"/>
              <a:t>treatment</a:t>
            </a:r>
          </a:p>
          <a:p>
            <a:pPr marL="914400" lvl="1" indent="-381000" rtl="0">
              <a:buClr>
                <a:schemeClr val="dk2"/>
              </a:buClr>
              <a:buSzPct val="80000"/>
              <a:buFont typeface="Georgia"/>
              <a:buChar char="○"/>
            </a:pPr>
            <a:r>
              <a:rPr lang="en" sz="2000" b="1" dirty="0"/>
              <a:t>review</a:t>
            </a:r>
          </a:p>
          <a:p>
            <a:pPr marL="914400" lvl="1" indent="-381000" rtl="0">
              <a:buClr>
                <a:schemeClr val="dk2"/>
              </a:buClr>
              <a:buSzPct val="80000"/>
              <a:buFont typeface="Georgia"/>
              <a:buChar char="○"/>
            </a:pPr>
            <a:r>
              <a:rPr lang="en" sz="2000" b="1" dirty="0"/>
              <a:t>liens</a:t>
            </a:r>
          </a:p>
          <a:p>
            <a:pPr marL="914400" lvl="1" indent="-381000" rtl="0">
              <a:buClr>
                <a:schemeClr val="dk2"/>
              </a:buClr>
              <a:buSzPct val="80000"/>
              <a:buFont typeface="Georgia"/>
              <a:buChar char="○"/>
            </a:pPr>
            <a:r>
              <a:rPr lang="en" sz="2000" b="1" dirty="0"/>
              <a:t>fee schedules</a:t>
            </a:r>
          </a:p>
          <a:p>
            <a:pPr marL="914400" lvl="1" indent="-381000" rtl="0">
              <a:buClr>
                <a:schemeClr val="dk2"/>
              </a:buClr>
              <a:buSzPct val="80000"/>
              <a:buFont typeface="Georgia"/>
              <a:buChar char="○"/>
            </a:pPr>
            <a:r>
              <a:rPr lang="en" sz="2000" b="1" dirty="0"/>
              <a:t>self-insurance</a:t>
            </a:r>
          </a:p>
          <a:p>
            <a:pPr marL="457200" lvl="0" indent="-419100" rtl="0">
              <a:buClr>
                <a:schemeClr val="dk2"/>
              </a:buClr>
              <a:buSzPct val="100000"/>
              <a:buFont typeface="Georgia"/>
              <a:buChar char="●"/>
            </a:pPr>
            <a:r>
              <a:rPr lang="en" sz="2000" b="1" dirty="0"/>
              <a:t>premiums</a:t>
            </a:r>
          </a:p>
          <a:p>
            <a:pPr marL="457200" lvl="0" indent="-419100" rtl="0">
              <a:buClr>
                <a:schemeClr val="dk2"/>
              </a:buClr>
              <a:buSzPct val="100000"/>
              <a:buFont typeface="Georgia"/>
              <a:buChar char="●"/>
            </a:pPr>
            <a:r>
              <a:rPr lang="en" sz="2000" b="1" dirty="0"/>
              <a:t>ratios</a:t>
            </a:r>
          </a:p>
          <a:p>
            <a:pPr marL="457200" lvl="0" indent="-419100" rtl="0">
              <a:buClr>
                <a:schemeClr val="dk2"/>
              </a:buClr>
              <a:buSzPct val="100000"/>
              <a:buFont typeface="Georgia"/>
              <a:buChar char="●"/>
            </a:pPr>
            <a:r>
              <a:rPr lang="en" sz="2000" b="1" dirty="0"/>
              <a:t>litigation</a:t>
            </a:r>
          </a:p>
          <a:p>
            <a:pPr marL="457200" lvl="0" indent="-419100">
              <a:buClr>
                <a:schemeClr val="dk2"/>
              </a:buClr>
              <a:buSzPct val="100000"/>
              <a:buFont typeface="Georgia"/>
              <a:buChar char="●"/>
            </a:pPr>
            <a:r>
              <a:rPr lang="en" sz="2000" b="1" dirty="0"/>
              <a:t>costs</a:t>
            </a:r>
          </a:p>
        </p:txBody>
      </p:sp>
    </p:spTree>
  </p:cSld>
  <p:clrMapOvr>
    <a:masterClrMapping/>
  </p:clrMapOvr>
  <p:transition spd="slow">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Shape 46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SB 863 - indemnity</a:t>
            </a:r>
          </a:p>
        </p:txBody>
      </p:sp>
      <p:sp>
        <p:nvSpPr>
          <p:cNvPr id="470" name="Shape 47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PD increase</a:t>
            </a:r>
          </a:p>
          <a:p>
            <a:pPr marL="914400" lvl="1" indent="-381000" rtl="0">
              <a:buClr>
                <a:schemeClr val="dk2"/>
              </a:buClr>
              <a:buSzPct val="80000"/>
              <a:buFont typeface="Georgia"/>
              <a:buChar char="○"/>
            </a:pPr>
            <a:r>
              <a:rPr lang="en" b="1" dirty="0"/>
              <a:t>elimination of +/- 15% RTW provision</a:t>
            </a:r>
          </a:p>
          <a:p>
            <a:pPr marL="914400" lvl="1" indent="-381000" rtl="0">
              <a:buClr>
                <a:schemeClr val="dk2"/>
              </a:buClr>
              <a:buSzPct val="80000"/>
              <a:buFont typeface="Georgia"/>
              <a:buChar char="○"/>
            </a:pPr>
            <a:r>
              <a:rPr lang="en" b="1" dirty="0"/>
              <a:t>elimination of DFEC adjustment</a:t>
            </a:r>
          </a:p>
          <a:p>
            <a:pPr marL="914400" lvl="1" indent="-381000" rtl="0">
              <a:buClr>
                <a:schemeClr val="dk2"/>
              </a:buClr>
              <a:buSzPct val="80000"/>
              <a:buFont typeface="Georgia"/>
              <a:buChar char="○"/>
            </a:pPr>
            <a:r>
              <a:rPr lang="en" b="1" dirty="0"/>
              <a:t>elimination of certain “add-ons”</a:t>
            </a:r>
          </a:p>
          <a:p>
            <a:pPr marL="457200" lvl="0" indent="-419100" rtl="0">
              <a:buClr>
                <a:schemeClr val="dk2"/>
              </a:buClr>
              <a:buSzPct val="100000"/>
              <a:buFont typeface="Georgia"/>
              <a:buChar char="●"/>
            </a:pPr>
            <a:r>
              <a:rPr lang="en" b="1" dirty="0"/>
              <a:t>SJDB</a:t>
            </a:r>
          </a:p>
          <a:p>
            <a:pPr marL="914400" lvl="1" indent="-381000" rtl="0">
              <a:buClr>
                <a:schemeClr val="dk2"/>
              </a:buClr>
              <a:buSzPct val="80000"/>
              <a:buFont typeface="Georgia"/>
              <a:buChar char="○"/>
            </a:pPr>
            <a:r>
              <a:rPr lang="en" b="1" dirty="0"/>
              <a:t>$6000</a:t>
            </a:r>
          </a:p>
          <a:p>
            <a:pPr marL="914400" lvl="1" indent="-381000" rtl="0">
              <a:buClr>
                <a:schemeClr val="dk2"/>
              </a:buClr>
              <a:buSzPct val="80000"/>
              <a:buFont typeface="Georgia"/>
              <a:buChar char="○"/>
            </a:pPr>
            <a:r>
              <a:rPr lang="en" b="1" dirty="0"/>
              <a:t>$1000 computer expenses</a:t>
            </a:r>
          </a:p>
          <a:p>
            <a:pPr marL="914400" lvl="1" indent="-381000" rtl="0">
              <a:buClr>
                <a:schemeClr val="dk2"/>
              </a:buClr>
              <a:buSzPct val="80000"/>
              <a:buFont typeface="Georgia"/>
              <a:buChar char="○"/>
            </a:pPr>
            <a:r>
              <a:rPr lang="en" b="1" dirty="0"/>
              <a:t>$500 miscellaneous</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SB 863 &amp; treatment</a:t>
            </a:r>
          </a:p>
        </p:txBody>
      </p:sp>
      <p:sp>
        <p:nvSpPr>
          <p:cNvPr id="476" name="Shape 47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Chiro can’t be PTP after 24 visits</a:t>
            </a:r>
          </a:p>
          <a:p>
            <a:pPr marL="457200" lvl="0" indent="-419100" rtl="0">
              <a:buClr>
                <a:schemeClr val="dk2"/>
              </a:buClr>
              <a:buSzPct val="100000"/>
              <a:buFont typeface="Georgia"/>
              <a:buChar char="●"/>
            </a:pPr>
            <a:r>
              <a:rPr lang="en" b="1" dirty="0"/>
              <a:t>Home health care tightened</a:t>
            </a:r>
          </a:p>
          <a:p>
            <a:pPr marL="457200" lvl="0" indent="-419100">
              <a:buClr>
                <a:schemeClr val="dk2"/>
              </a:buClr>
              <a:buSzPct val="100000"/>
              <a:buFont typeface="Georgia"/>
              <a:buChar char="●"/>
            </a:pPr>
            <a:r>
              <a:rPr lang="en" b="1" dirty="0"/>
              <a:t>MPN management tightened</a:t>
            </a:r>
          </a:p>
        </p:txBody>
      </p:sp>
    </p:spTree>
  </p:cSld>
  <p:clrMapOvr>
    <a:masterClrMapping/>
  </p:clrMapOvr>
  <p:transition spd="slow">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Shape 48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SB 863 - medical review</a:t>
            </a:r>
          </a:p>
        </p:txBody>
      </p:sp>
      <p:sp>
        <p:nvSpPr>
          <p:cNvPr id="482" name="Shape 48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IMR process instituted</a:t>
            </a:r>
          </a:p>
          <a:p>
            <a:pPr marL="914400" lvl="1" indent="-381000" rtl="0">
              <a:buClr>
                <a:schemeClr val="dk2"/>
              </a:buClr>
              <a:buSzPct val="80000"/>
              <a:buFont typeface="Georgia"/>
              <a:buChar char="○"/>
            </a:pPr>
            <a:r>
              <a:rPr lang="en" b="1" dirty="0"/>
              <a:t>EE may request after UR denial</a:t>
            </a:r>
          </a:p>
          <a:p>
            <a:pPr marL="914400" lvl="1" indent="-381000" rtl="0">
              <a:buClr>
                <a:schemeClr val="dk2"/>
              </a:buClr>
              <a:buSzPct val="80000"/>
              <a:buFont typeface="Georgia"/>
              <a:buChar char="○"/>
            </a:pPr>
            <a:r>
              <a:rPr lang="en" b="1" dirty="0"/>
              <a:t>time limits on responding, supplying records</a:t>
            </a:r>
          </a:p>
          <a:p>
            <a:pPr marL="914400" lvl="1" indent="-381000" rtl="0">
              <a:buClr>
                <a:schemeClr val="dk2"/>
              </a:buClr>
              <a:buSzPct val="80000"/>
              <a:buFont typeface="Georgia"/>
              <a:buChar char="○"/>
            </a:pPr>
            <a:r>
              <a:rPr lang="en" b="1" dirty="0"/>
              <a:t>anonymous &amp; binding</a:t>
            </a:r>
          </a:p>
          <a:p>
            <a:pPr marL="1371600" lvl="2" indent="-381000" rtl="0">
              <a:buClr>
                <a:schemeClr val="dk2"/>
              </a:buClr>
              <a:buSzPct val="80000"/>
              <a:buFont typeface="Georgia"/>
              <a:buChar char="■"/>
            </a:pPr>
            <a:r>
              <a:rPr lang="en" b="1" dirty="0"/>
              <a:t>exceptions</a:t>
            </a:r>
          </a:p>
          <a:p>
            <a:pPr marL="457200" lvl="0" indent="-419100" rtl="0">
              <a:buClr>
                <a:schemeClr val="dk2"/>
              </a:buClr>
              <a:buSzPct val="100000"/>
              <a:buFont typeface="Georgia"/>
              <a:buChar char="●"/>
            </a:pPr>
            <a:r>
              <a:rPr lang="en" b="1" dirty="0"/>
              <a:t>IBR</a:t>
            </a:r>
          </a:p>
          <a:p>
            <a:pPr marL="914400" lvl="1" indent="-381000">
              <a:buClr>
                <a:schemeClr val="dk2"/>
              </a:buClr>
              <a:buSzPct val="80000"/>
              <a:buFont typeface="Georgia"/>
              <a:buChar char="○"/>
            </a:pPr>
            <a:r>
              <a:rPr lang="en" b="1" dirty="0"/>
              <a:t>similar to IMR except medical treatment billing</a:t>
            </a:r>
          </a:p>
        </p:txBody>
      </p:sp>
    </p:spTree>
  </p:cSld>
  <p:clrMapOvr>
    <a:masterClrMapping/>
  </p:clrMapOvr>
  <p:transition spd="slow">
    <p:cu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Shape 48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SB 863 - liens</a:t>
            </a:r>
          </a:p>
        </p:txBody>
      </p:sp>
      <p:sp>
        <p:nvSpPr>
          <p:cNvPr id="488" name="Shape 48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filing &amp; activation fees</a:t>
            </a:r>
          </a:p>
          <a:p>
            <a:pPr marL="914400" lvl="1" indent="-381000" rtl="0">
              <a:buClr>
                <a:schemeClr val="dk2"/>
              </a:buClr>
              <a:buSzPct val="80000"/>
              <a:buFont typeface="Georgia"/>
              <a:buChar char="○"/>
            </a:pPr>
            <a:r>
              <a:rPr lang="en" sz="2000" b="1" dirty="0"/>
              <a:t>certain provider types excluded</a:t>
            </a:r>
          </a:p>
          <a:p>
            <a:pPr marL="914400" lvl="1" indent="-381000" rtl="0">
              <a:buClr>
                <a:schemeClr val="dk2"/>
              </a:buClr>
              <a:buSzPct val="80000"/>
              <a:buFont typeface="Georgia"/>
              <a:buChar char="○"/>
            </a:pPr>
            <a:r>
              <a:rPr lang="en" sz="2000" b="1" dirty="0"/>
              <a:t>must provide proof at hearing or dismissed</a:t>
            </a:r>
          </a:p>
          <a:p>
            <a:pPr marL="914400" lvl="1" indent="-381000" rtl="0">
              <a:buClr>
                <a:schemeClr val="dk2"/>
              </a:buClr>
              <a:buSzPct val="80000"/>
              <a:buFont typeface="Georgia"/>
              <a:buChar char="○"/>
            </a:pPr>
            <a:r>
              <a:rPr lang="en" sz="2000" b="1" dirty="0"/>
              <a:t>confusion/ambiguity on application</a:t>
            </a:r>
          </a:p>
          <a:p>
            <a:pPr marL="914400" lvl="1" indent="-381000" rtl="0">
              <a:buClr>
                <a:schemeClr val="dk2"/>
              </a:buClr>
              <a:buSzPct val="80000"/>
              <a:buFont typeface="Georgia"/>
              <a:buChar char="○"/>
            </a:pPr>
            <a:r>
              <a:rPr lang="en" sz="2000" b="1" dirty="0"/>
              <a:t>may be reimbursed if written demand criteria met</a:t>
            </a:r>
          </a:p>
          <a:p>
            <a:pPr marL="457200" lvl="0" indent="-419100" rtl="0">
              <a:buClr>
                <a:schemeClr val="dk2"/>
              </a:buClr>
              <a:buSzPct val="100000"/>
              <a:buFont typeface="Georgia"/>
              <a:buChar char="●"/>
            </a:pPr>
            <a:r>
              <a:rPr lang="en" sz="2000" b="1" dirty="0"/>
              <a:t>1/1/2014 armageddon date</a:t>
            </a:r>
          </a:p>
          <a:p>
            <a:pPr marL="914400" lvl="1" indent="-381000" rtl="0">
              <a:buClr>
                <a:schemeClr val="dk2"/>
              </a:buClr>
              <a:buSzPct val="80000"/>
              <a:buFont typeface="Georgia"/>
              <a:buChar char="○"/>
            </a:pPr>
            <a:r>
              <a:rPr lang="en" sz="2000" b="1" dirty="0"/>
              <a:t>no fee, lien dismissed “matter of law”</a:t>
            </a:r>
          </a:p>
          <a:p>
            <a:pPr marL="914400" lvl="1" indent="-381000" rtl="0">
              <a:buClr>
                <a:schemeClr val="dk2"/>
              </a:buClr>
              <a:buSzPct val="80000"/>
              <a:buFont typeface="Georgia"/>
              <a:buChar char="○"/>
            </a:pPr>
            <a:r>
              <a:rPr lang="en" sz="2000" b="1" dirty="0"/>
              <a:t>subject of federal injunctive lawsuit</a:t>
            </a:r>
          </a:p>
          <a:p>
            <a:pPr marL="1371600" lvl="2" indent="-381000" rtl="0">
              <a:buClr>
                <a:schemeClr val="dk2"/>
              </a:buClr>
              <a:buSzPct val="80000"/>
              <a:buFont typeface="Georgia"/>
              <a:buChar char="■"/>
            </a:pPr>
            <a:r>
              <a:rPr lang="en" sz="2000" b="1" dirty="0"/>
              <a:t>taking of property</a:t>
            </a:r>
          </a:p>
          <a:p>
            <a:pPr marL="457200" lvl="0" indent="-419100" rtl="0">
              <a:buClr>
                <a:schemeClr val="dk2"/>
              </a:buClr>
              <a:buSzPct val="100000"/>
              <a:buFont typeface="Georgia"/>
              <a:buChar char="●"/>
            </a:pPr>
            <a:r>
              <a:rPr lang="en" sz="2000" b="1" dirty="0"/>
              <a:t>new statute of limitations</a:t>
            </a:r>
          </a:p>
          <a:p>
            <a:pPr marL="457200" lvl="0" indent="-419100" rtl="0">
              <a:buClr>
                <a:schemeClr val="dk2"/>
              </a:buClr>
              <a:buSzPct val="100000"/>
              <a:buFont typeface="Georgia"/>
              <a:buChar char="●"/>
            </a:pPr>
            <a:r>
              <a:rPr lang="en" sz="2000" b="1" dirty="0"/>
              <a:t>no assignments</a:t>
            </a:r>
          </a:p>
          <a:p>
            <a:pPr marL="914400" lvl="1" indent="-381000">
              <a:buClr>
                <a:schemeClr val="dk2"/>
              </a:buClr>
              <a:buSzPct val="80000"/>
              <a:buFont typeface="Georgia"/>
              <a:buChar char="○"/>
            </a:pPr>
            <a:r>
              <a:rPr lang="en" sz="2000" b="1" dirty="0"/>
              <a:t>unless originator ceased business</a:t>
            </a:r>
          </a:p>
        </p:txBody>
      </p:sp>
    </p:spTree>
  </p:cSld>
  <p:clrMapOvr>
    <a:masterClrMapping/>
  </p:clrMapOvr>
  <p:transition spd="slow">
    <p:cu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Shape 493"/>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SB 863 - interpreters; copy</a:t>
            </a:r>
          </a:p>
        </p:txBody>
      </p:sp>
      <p:sp>
        <p:nvSpPr>
          <p:cNvPr id="494" name="Shape 494"/>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new interpreter qualifications, certification</a:t>
            </a:r>
          </a:p>
          <a:p>
            <a:pPr marL="914400" lvl="1" indent="-381000" rtl="0">
              <a:buClr>
                <a:schemeClr val="dk2"/>
              </a:buClr>
              <a:buSzPct val="80000"/>
              <a:buFont typeface="Georgia"/>
              <a:buChar char="○"/>
            </a:pPr>
            <a:r>
              <a:rPr lang="en" b="1" dirty="0"/>
              <a:t>different based on hearing, deposition, medical treatment, medical-legal</a:t>
            </a:r>
          </a:p>
          <a:p>
            <a:pPr marL="457200" lvl="0" indent="-419100" rtl="0">
              <a:buClr>
                <a:schemeClr val="dk2"/>
              </a:buClr>
              <a:buSzPct val="100000"/>
              <a:buFont typeface="Georgia"/>
              <a:buChar char="●"/>
            </a:pPr>
            <a:r>
              <a:rPr lang="en" b="1" dirty="0"/>
              <a:t>interpreter fee schedule</a:t>
            </a:r>
          </a:p>
          <a:p>
            <a:pPr marL="457200" lvl="0" indent="-419100">
              <a:buClr>
                <a:schemeClr val="dk2"/>
              </a:buClr>
              <a:buSzPct val="100000"/>
              <a:buFont typeface="Georgia"/>
              <a:buChar char="●"/>
            </a:pPr>
            <a:r>
              <a:rPr lang="en" b="1" dirty="0"/>
              <a:t>copy service fee schedule</a:t>
            </a:r>
          </a:p>
        </p:txBody>
      </p:sp>
    </p:spTree>
  </p:cSld>
  <p:clrMapOvr>
    <a:masterClrMapping/>
  </p:clrMapOvr>
  <p:transition spd="slow">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Shape 499"/>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SB 863 - self insurance</a:t>
            </a:r>
          </a:p>
        </p:txBody>
      </p:sp>
      <p:sp>
        <p:nvSpPr>
          <p:cNvPr id="500" name="Shape 500"/>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new security deposit requirement</a:t>
            </a:r>
          </a:p>
          <a:p>
            <a:pPr marL="914400" lvl="1" indent="-381000" rtl="0">
              <a:buClr>
                <a:schemeClr val="dk2"/>
              </a:buClr>
              <a:buSzPct val="80000"/>
              <a:buFont typeface="Georgia"/>
              <a:buChar char="○"/>
            </a:pPr>
            <a:r>
              <a:rPr lang="en" sz="2000" b="1" dirty="0"/>
              <a:t>based on actuarial each 12/31</a:t>
            </a:r>
          </a:p>
          <a:p>
            <a:pPr marL="1371600" lvl="2" indent="-381000" rtl="0">
              <a:buClr>
                <a:schemeClr val="dk2"/>
              </a:buClr>
              <a:buSzPct val="80000"/>
              <a:buFont typeface="Georgia"/>
              <a:buChar char="■"/>
            </a:pPr>
            <a:r>
              <a:rPr lang="en" sz="2000" b="1" dirty="0"/>
              <a:t>= to projected losses, net of excess adjustment expense and unallocated loss adjustment</a:t>
            </a:r>
          </a:p>
          <a:p>
            <a:pPr marL="914400" lvl="1" indent="-381000" rtl="0">
              <a:buClr>
                <a:schemeClr val="dk2"/>
              </a:buClr>
              <a:buSzPct val="80000"/>
              <a:buFont typeface="Georgia"/>
              <a:buChar char="○"/>
            </a:pPr>
            <a:r>
              <a:rPr lang="en" sz="2000" b="1" dirty="0"/>
              <a:t>eliminates:</a:t>
            </a:r>
          </a:p>
          <a:p>
            <a:pPr marL="1371600" lvl="2" indent="-381000" rtl="0">
              <a:buClr>
                <a:schemeClr val="dk2"/>
              </a:buClr>
              <a:buSzPct val="80000"/>
              <a:buFont typeface="Georgia"/>
              <a:buChar char="■"/>
            </a:pPr>
            <a:r>
              <a:rPr lang="en" sz="2000" b="1" dirty="0"/>
              <a:t>125% of estimated future liability</a:t>
            </a:r>
          </a:p>
          <a:p>
            <a:pPr marL="1371600" lvl="2" indent="-381000" rtl="0">
              <a:buClr>
                <a:schemeClr val="dk2"/>
              </a:buClr>
              <a:buSzPct val="80000"/>
              <a:buFont typeface="Georgia"/>
              <a:buChar char="■"/>
            </a:pPr>
            <a:r>
              <a:rPr lang="en" sz="2000" b="1" dirty="0"/>
              <a:t>10% admin/legal add-on</a:t>
            </a:r>
          </a:p>
          <a:p>
            <a:pPr marL="1371600" lvl="2" indent="-381000" rtl="0">
              <a:buClr>
                <a:schemeClr val="dk2"/>
              </a:buClr>
              <a:buSzPct val="80000"/>
              <a:buFont typeface="Georgia"/>
              <a:buChar char="■"/>
            </a:pPr>
            <a:r>
              <a:rPr lang="en" sz="2000" b="1" dirty="0"/>
              <a:t>$220,000 minimum</a:t>
            </a:r>
          </a:p>
          <a:p>
            <a:pPr marL="457200" lvl="0" indent="-419100" rtl="0">
              <a:buClr>
                <a:schemeClr val="dk2"/>
              </a:buClr>
              <a:buSzPct val="100000"/>
              <a:buFont typeface="Georgia"/>
              <a:buChar char="●"/>
            </a:pPr>
            <a:r>
              <a:rPr lang="en" sz="2000" b="1" dirty="0"/>
              <a:t>new rules for failure to pay, failure to fund</a:t>
            </a:r>
          </a:p>
          <a:p>
            <a:pPr marL="457200" lvl="0" indent="-419100">
              <a:buClr>
                <a:schemeClr val="dk2"/>
              </a:buClr>
              <a:buSzPct val="100000"/>
              <a:buFont typeface="Georgia"/>
              <a:buChar char="●"/>
            </a:pPr>
            <a:r>
              <a:rPr lang="en" sz="2000" b="1" dirty="0"/>
              <a:t>PEOs not authorized to self insure</a:t>
            </a:r>
          </a:p>
        </p:txBody>
      </p:sp>
    </p:spTree>
  </p:cSld>
  <p:clrMapOvr>
    <a:masterClrMapping/>
  </p:clrMapOvr>
  <p:transition spd="slow">
    <p:cu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Shape 505"/>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California premiums</a:t>
            </a:r>
          </a:p>
        </p:txBody>
      </p:sp>
      <p:sp>
        <p:nvSpPr>
          <p:cNvPr id="506" name="Shape 506"/>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1800" b="1" dirty="0"/>
              <a:t>2012 written premium $12.5 billion </a:t>
            </a:r>
          </a:p>
          <a:p>
            <a:pPr marL="914400" lvl="1" indent="-381000" rtl="0">
              <a:buClr>
                <a:schemeClr val="dk2"/>
              </a:buClr>
              <a:buSzPct val="80000"/>
              <a:buFont typeface="Georgia"/>
              <a:buChar char="○"/>
            </a:pPr>
            <a:r>
              <a:rPr lang="en" sz="1800" b="1" dirty="0"/>
              <a:t>15.7% higher than the $10.8 billion collected in 2011</a:t>
            </a:r>
          </a:p>
          <a:p>
            <a:pPr marL="914400" lvl="1" indent="-381000" rtl="0">
              <a:buClr>
                <a:schemeClr val="dk2"/>
              </a:buClr>
              <a:buSzPct val="80000"/>
              <a:buFont typeface="Georgia"/>
              <a:buChar char="○"/>
            </a:pPr>
            <a:r>
              <a:rPr lang="en" sz="1800" b="1" dirty="0"/>
              <a:t>42% higher than the $8.8 billion collected in 2009</a:t>
            </a:r>
          </a:p>
          <a:p>
            <a:pPr marL="914400" lvl="1" indent="-381000" rtl="0">
              <a:buClr>
                <a:schemeClr val="dk2"/>
              </a:buClr>
              <a:buSzPct val="80000"/>
              <a:buFont typeface="Georgia"/>
              <a:buChar char="○"/>
            </a:pPr>
            <a:r>
              <a:rPr lang="en" sz="1800" b="1" dirty="0"/>
              <a:t>highest since 2007 </a:t>
            </a:r>
          </a:p>
          <a:p>
            <a:pPr marL="1371600" lvl="2" indent="-381000" rtl="0">
              <a:buClr>
                <a:schemeClr val="dk2"/>
              </a:buClr>
              <a:buSzPct val="80000"/>
              <a:buFont typeface="Georgia"/>
              <a:buChar char="■"/>
            </a:pPr>
            <a:r>
              <a:rPr lang="en" sz="1800" b="1" dirty="0"/>
              <a:t>due to rate increase more than payroll growth.</a:t>
            </a:r>
          </a:p>
          <a:p>
            <a:pPr marL="457200" lvl="0" indent="-419100" rtl="0">
              <a:buClr>
                <a:schemeClr val="dk2"/>
              </a:buClr>
              <a:buSzPct val="100000"/>
              <a:buFont typeface="Georgia"/>
              <a:buChar char="●"/>
            </a:pPr>
            <a:r>
              <a:rPr lang="en" sz="1800" b="1" dirty="0"/>
              <a:t>1Q 2013 written premium about $3.9 billion</a:t>
            </a:r>
          </a:p>
          <a:p>
            <a:pPr marL="914400" lvl="1" indent="-381000" rtl="0">
              <a:buClr>
                <a:schemeClr val="dk2"/>
              </a:buClr>
              <a:buSzPct val="80000"/>
              <a:buFont typeface="Georgia"/>
              <a:buChar char="○"/>
            </a:pPr>
            <a:r>
              <a:rPr lang="en" sz="1800" b="1" dirty="0"/>
              <a:t>18% more than what was reported 1Q 2012.</a:t>
            </a:r>
          </a:p>
          <a:p>
            <a:pPr marL="457200" lvl="0" indent="-419100" rtl="0">
              <a:buClr>
                <a:schemeClr val="dk2"/>
              </a:buClr>
              <a:buSzPct val="100000"/>
              <a:buFont typeface="Georgia"/>
              <a:buChar char="●"/>
            </a:pPr>
            <a:r>
              <a:rPr lang="en" sz="1800" b="1" dirty="0"/>
              <a:t>average rate 1Q 2013 = $2.83 /$100 payroll</a:t>
            </a:r>
          </a:p>
          <a:p>
            <a:pPr marL="914400" lvl="1" indent="-381000" rtl="0">
              <a:buClr>
                <a:schemeClr val="dk2"/>
              </a:buClr>
              <a:buSzPct val="80000"/>
              <a:buFont typeface="Georgia"/>
              <a:buChar char="○"/>
            </a:pPr>
            <a:r>
              <a:rPr lang="en" sz="1800" b="1" dirty="0"/>
              <a:t>$2.57 charged in the last 6 months of 2012 (10% up)</a:t>
            </a:r>
          </a:p>
          <a:p>
            <a:pPr marL="914400" lvl="1" indent="-381000" rtl="0">
              <a:buClr>
                <a:schemeClr val="dk2"/>
              </a:buClr>
              <a:buSzPct val="80000"/>
              <a:buFont typeface="Georgia"/>
              <a:buChar char="○"/>
            </a:pPr>
            <a:r>
              <a:rPr lang="en" sz="1800" b="1" dirty="0"/>
              <a:t>17.4% higher than first half of 2012 ($2.41)</a:t>
            </a:r>
          </a:p>
          <a:p>
            <a:pPr marL="1371600" lvl="2" indent="-381000" rtl="0">
              <a:buClr>
                <a:schemeClr val="dk2"/>
              </a:buClr>
              <a:buSzPct val="80000"/>
              <a:buFont typeface="Georgia"/>
              <a:buChar char="■"/>
            </a:pPr>
            <a:r>
              <a:rPr lang="en" sz="1800" b="1" dirty="0"/>
              <a:t>Avg charged rates up 34.8% from 2009 ($2.10)</a:t>
            </a:r>
          </a:p>
          <a:p>
            <a:pPr marL="1828800" lvl="3" indent="-342900" rtl="0">
              <a:buClr>
                <a:schemeClr val="dk2"/>
              </a:buClr>
              <a:buSzPct val="60000"/>
              <a:buFont typeface="Georgia"/>
              <a:buChar char="●"/>
            </a:pPr>
            <a:r>
              <a:rPr lang="en" b="1" dirty="0"/>
              <a:t>2009 lowest since 1995</a:t>
            </a:r>
          </a:p>
        </p:txBody>
      </p:sp>
    </p:spTree>
  </p:cSld>
  <p:clrMapOvr>
    <a:masterClrMapping/>
  </p:clrMapOvr>
  <p:transition spd="slow">
    <p:cu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Shape 511"/>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California - ratios</a:t>
            </a:r>
          </a:p>
        </p:txBody>
      </p:sp>
      <p:sp>
        <p:nvSpPr>
          <p:cNvPr id="512" name="Shape 512"/>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combined ratio 117% in accident year 2012</a:t>
            </a:r>
          </a:p>
          <a:p>
            <a:pPr marL="914400" lvl="1" indent="-381000" rtl="0">
              <a:buClr>
                <a:schemeClr val="dk2"/>
              </a:buClr>
              <a:buSzPct val="80000"/>
              <a:buFont typeface="Georgia"/>
              <a:buChar char="○"/>
            </a:pPr>
            <a:r>
              <a:rPr lang="en" b="1" dirty="0"/>
              <a:t>compared: 137% in 2011; 138% in 2010; 136% in 2009</a:t>
            </a:r>
          </a:p>
          <a:p>
            <a:pPr marL="457200" lvl="0" indent="-419100" rtl="0">
              <a:buClr>
                <a:schemeClr val="dk2"/>
              </a:buClr>
              <a:buSzPct val="100000"/>
              <a:buFont typeface="Georgia"/>
              <a:buChar char="●"/>
            </a:pPr>
            <a:r>
              <a:rPr lang="en" b="1" dirty="0"/>
              <a:t>2012 calendar year loss ratio 115%</a:t>
            </a:r>
          </a:p>
          <a:p>
            <a:pPr marL="914400" lvl="1" indent="-381000" rtl="0">
              <a:buClr>
                <a:schemeClr val="dk2"/>
              </a:buClr>
              <a:buSzPct val="80000"/>
              <a:buFont typeface="Georgia"/>
              <a:buChar char="○"/>
            </a:pPr>
            <a:r>
              <a:rPr lang="en" b="1" dirty="0"/>
              <a:t>compare: 122% in 2011, 117% in 2010 and 116% in 2009</a:t>
            </a:r>
          </a:p>
          <a:p>
            <a:endParaRPr dirty="0"/>
          </a:p>
        </p:txBody>
      </p:sp>
    </p:spTree>
  </p:cSld>
  <p:clrMapOvr>
    <a:masterClrMapping/>
  </p:clrMapOvr>
  <p:transition spd="slow">
    <p:cu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Shape 517"/>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California - litigation</a:t>
            </a:r>
          </a:p>
        </p:txBody>
      </p:sp>
      <p:sp>
        <p:nvSpPr>
          <p:cNvPr id="518" name="Shape 518"/>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Following the 2004 reform (SB 899): </a:t>
            </a:r>
          </a:p>
          <a:p>
            <a:pPr marL="914400" lvl="1" indent="-381000" rtl="0">
              <a:buClr>
                <a:schemeClr val="dk2"/>
              </a:buClr>
              <a:buSzPct val="80000"/>
              <a:buFont typeface="Georgia"/>
              <a:buChar char="○"/>
            </a:pPr>
            <a:r>
              <a:rPr lang="en" b="1" dirty="0"/>
              <a:t>defense fees from $368M in 2003 to $642m in 2006</a:t>
            </a:r>
          </a:p>
          <a:p>
            <a:pPr marL="914400" lvl="1" indent="-381000" rtl="0">
              <a:buClr>
                <a:schemeClr val="dk2"/>
              </a:buClr>
              <a:buSzPct val="80000"/>
              <a:buFont typeface="Georgia"/>
              <a:buChar char="○"/>
            </a:pPr>
            <a:r>
              <a:rPr lang="en" b="1" dirty="0"/>
              <a:t>applicant attorneys essentially remained flat.</a:t>
            </a:r>
          </a:p>
          <a:p>
            <a:pPr marL="457200" lvl="0" indent="-419100" rtl="0">
              <a:buClr>
                <a:schemeClr val="dk2"/>
              </a:buClr>
              <a:buSzPct val="100000"/>
              <a:buFont typeface="Georgia"/>
              <a:buChar char="●"/>
            </a:pPr>
            <a:r>
              <a:rPr lang="en" b="1" dirty="0"/>
              <a:t>2012 legal fees are double what they were in 2002 for both defense and applicant.</a:t>
            </a:r>
          </a:p>
          <a:p>
            <a:pPr marL="914400" lvl="1" indent="-381000">
              <a:buClr>
                <a:schemeClr val="dk2"/>
              </a:buClr>
              <a:buSzPct val="80000"/>
              <a:buFont typeface="Georgia"/>
              <a:buChar char="○"/>
            </a:pPr>
            <a:r>
              <a:rPr lang="en" b="1" dirty="0"/>
              <a:t>Compare to the Consumer Price Index rate of </a:t>
            </a:r>
            <a:r>
              <a:rPr lang="en" b="1" u="sng" dirty="0">
                <a:solidFill>
                  <a:schemeClr val="hlink"/>
                </a:solidFill>
                <a:hlinkClick r:id="rId3"/>
              </a:rPr>
              <a:t>inflation</a:t>
            </a:r>
            <a:r>
              <a:rPr lang="en" b="1" dirty="0"/>
              <a:t> - $100 in 2002 would only be $126.56 in 2012.</a:t>
            </a:r>
          </a:p>
        </p:txBody>
      </p:sp>
    </p:spTree>
  </p:cSld>
  <p:clrMapOvr>
    <a:masterClrMapping/>
  </p:clrMapOvr>
  <p:transition spd="slow">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Shape 523"/>
          <p:cNvSpPr/>
          <p:nvPr/>
        </p:nvSpPr>
        <p:spPr>
          <a:xfrm>
            <a:off x="1023949" y="716549"/>
            <a:ext cx="6652000" cy="5812850"/>
          </a:xfrm>
          <a:prstGeom prst="rect">
            <a:avLst/>
          </a:prstGeom>
          <a:blipFill>
            <a:blip r:embed="rId3"/>
            <a:stretch>
              <a:fillRect/>
            </a:stretch>
          </a:blipFill>
          <a:ln>
            <a:noFill/>
          </a:ln>
        </p:spPr>
      </p:sp>
    </p:spTree>
  </p:cSld>
  <p:clrMapOvr>
    <a:masterClrMapping/>
  </p:clrMapOvr>
  <p:transition spd="slow">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Shape 528"/>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RVRBS</a:t>
            </a:r>
          </a:p>
        </p:txBody>
      </p:sp>
      <p:sp>
        <p:nvSpPr>
          <p:cNvPr id="529" name="Shape 529"/>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lvl="0" rtl="0">
              <a:buNone/>
            </a:pPr>
            <a:r>
              <a:rPr lang="en" sz="2000" b="1" dirty="0"/>
              <a:t>CWCI: will increase medical $250 million</a:t>
            </a:r>
          </a:p>
          <a:p>
            <a:pPr marL="457200" lvl="0" indent="-419100" rtl="0">
              <a:buClr>
                <a:schemeClr val="dk2"/>
              </a:buClr>
              <a:buSzPct val="100000"/>
              <a:buFont typeface="Georgia"/>
              <a:buChar char="●"/>
            </a:pPr>
            <a:r>
              <a:rPr lang="en" sz="2000" b="1" dirty="0"/>
              <a:t>Rand said $104 million</a:t>
            </a:r>
          </a:p>
          <a:p>
            <a:pPr marL="914400" lvl="1" indent="-381000" rtl="0">
              <a:buClr>
                <a:schemeClr val="dk2"/>
              </a:buClr>
              <a:buSzPct val="80000"/>
              <a:buFont typeface="Georgia"/>
              <a:buChar char="○"/>
            </a:pPr>
            <a:r>
              <a:rPr lang="en" sz="2000" b="1" dirty="0"/>
              <a:t>CWCI says Rand didn’t account for cumulative costs because DWC’s methodology for inflation more generous than Medicare</a:t>
            </a:r>
          </a:p>
          <a:p>
            <a:pPr marL="914400" lvl="1" indent="-381000">
              <a:buClr>
                <a:schemeClr val="dk2"/>
              </a:buClr>
              <a:buSzPct val="80000"/>
              <a:buFont typeface="Georgia"/>
              <a:buChar char="○"/>
            </a:pPr>
            <a:r>
              <a:rPr lang="en" sz="2000" b="1" dirty="0"/>
              <a:t>“If Medicare’s update factors continue to be lower than those proposed by the DWC, over time, there would be a compounding effect and the total allowable fees for workers’ compensation physician services would become an increasingly higher multiple of the total allowable fees for those same services under Medicare.”</a:t>
            </a:r>
          </a:p>
        </p:txBody>
      </p:sp>
    </p:spTree>
  </p:cSld>
  <p:clrMapOvr>
    <a:masterClrMapping/>
  </p:clrMapOvr>
  <p:transition spd="slow">
    <p:cu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Shape 534"/>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CA Costs Stabilizing?</a:t>
            </a:r>
          </a:p>
        </p:txBody>
      </p:sp>
      <p:sp>
        <p:nvSpPr>
          <p:cNvPr id="535" name="Shape 535"/>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b="1" dirty="0"/>
              <a:t>CWCI August</a:t>
            </a:r>
          </a:p>
          <a:p>
            <a:pPr marL="914400" lvl="1" indent="-381000" rtl="0">
              <a:buClr>
                <a:schemeClr val="dk2"/>
              </a:buClr>
              <a:buSzPct val="80000"/>
              <a:buFont typeface="Georgia"/>
              <a:buChar char="○"/>
            </a:pPr>
            <a:r>
              <a:rPr lang="en" b="1" dirty="0"/>
              <a:t>Medical:</a:t>
            </a:r>
          </a:p>
          <a:p>
            <a:pPr marL="1371600" lvl="2" indent="-381000" rtl="0">
              <a:buClr>
                <a:schemeClr val="dk2"/>
              </a:buClr>
              <a:buSzPct val="80000"/>
              <a:buFont typeface="Georgia"/>
              <a:buChar char="■"/>
            </a:pPr>
            <a:r>
              <a:rPr lang="en" b="1" dirty="0"/>
              <a:t>AY 2010-2012, avg. med decrease 1% 3 months post injury; 3% 6 months post</a:t>
            </a:r>
          </a:p>
          <a:p>
            <a:pPr marL="914400" lvl="1" indent="-381000" rtl="0">
              <a:buClr>
                <a:schemeClr val="dk2"/>
              </a:buClr>
              <a:buSzPct val="80000"/>
              <a:buFont typeface="Georgia"/>
              <a:buChar char="○"/>
            </a:pPr>
            <a:r>
              <a:rPr lang="en" b="1" dirty="0"/>
              <a:t>Indemnity:</a:t>
            </a:r>
          </a:p>
          <a:p>
            <a:pPr marL="1371600" lvl="2" indent="-381000" rtl="0">
              <a:buClr>
                <a:schemeClr val="dk2"/>
              </a:buClr>
              <a:buSzPct val="80000"/>
              <a:buFont typeface="Georgia"/>
              <a:buChar char="■"/>
            </a:pPr>
            <a:r>
              <a:rPr lang="en" b="1" dirty="0"/>
              <a:t>AY 2010-2011, decrease 5.2% 6 months post</a:t>
            </a:r>
          </a:p>
          <a:p>
            <a:pPr marL="1371600" lvl="2" indent="-381000" rtl="0">
              <a:buClr>
                <a:schemeClr val="dk2"/>
              </a:buClr>
              <a:buSzPct val="80000"/>
              <a:buFont typeface="Georgia"/>
              <a:buChar char="■"/>
            </a:pPr>
            <a:r>
              <a:rPr lang="en" b="1" dirty="0"/>
              <a:t>AY 2011-2012, decrease 2.2%</a:t>
            </a:r>
          </a:p>
          <a:p>
            <a:pPr marL="914400" lvl="1" indent="-381000" rtl="0">
              <a:buClr>
                <a:schemeClr val="dk2"/>
              </a:buClr>
              <a:buSzPct val="80000"/>
              <a:buFont typeface="Georgia"/>
              <a:buChar char="○"/>
            </a:pPr>
            <a:r>
              <a:rPr lang="en" b="1" dirty="0"/>
              <a:t>possible trend reflection?</a:t>
            </a:r>
          </a:p>
          <a:p>
            <a:pPr marL="914400" lvl="1" indent="-381000" rtl="0">
              <a:buClr>
                <a:schemeClr val="dk2"/>
              </a:buClr>
              <a:buSzPct val="80000"/>
              <a:buFont typeface="Georgia"/>
              <a:buChar char="○"/>
            </a:pPr>
            <a:r>
              <a:rPr lang="en" b="1" dirty="0"/>
              <a:t>or economic reflection?</a:t>
            </a:r>
          </a:p>
        </p:txBody>
      </p:sp>
    </p:spTree>
  </p:cSld>
  <p:clrMapOvr>
    <a:masterClrMapping/>
  </p:clrMapOvr>
  <p:transition spd="slow">
    <p:cu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Shape 540"/>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buNone/>
            </a:pPr>
            <a:r>
              <a:rPr lang="en"/>
              <a:t>Conclusions</a:t>
            </a:r>
          </a:p>
        </p:txBody>
      </p:sp>
      <p:sp>
        <p:nvSpPr>
          <p:cNvPr id="541" name="Shape 541"/>
          <p:cNvSpPr txBox="1">
            <a:spLocks noGrp="1"/>
          </p:cNvSpPr>
          <p:nvPr>
            <p:ph type="body" idx="1"/>
          </p:nvPr>
        </p:nvSpPr>
        <p:spPr>
          <a:xfrm>
            <a:off x="457200" y="1730374"/>
            <a:ext cx="8229600" cy="4837499"/>
          </a:xfrm>
          <a:prstGeom prst="rect">
            <a:avLst/>
          </a:prstGeom>
        </p:spPr>
        <p:txBody>
          <a:bodyPr lIns="91425" tIns="91425" rIns="91425" bIns="91425" anchor="t" anchorCtr="0">
            <a:noAutofit/>
          </a:bodyPr>
          <a:lstStyle/>
          <a:p>
            <a:pPr marL="457200" lvl="0" indent="-419100" rtl="0">
              <a:buClr>
                <a:schemeClr val="dk2"/>
              </a:buClr>
              <a:buSzPct val="100000"/>
              <a:buFont typeface="Georgia"/>
              <a:buChar char="●"/>
            </a:pPr>
            <a:r>
              <a:rPr lang="en" sz="2000" b="1" dirty="0"/>
              <a:t>Rates going up, premiums growing</a:t>
            </a:r>
          </a:p>
          <a:p>
            <a:pPr marL="914400" lvl="1" indent="-381000" rtl="0">
              <a:buClr>
                <a:schemeClr val="dk2"/>
              </a:buClr>
              <a:buSzPct val="80000"/>
              <a:buFont typeface="Georgia"/>
              <a:buChar char="○"/>
            </a:pPr>
            <a:r>
              <a:rPr lang="en" sz="2000" b="1" dirty="0"/>
              <a:t>stability uncertain</a:t>
            </a:r>
          </a:p>
          <a:p>
            <a:pPr marL="914400" lvl="1" indent="-381000" rtl="0">
              <a:buClr>
                <a:schemeClr val="dk2"/>
              </a:buClr>
              <a:buSzPct val="80000"/>
              <a:buFont typeface="Georgia"/>
              <a:buChar char="○"/>
            </a:pPr>
            <a:r>
              <a:rPr lang="en" sz="2000" b="1" dirty="0"/>
              <a:t>ratios perilous</a:t>
            </a:r>
          </a:p>
          <a:p>
            <a:pPr marL="457200" lvl="0" indent="-419100" rtl="0">
              <a:buClr>
                <a:schemeClr val="dk2"/>
              </a:buClr>
              <a:buSzPct val="100000"/>
              <a:buFont typeface="Georgia"/>
              <a:buChar char="●"/>
            </a:pPr>
            <a:r>
              <a:rPr lang="en" sz="2000" b="1" dirty="0"/>
              <a:t>Medical tempering</a:t>
            </a:r>
          </a:p>
          <a:p>
            <a:pPr marL="914400" lvl="1" indent="-381000" rtl="0">
              <a:buClr>
                <a:schemeClr val="dk2"/>
              </a:buClr>
              <a:buSzPct val="80000"/>
              <a:buFont typeface="Georgia"/>
              <a:buChar char="○"/>
            </a:pPr>
            <a:r>
              <a:rPr lang="en" sz="2000" b="1" dirty="0"/>
              <a:t>still subject to frequency, severity pressure</a:t>
            </a:r>
          </a:p>
          <a:p>
            <a:pPr marL="1371600" lvl="2" indent="-381000" rtl="0">
              <a:buClr>
                <a:schemeClr val="dk2"/>
              </a:buClr>
              <a:buSzPct val="80000"/>
              <a:buFont typeface="Georgia"/>
              <a:buChar char="■"/>
            </a:pPr>
            <a:r>
              <a:rPr lang="en" sz="2000" b="1" dirty="0"/>
              <a:t>drug, hardware outliers</a:t>
            </a:r>
          </a:p>
          <a:p>
            <a:pPr marL="1371600" lvl="2" indent="-381000" rtl="0">
              <a:buClr>
                <a:schemeClr val="dk2"/>
              </a:buClr>
              <a:buSzPct val="80000"/>
              <a:buFont typeface="Georgia"/>
              <a:buChar char="■"/>
            </a:pPr>
            <a:r>
              <a:rPr lang="en" sz="2000" b="1" dirty="0"/>
              <a:t>Medicare instability</a:t>
            </a:r>
          </a:p>
          <a:p>
            <a:pPr marL="457200" lvl="0" indent="-419100" rtl="0">
              <a:buClr>
                <a:schemeClr val="dk2"/>
              </a:buClr>
              <a:buSzPct val="100000"/>
              <a:buFont typeface="Georgia"/>
              <a:buChar char="●"/>
            </a:pPr>
            <a:r>
              <a:rPr lang="en" sz="2000" b="1" dirty="0"/>
              <a:t>ACA uncertainty</a:t>
            </a:r>
          </a:p>
          <a:p>
            <a:pPr marL="457200" lvl="0" indent="-419100" rtl="0">
              <a:buClr>
                <a:schemeClr val="dk2"/>
              </a:buClr>
              <a:buSzPct val="100000"/>
              <a:buFont typeface="Georgia"/>
              <a:buChar char="●"/>
            </a:pPr>
            <a:r>
              <a:rPr lang="en" sz="2000" b="1" dirty="0"/>
              <a:t>Opt-out watch</a:t>
            </a:r>
          </a:p>
          <a:p>
            <a:pPr marL="457200" lvl="0" indent="-419100" rtl="0">
              <a:buClr>
                <a:schemeClr val="dk2"/>
              </a:buClr>
              <a:buSzPct val="100000"/>
              <a:buFont typeface="Georgia"/>
              <a:buChar char="●"/>
            </a:pPr>
            <a:r>
              <a:rPr lang="en" sz="2000" b="1" dirty="0"/>
              <a:t>CA clean up</a:t>
            </a:r>
          </a:p>
          <a:p>
            <a:pPr marL="914400" lvl="1" indent="-381000">
              <a:buClr>
                <a:schemeClr val="dk2"/>
              </a:buClr>
              <a:buSzPct val="80000"/>
              <a:buFont typeface="Georgia"/>
              <a:buChar char="○"/>
            </a:pPr>
            <a:r>
              <a:rPr lang="en" sz="2000" b="1" dirty="0"/>
              <a:t>savings in jeopardy</a:t>
            </a:r>
          </a:p>
        </p:txBody>
      </p:sp>
    </p:spTree>
  </p:cSld>
  <p:clrMapOvr>
    <a:masterClrMapping/>
  </p:clrMapOvr>
  <p:transition spd="slow">
    <p:cu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Shape 546"/>
          <p:cNvSpPr txBox="1">
            <a:spLocks noGrp="1"/>
          </p:cNvSpPr>
          <p:nvPr>
            <p:ph type="title"/>
          </p:nvPr>
        </p:nvSpPr>
        <p:spPr>
          <a:xfrm>
            <a:off x="457200" y="207504"/>
            <a:ext cx="8229600" cy="1392599"/>
          </a:xfrm>
          <a:prstGeom prst="rect">
            <a:avLst/>
          </a:prstGeom>
        </p:spPr>
        <p:txBody>
          <a:bodyPr lIns="91425" tIns="91425" rIns="91425" bIns="91425" anchor="b" anchorCtr="0">
            <a:noAutofit/>
          </a:bodyPr>
          <a:lstStyle/>
          <a:p>
            <a:pPr algn="ctr">
              <a:buNone/>
            </a:pPr>
            <a:r>
              <a:rPr lang="en"/>
              <a:t>The End</a:t>
            </a:r>
          </a:p>
        </p:txBody>
      </p:sp>
      <p:sp>
        <p:nvSpPr>
          <p:cNvPr id="547" name="Shape 547"/>
          <p:cNvSpPr/>
          <p:nvPr/>
        </p:nvSpPr>
        <p:spPr>
          <a:xfrm>
            <a:off x="1330962" y="2210023"/>
            <a:ext cx="6482076" cy="1706374"/>
          </a:xfrm>
          <a:prstGeom prst="rect">
            <a:avLst/>
          </a:prstGeom>
          <a:blipFill>
            <a:blip r:embed="rId3"/>
            <a:stretch>
              <a:fillRect/>
            </a:stretch>
          </a:blipFill>
          <a:ln>
            <a:noFill/>
          </a:ln>
        </p:spPr>
      </p:sp>
      <p:sp>
        <p:nvSpPr>
          <p:cNvPr id="548" name="Shape 548"/>
          <p:cNvSpPr txBox="1"/>
          <p:nvPr/>
        </p:nvSpPr>
        <p:spPr>
          <a:xfrm>
            <a:off x="1901125" y="4071000"/>
            <a:ext cx="5235600" cy="1284000"/>
          </a:xfrm>
          <a:prstGeom prst="rect">
            <a:avLst/>
          </a:prstGeom>
          <a:noFill/>
        </p:spPr>
        <p:txBody>
          <a:bodyPr lIns="91425" tIns="91425" rIns="91425" bIns="91425" anchor="t" anchorCtr="0">
            <a:noAutofit/>
          </a:bodyPr>
          <a:lstStyle/>
          <a:p>
            <a:pPr lvl="0" algn="ctr" rtl="0">
              <a:buNone/>
            </a:pPr>
            <a:r>
              <a:rPr lang="en" u="sng">
                <a:solidFill>
                  <a:schemeClr val="hlink"/>
                </a:solidFill>
                <a:hlinkClick r:id="rId4"/>
              </a:rPr>
              <a:t>david@workcompcentral.com</a:t>
            </a:r>
          </a:p>
          <a:p>
            <a:pPr algn="ctr">
              <a:buNone/>
            </a:pPr>
            <a:r>
              <a:rPr lang="en"/>
              <a:t>805-484-0333</a:t>
            </a:r>
          </a:p>
        </p:txBody>
      </p:sp>
    </p:spTree>
  </p:cSld>
  <p:clrMapOvr>
    <a:masterClrMapping/>
  </p:clrMapOvr>
  <p:transition spd="slow">
    <p:cut/>
  </p:transition>
</p:sld>
</file>

<file path=ppt/theme/theme1.xml><?xml version="1.0" encoding="utf-8"?>
<a:theme xmlns:a="http://schemas.openxmlformats.org/drawingml/2006/main">
  <a:themeElements>
    <a:clrScheme name="Custom 398">
      <a:dk1>
        <a:srgbClr val="000000"/>
      </a:dk1>
      <a:lt1>
        <a:srgbClr val="FFFFFF"/>
      </a:lt1>
      <a:dk2>
        <a:srgbClr val="51535D"/>
      </a:dk2>
      <a:lt2>
        <a:srgbClr val="EDEDED"/>
      </a:lt2>
      <a:accent1>
        <a:srgbClr val="676871"/>
      </a:accent1>
      <a:accent2>
        <a:srgbClr val="988489"/>
      </a:accent2>
      <a:accent3>
        <a:srgbClr val="6B7B67"/>
      </a:accent3>
      <a:accent4>
        <a:srgbClr val="747B85"/>
      </a:accent4>
      <a:accent5>
        <a:srgbClr val="A5A9AF"/>
      </a:accent5>
      <a:accent6>
        <a:srgbClr val="85716D"/>
      </a:accent6>
      <a:hlink>
        <a:srgbClr val="676871"/>
      </a:hlink>
      <a:folHlink>
        <a:srgbClr val="3F41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3268</Words>
  <Application>Microsoft Office PowerPoint</Application>
  <PresentationFormat>On-screen Show (4:3)</PresentationFormat>
  <Paragraphs>546</Paragraphs>
  <Slides>75</Slides>
  <Notes>75</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
      <vt:lpstr>National Trends</vt:lpstr>
      <vt:lpstr>Agenda</vt:lpstr>
      <vt:lpstr>Risk Allocation</vt:lpstr>
      <vt:lpstr>Market Share Shift</vt:lpstr>
      <vt:lpstr>Underwriting</vt:lpstr>
      <vt:lpstr>Profiting</vt:lpstr>
      <vt:lpstr>Slide 7</vt:lpstr>
      <vt:lpstr>Slide 8</vt:lpstr>
      <vt:lpstr>Market Hardening</vt:lpstr>
      <vt:lpstr>Challenges</vt:lpstr>
      <vt:lpstr>Bucking the Trend</vt:lpstr>
      <vt:lpstr>Texas</vt:lpstr>
      <vt:lpstr>Economy &amp; Financials</vt:lpstr>
      <vt:lpstr>Unemployment</vt:lpstr>
      <vt:lpstr>Low Wage Sector</vt:lpstr>
      <vt:lpstr>Slide 16</vt:lpstr>
      <vt:lpstr>Economy &amp; Financials</vt:lpstr>
      <vt:lpstr>Financial Markets</vt:lpstr>
      <vt:lpstr>Bonds</vt:lpstr>
      <vt:lpstr>Combined Ratios</vt:lpstr>
      <vt:lpstr>Loss Costs</vt:lpstr>
      <vt:lpstr>Residual Markets</vt:lpstr>
      <vt:lpstr>Residual vs. State Fund</vt:lpstr>
      <vt:lpstr>NASI - 8/2013</vt:lpstr>
      <vt:lpstr>Immigration Reform</vt:lpstr>
      <vt:lpstr>Claims Administration</vt:lpstr>
      <vt:lpstr>Frequency &amp; Severity</vt:lpstr>
      <vt:lpstr>Frequency &amp; Severity</vt:lpstr>
      <vt:lpstr>Incidence Rates</vt:lpstr>
      <vt:lpstr>NASI - benefits</vt:lpstr>
      <vt:lpstr>NASI - indemnity vs medical</vt:lpstr>
      <vt:lpstr>Drugs</vt:lpstr>
      <vt:lpstr>Drugs &amp; Opioids - Federal</vt:lpstr>
      <vt:lpstr>Drugs &amp; Opioids - States</vt:lpstr>
      <vt:lpstr>Drugs &amp; Opioids - States</vt:lpstr>
      <vt:lpstr>Opioids - SCIF strategy</vt:lpstr>
      <vt:lpstr>OxyContin Exposed</vt:lpstr>
      <vt:lpstr>Repackaged Drugs</vt:lpstr>
      <vt:lpstr>Physician dispensing</vt:lpstr>
      <vt:lpstr>Dr. Rx Profits</vt:lpstr>
      <vt:lpstr>Hardware Pass Through</vt:lpstr>
      <vt:lpstr>Healthcare Reform</vt:lpstr>
      <vt:lpstr>Healthcare Reform</vt:lpstr>
      <vt:lpstr>Healthcare Reform</vt:lpstr>
      <vt:lpstr>ACA advantage?</vt:lpstr>
      <vt:lpstr>Nanomaterials</vt:lpstr>
      <vt:lpstr>Another asbestos?</vt:lpstr>
      <vt:lpstr>Silica</vt:lpstr>
      <vt:lpstr>Reform States</vt:lpstr>
      <vt:lpstr>Oklahoma</vt:lpstr>
      <vt:lpstr>Delaware</vt:lpstr>
      <vt:lpstr>Florida</vt:lpstr>
      <vt:lpstr>Georgia</vt:lpstr>
      <vt:lpstr>Indiana</vt:lpstr>
      <vt:lpstr>Minnesota</vt:lpstr>
      <vt:lpstr>Missouri</vt:lpstr>
      <vt:lpstr>Tennessee</vt:lpstr>
      <vt:lpstr>Illinois</vt:lpstr>
      <vt:lpstr>No Carolina</vt:lpstr>
      <vt:lpstr>Texas &amp; Ratings</vt:lpstr>
      <vt:lpstr>California</vt:lpstr>
      <vt:lpstr>SB 863 - indemnity</vt:lpstr>
      <vt:lpstr>SB 863 &amp; treatment</vt:lpstr>
      <vt:lpstr>SB 863 - medical review</vt:lpstr>
      <vt:lpstr>SB 863 - liens</vt:lpstr>
      <vt:lpstr>SB 863 - interpreters; copy</vt:lpstr>
      <vt:lpstr>SB 863 - self insurance</vt:lpstr>
      <vt:lpstr>California premiums</vt:lpstr>
      <vt:lpstr>California - ratios</vt:lpstr>
      <vt:lpstr>California - litigation</vt:lpstr>
      <vt:lpstr>Slide 71</vt:lpstr>
      <vt:lpstr>RVRBS</vt:lpstr>
      <vt:lpstr>CA Costs Stabilizing?</vt:lpstr>
      <vt:lpstr>Conclusions</vt:lpstr>
      <vt:lpstr>The 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Trends</dc:title>
  <dc:creator>user</dc:creator>
  <cp:lastModifiedBy>user</cp:lastModifiedBy>
  <cp:revision>2</cp:revision>
  <dcterms:modified xsi:type="dcterms:W3CDTF">2013-10-04T18:27:36Z</dcterms:modified>
</cp:coreProperties>
</file>