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43005E-A783-4EE5-A9FB-8BE8955EC42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8E398-F639-4C0E-8EC0-8D612A6FD51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E97C8A-BDC7-449C-B584-ED4214C20AF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B780CC-2D69-4D26-9846-83645A39FFB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2ECD35-923A-4589-BB9E-C28D4D9AF5E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70C04-74E5-45F6-B240-38D45356D25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F702F4-6F79-41ED-9DF4-FCC5989C6CD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540BA-317B-44A0-809D-D9B1143D00F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F0FC04-446A-4784-8A23-EE05EC943E4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A72906-E0AE-4875-A3F2-D0E6084C2B8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86E73F-2FC0-40B9-B27B-28AE6A37EC7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66FF">
                <a:gamma/>
                <a:shade val="46275"/>
                <a:invGamma/>
              </a:srgbClr>
            </a:gs>
            <a:gs pos="50000">
              <a:srgbClr val="0066FF"/>
            </a:gs>
            <a:gs pos="100000">
              <a:srgbClr val="0066FF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73ED8D6-97A5-498C-AC55-17E72CBCD2F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What Drives an Injured Worker to an Attorney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2800" dirty="0" smtClean="0">
                <a:solidFill>
                  <a:schemeClr val="bg1"/>
                </a:solidFill>
              </a:rPr>
              <a:t>Mark T. Arden, Esq.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Chappell, Smith and Arden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October 21,2013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Denied Claim/Liability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000" b="1" dirty="0" smtClean="0">
                <a:solidFill>
                  <a:schemeClr val="bg1"/>
                </a:solidFill>
              </a:rPr>
              <a:t>Groundless Denials:  </a:t>
            </a:r>
            <a:r>
              <a:rPr lang="en-US" sz="2000" dirty="0" smtClean="0">
                <a:solidFill>
                  <a:schemeClr val="bg1"/>
                </a:solidFill>
              </a:rPr>
              <a:t>adjusters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dirty="0" smtClean="0">
                <a:solidFill>
                  <a:schemeClr val="bg1"/>
                </a:solidFill>
              </a:rPr>
              <a:t>too overburdened </a:t>
            </a:r>
            <a:r>
              <a:rPr lang="en-US" sz="2000" dirty="0">
                <a:solidFill>
                  <a:schemeClr val="bg1"/>
                </a:solidFill>
              </a:rPr>
              <a:t>with claims to </a:t>
            </a:r>
            <a:r>
              <a:rPr lang="en-US" sz="2000" dirty="0" smtClean="0">
                <a:solidFill>
                  <a:schemeClr val="bg1"/>
                </a:solidFill>
              </a:rPr>
              <a:t>adequately investigate claim</a:t>
            </a:r>
          </a:p>
          <a:p>
            <a:pPr lvl="1">
              <a:lnSpc>
                <a:spcPct val="80000"/>
              </a:lnSpc>
            </a:pPr>
            <a:r>
              <a:rPr lang="en-US" sz="1600" dirty="0">
                <a:solidFill>
                  <a:schemeClr val="bg1"/>
                </a:solidFill>
              </a:rPr>
              <a:t>“Claimant has failed to return medical release forms.”</a:t>
            </a:r>
          </a:p>
          <a:p>
            <a:pPr lvl="1">
              <a:lnSpc>
                <a:spcPct val="80000"/>
              </a:lnSpc>
            </a:pPr>
            <a:r>
              <a:rPr lang="en-US" sz="1600" dirty="0">
                <a:solidFill>
                  <a:schemeClr val="bg1"/>
                </a:solidFill>
              </a:rPr>
              <a:t>“Claimant reported claim hours/days later</a:t>
            </a:r>
            <a:r>
              <a:rPr lang="en-US" sz="1600" dirty="0" smtClean="0">
                <a:solidFill>
                  <a:schemeClr val="bg1"/>
                </a:solidFill>
              </a:rPr>
              <a:t>”</a:t>
            </a:r>
          </a:p>
          <a:p>
            <a:pPr>
              <a:lnSpc>
                <a:spcPct val="80000"/>
              </a:lnSpc>
            </a:pPr>
            <a:r>
              <a:rPr lang="en-US" sz="2000" b="1" dirty="0">
                <a:solidFill>
                  <a:schemeClr val="bg1"/>
                </a:solidFill>
              </a:rPr>
              <a:t>Poor Investigations</a:t>
            </a:r>
            <a:r>
              <a:rPr lang="en-US" sz="2000" dirty="0">
                <a:solidFill>
                  <a:schemeClr val="bg1"/>
                </a:solidFill>
              </a:rPr>
              <a:t>:  Failure to contact Claimant or witnesses prior to denial</a:t>
            </a:r>
          </a:p>
          <a:p>
            <a:pPr lvl="1">
              <a:lnSpc>
                <a:spcPct val="80000"/>
              </a:lnSpc>
            </a:pPr>
            <a:r>
              <a:rPr lang="en-US" sz="1600" dirty="0">
                <a:solidFill>
                  <a:schemeClr val="bg1"/>
                </a:solidFill>
              </a:rPr>
              <a:t>Interview </a:t>
            </a:r>
            <a:r>
              <a:rPr lang="en-US" sz="1600" dirty="0" smtClean="0">
                <a:solidFill>
                  <a:schemeClr val="bg1"/>
                </a:solidFill>
              </a:rPr>
              <a:t>witnesses:  Actually </a:t>
            </a:r>
            <a:r>
              <a:rPr lang="en-US" sz="1600" dirty="0">
                <a:solidFill>
                  <a:schemeClr val="bg1"/>
                </a:solidFill>
              </a:rPr>
              <a:t>talk to the witnesses- “Didn’t see it but heard him </a:t>
            </a:r>
            <a:r>
              <a:rPr lang="en-US" sz="1600" dirty="0" smtClean="0">
                <a:solidFill>
                  <a:schemeClr val="bg1"/>
                </a:solidFill>
              </a:rPr>
              <a:t>scream when </a:t>
            </a:r>
            <a:r>
              <a:rPr lang="en-US" sz="1600" dirty="0">
                <a:solidFill>
                  <a:schemeClr val="bg1"/>
                </a:solidFill>
              </a:rPr>
              <a:t>he fell</a:t>
            </a:r>
            <a:r>
              <a:rPr lang="en-US" sz="1600" dirty="0" smtClean="0">
                <a:solidFill>
                  <a:schemeClr val="bg1"/>
                </a:solidFill>
              </a:rPr>
              <a:t>…,” </a:t>
            </a:r>
            <a:r>
              <a:rPr lang="en-US" sz="1600" dirty="0">
                <a:solidFill>
                  <a:schemeClr val="bg1"/>
                </a:solidFill>
              </a:rPr>
              <a:t>etc</a:t>
            </a:r>
            <a:r>
              <a:rPr lang="en-US" sz="1600" dirty="0" smtClean="0">
                <a:solidFill>
                  <a:schemeClr val="bg1"/>
                </a:solidFill>
              </a:rPr>
              <a:t>.</a:t>
            </a:r>
          </a:p>
          <a:p>
            <a:pPr>
              <a:lnSpc>
                <a:spcPct val="80000"/>
              </a:lnSpc>
            </a:pPr>
            <a:r>
              <a:rPr lang="en-US" sz="2000" b="1" dirty="0" smtClean="0">
                <a:solidFill>
                  <a:schemeClr val="bg1"/>
                </a:solidFill>
              </a:rPr>
              <a:t>Profiling</a:t>
            </a:r>
            <a:r>
              <a:rPr lang="en-US" sz="2000" dirty="0">
                <a:solidFill>
                  <a:schemeClr val="bg1"/>
                </a:solidFill>
              </a:rPr>
              <a:t>: </a:t>
            </a:r>
            <a:endParaRPr lang="en-US" sz="2000" dirty="0" smtClean="0">
              <a:solidFill>
                <a:schemeClr val="bg1"/>
              </a:solidFill>
            </a:endParaRPr>
          </a:p>
          <a:p>
            <a:pPr lvl="1">
              <a:lnSpc>
                <a:spcPct val="80000"/>
              </a:lnSpc>
            </a:pPr>
            <a:r>
              <a:rPr lang="en-US" sz="1600" dirty="0" smtClean="0">
                <a:solidFill>
                  <a:schemeClr val="bg1"/>
                </a:solidFill>
              </a:rPr>
              <a:t>new hires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>
                <a:solidFill>
                  <a:schemeClr val="bg1"/>
                </a:solidFill>
              </a:rPr>
              <a:t>young </a:t>
            </a:r>
            <a:r>
              <a:rPr lang="en-US" sz="1600" dirty="0">
                <a:solidFill>
                  <a:schemeClr val="bg1"/>
                </a:solidFill>
              </a:rPr>
              <a:t>and single </a:t>
            </a:r>
            <a:r>
              <a:rPr lang="en-US" sz="1600" dirty="0" smtClean="0">
                <a:solidFill>
                  <a:schemeClr val="bg1"/>
                </a:solidFill>
              </a:rPr>
              <a:t>workers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>
                <a:solidFill>
                  <a:schemeClr val="bg1"/>
                </a:solidFill>
              </a:rPr>
              <a:t>lower </a:t>
            </a:r>
            <a:r>
              <a:rPr lang="en-US" sz="1600" dirty="0">
                <a:solidFill>
                  <a:schemeClr val="bg1"/>
                </a:solidFill>
              </a:rPr>
              <a:t>income </a:t>
            </a:r>
            <a:r>
              <a:rPr lang="en-US" sz="1600" dirty="0" smtClean="0">
                <a:solidFill>
                  <a:schemeClr val="bg1"/>
                </a:solidFill>
              </a:rPr>
              <a:t>workers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>
                <a:solidFill>
                  <a:schemeClr val="bg1"/>
                </a:solidFill>
              </a:rPr>
              <a:t>Friday </a:t>
            </a:r>
            <a:r>
              <a:rPr lang="en-US" sz="1600" dirty="0">
                <a:solidFill>
                  <a:schemeClr val="bg1"/>
                </a:solidFill>
              </a:rPr>
              <a:t>injury reported on </a:t>
            </a:r>
            <a:r>
              <a:rPr lang="en-US" sz="1600" dirty="0" smtClean="0">
                <a:solidFill>
                  <a:schemeClr val="bg1"/>
                </a:solidFill>
              </a:rPr>
              <a:t>Monday</a:t>
            </a:r>
          </a:p>
          <a:p>
            <a:pPr lvl="1">
              <a:lnSpc>
                <a:spcPct val="80000"/>
              </a:lnSpc>
            </a:pP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000" b="1" dirty="0" smtClean="0">
                <a:solidFill>
                  <a:schemeClr val="bg1"/>
                </a:solidFill>
              </a:rPr>
              <a:t>Evidence Relied upon Solely from One Source</a:t>
            </a:r>
            <a:endParaRPr lang="en-US" sz="2000" dirty="0" smtClean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2000" b="1" dirty="0" smtClean="0">
                <a:solidFill>
                  <a:schemeClr val="bg1"/>
                </a:solidFill>
              </a:rPr>
              <a:t>Red Herrings:</a:t>
            </a:r>
          </a:p>
          <a:p>
            <a:pPr lvl="1">
              <a:lnSpc>
                <a:spcPct val="80000"/>
              </a:lnSpc>
            </a:pPr>
            <a:r>
              <a:rPr lang="en-US" sz="1600" b="1" dirty="0" smtClean="0">
                <a:solidFill>
                  <a:schemeClr val="bg1"/>
                </a:solidFill>
              </a:rPr>
              <a:t>Reliance on the Employer</a:t>
            </a:r>
            <a:r>
              <a:rPr lang="en-US" sz="1600" dirty="0" smtClean="0">
                <a:solidFill>
                  <a:schemeClr val="bg1"/>
                </a:solidFill>
              </a:rPr>
              <a:t>:  </a:t>
            </a:r>
            <a:r>
              <a:rPr lang="en-US" sz="1600" dirty="0">
                <a:solidFill>
                  <a:schemeClr val="bg1"/>
                </a:solidFill>
              </a:rPr>
              <a:t>Adjuster gives undue weight to Employer statements who have vested interests in the outcome of the claim</a:t>
            </a:r>
            <a:r>
              <a:rPr lang="en-US" sz="1600" dirty="0" smtClean="0">
                <a:solidFill>
                  <a:schemeClr val="bg1"/>
                </a:solidFill>
              </a:rPr>
              <a:t>.</a:t>
            </a:r>
          </a:p>
          <a:p>
            <a:pPr lvl="1">
              <a:lnSpc>
                <a:spcPct val="80000"/>
              </a:lnSpc>
            </a:pPr>
            <a:r>
              <a:rPr lang="en-US" sz="1600" b="1" dirty="0" smtClean="0">
                <a:solidFill>
                  <a:schemeClr val="bg1"/>
                </a:solidFill>
              </a:rPr>
              <a:t>Reliance on the Claimant</a:t>
            </a:r>
            <a:r>
              <a:rPr lang="en-US" sz="1600" dirty="0" smtClean="0">
                <a:solidFill>
                  <a:schemeClr val="bg1"/>
                </a:solidFill>
              </a:rPr>
              <a:t>:  Claimant is a poor source upon which to base an entire denial.</a:t>
            </a:r>
          </a:p>
          <a:p>
            <a:pPr lvl="1">
              <a:lnSpc>
                <a:spcPct val="80000"/>
              </a:lnSpc>
            </a:pPr>
            <a:r>
              <a:rPr lang="en-US" sz="1600" b="1" dirty="0" smtClean="0">
                <a:solidFill>
                  <a:schemeClr val="bg1"/>
                </a:solidFill>
              </a:rPr>
              <a:t>Reliance on Employer Generated Forms</a:t>
            </a:r>
            <a:r>
              <a:rPr lang="en-US" sz="1600" dirty="0" smtClean="0">
                <a:solidFill>
                  <a:schemeClr val="bg1"/>
                </a:solidFill>
              </a:rPr>
              <a:t>:  STD </a:t>
            </a:r>
            <a:r>
              <a:rPr lang="en-US" sz="1600" dirty="0">
                <a:solidFill>
                  <a:schemeClr val="bg1"/>
                </a:solidFill>
              </a:rPr>
              <a:t>and LTD forms, health insurance forms, and other forms not completed by </a:t>
            </a:r>
            <a:r>
              <a:rPr lang="en-US" sz="1600" dirty="0" smtClean="0">
                <a:solidFill>
                  <a:schemeClr val="bg1"/>
                </a:solidFill>
              </a:rPr>
              <a:t>Claimant</a:t>
            </a:r>
          </a:p>
          <a:p>
            <a:pPr lvl="1">
              <a:lnSpc>
                <a:spcPct val="80000"/>
              </a:lnSpc>
            </a:pPr>
            <a:r>
              <a:rPr lang="en-US" sz="1600" b="1" dirty="0" smtClean="0">
                <a:solidFill>
                  <a:schemeClr val="bg1"/>
                </a:solidFill>
              </a:rPr>
              <a:t>Reliance on Doctors’ Notes:  </a:t>
            </a:r>
            <a:r>
              <a:rPr lang="en-US" sz="1600" dirty="0" smtClean="0">
                <a:solidFill>
                  <a:schemeClr val="bg1"/>
                </a:solidFill>
              </a:rPr>
              <a:t>doctors’ failure to recite work-related history on narrative reports (often found on Patient History Forms, but not in narrative).</a:t>
            </a:r>
          </a:p>
          <a:p>
            <a:pPr lvl="1">
              <a:lnSpc>
                <a:spcPct val="80000"/>
              </a:lnSpc>
            </a:pPr>
            <a:r>
              <a:rPr lang="en-US" sz="1600" b="1" dirty="0" smtClean="0">
                <a:solidFill>
                  <a:schemeClr val="bg1"/>
                </a:solidFill>
              </a:rPr>
              <a:t>Reliance on Allegations of Pre-Existing Conditions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Communication</a:t>
            </a: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2400" b="1" dirty="0">
                <a:solidFill>
                  <a:schemeClr val="bg1"/>
                </a:solidFill>
              </a:rPr>
              <a:t>Lack of Communication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b="1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bg1"/>
                </a:solidFill>
              </a:rPr>
              <a:t>Claimant: </a:t>
            </a:r>
            <a:r>
              <a:rPr lang="en-US" sz="2000" dirty="0">
                <a:solidFill>
                  <a:schemeClr val="bg1"/>
                </a:solidFill>
              </a:rPr>
              <a:t>15 year </a:t>
            </a:r>
            <a:r>
              <a:rPr lang="en-US" sz="2000" dirty="0" smtClean="0">
                <a:solidFill>
                  <a:schemeClr val="bg1"/>
                </a:solidFill>
              </a:rPr>
              <a:t>employee, </a:t>
            </a:r>
            <a:r>
              <a:rPr lang="en-US" sz="2000" dirty="0">
                <a:solidFill>
                  <a:schemeClr val="bg1"/>
                </a:solidFill>
              </a:rPr>
              <a:t>had traumatic amputation and no returned phone call in 21 days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Employer and Carrier assume the other is processing claim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Claim is reported to huge parent company and not to the </a:t>
            </a:r>
            <a:r>
              <a:rPr lang="en-US" sz="2000" dirty="0" smtClean="0">
                <a:solidFill>
                  <a:schemeClr val="bg1"/>
                </a:solidFill>
              </a:rPr>
              <a:t>Third Part Administrator</a:t>
            </a:r>
            <a:endParaRPr lang="en-US" sz="20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000" dirty="0" smtClean="0">
                <a:solidFill>
                  <a:schemeClr val="bg1"/>
                </a:solidFill>
              </a:rPr>
              <a:t>Claimant usually </a:t>
            </a:r>
            <a:r>
              <a:rPr lang="en-US" sz="2000" dirty="0">
                <a:solidFill>
                  <a:schemeClr val="bg1"/>
                </a:solidFill>
              </a:rPr>
              <a:t>required by employer </a:t>
            </a:r>
            <a:r>
              <a:rPr lang="en-US" sz="2000" dirty="0" smtClean="0">
                <a:solidFill>
                  <a:schemeClr val="bg1"/>
                </a:solidFill>
              </a:rPr>
              <a:t>to </a:t>
            </a:r>
            <a:r>
              <a:rPr lang="en-US" sz="2000" dirty="0">
                <a:solidFill>
                  <a:schemeClr val="bg1"/>
                </a:solidFill>
              </a:rPr>
              <a:t>report in 24 </a:t>
            </a:r>
            <a:r>
              <a:rPr lang="en-US" sz="2000" dirty="0" smtClean="0">
                <a:solidFill>
                  <a:schemeClr val="bg1"/>
                </a:solidFill>
              </a:rPr>
              <a:t>hours, </a:t>
            </a:r>
            <a:r>
              <a:rPr lang="en-US" sz="2000" dirty="0">
                <a:solidFill>
                  <a:schemeClr val="bg1"/>
                </a:solidFill>
              </a:rPr>
              <a:t>yet </a:t>
            </a:r>
            <a:r>
              <a:rPr lang="en-US" sz="2000" dirty="0" smtClean="0">
                <a:solidFill>
                  <a:schemeClr val="bg1"/>
                </a:solidFill>
              </a:rPr>
              <a:t>employer/carrier </a:t>
            </a:r>
            <a:r>
              <a:rPr lang="en-US" sz="2000" dirty="0">
                <a:solidFill>
                  <a:schemeClr val="bg1"/>
                </a:solidFill>
              </a:rPr>
              <a:t>response often delayed</a:t>
            </a:r>
          </a:p>
          <a:p>
            <a:pPr>
              <a:lnSpc>
                <a:spcPct val="90000"/>
              </a:lnSpc>
            </a:pP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2400" b="1" dirty="0">
                <a:solidFill>
                  <a:schemeClr val="bg1"/>
                </a:solidFill>
              </a:rPr>
              <a:t>Lack of Understanding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400" b="1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000" dirty="0" smtClean="0">
                <a:solidFill>
                  <a:schemeClr val="bg1"/>
                </a:solidFill>
              </a:rPr>
              <a:t>Rude and abrupt conversations with Claimant</a:t>
            </a:r>
          </a:p>
          <a:p>
            <a:pPr>
              <a:lnSpc>
                <a:spcPct val="90000"/>
              </a:lnSpc>
            </a:pPr>
            <a:r>
              <a:rPr lang="en-US" sz="2000" dirty="0" smtClean="0">
                <a:solidFill>
                  <a:schemeClr val="bg1"/>
                </a:solidFill>
              </a:rPr>
              <a:t>Jargon </a:t>
            </a:r>
            <a:r>
              <a:rPr lang="en-US" sz="2000" dirty="0">
                <a:solidFill>
                  <a:schemeClr val="bg1"/>
                </a:solidFill>
              </a:rPr>
              <a:t>on forms and </a:t>
            </a:r>
            <a:r>
              <a:rPr lang="en-US" sz="2000" dirty="0" smtClean="0">
                <a:solidFill>
                  <a:schemeClr val="bg1"/>
                </a:solidFill>
              </a:rPr>
              <a:t>documents (Form 15)</a:t>
            </a:r>
            <a:endParaRPr lang="en-US" sz="20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Vacation pay vs. </a:t>
            </a:r>
            <a:r>
              <a:rPr lang="en-US" sz="2000" dirty="0" smtClean="0">
                <a:solidFill>
                  <a:schemeClr val="bg1"/>
                </a:solidFill>
              </a:rPr>
              <a:t>temporary total compensation</a:t>
            </a:r>
            <a:endParaRPr lang="en-US" sz="20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Repetitive trauma, injury by accident or occupational </a:t>
            </a:r>
            <a:r>
              <a:rPr lang="en-US" sz="2000" dirty="0" smtClean="0">
                <a:solidFill>
                  <a:schemeClr val="bg1"/>
                </a:solidFill>
              </a:rPr>
              <a:t>disease?</a:t>
            </a:r>
            <a:endParaRPr lang="en-US" sz="20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000" dirty="0" smtClean="0">
                <a:solidFill>
                  <a:schemeClr val="bg1"/>
                </a:solidFill>
              </a:rPr>
              <a:t>Medical </a:t>
            </a:r>
            <a:r>
              <a:rPr lang="en-US" sz="2000" dirty="0">
                <a:solidFill>
                  <a:schemeClr val="bg1"/>
                </a:solidFill>
              </a:rPr>
              <a:t>bills being received at </a:t>
            </a:r>
            <a:r>
              <a:rPr lang="en-US" sz="2000" dirty="0" smtClean="0">
                <a:solidFill>
                  <a:schemeClr val="bg1"/>
                </a:solidFill>
              </a:rPr>
              <a:t>Claimant’s </a:t>
            </a:r>
            <a:r>
              <a:rPr lang="en-US" sz="2000" dirty="0">
                <a:solidFill>
                  <a:schemeClr val="bg1"/>
                </a:solidFill>
              </a:rPr>
              <a:t>home 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Claimant’s reaction: pain, financial problems, and worry </a:t>
            </a:r>
          </a:p>
          <a:p>
            <a:pPr>
              <a:lnSpc>
                <a:spcPct val="90000"/>
              </a:lnSpc>
            </a:pPr>
            <a:endParaRPr lang="en-US" sz="20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Hostile or Intrusive Employer</a:t>
            </a: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Overbearing demands: weekly out of work slips provided, need to know </a:t>
            </a:r>
            <a:r>
              <a:rPr lang="en-US" sz="2000" u="sng" dirty="0">
                <a:solidFill>
                  <a:schemeClr val="bg1"/>
                </a:solidFill>
              </a:rPr>
              <a:t>exact</a:t>
            </a:r>
            <a:r>
              <a:rPr lang="en-US" sz="2000" dirty="0">
                <a:solidFill>
                  <a:schemeClr val="bg1"/>
                </a:solidFill>
              </a:rPr>
              <a:t> date of return, must report to work even if its to open mail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Punitive light duty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Coworker states claimant’s job has been posted/notified that job will be filled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Refusal to give the adjuster’s contact information</a:t>
            </a:r>
          </a:p>
          <a:p>
            <a:pPr>
              <a:lnSpc>
                <a:spcPct val="90000"/>
              </a:lnSpc>
            </a:pPr>
            <a:r>
              <a:rPr lang="en-US" sz="2000" dirty="0" smtClean="0">
                <a:solidFill>
                  <a:schemeClr val="bg1"/>
                </a:solidFill>
              </a:rPr>
              <a:t>Human Resources </a:t>
            </a:r>
            <a:r>
              <a:rPr lang="en-US" sz="2000" dirty="0">
                <a:solidFill>
                  <a:schemeClr val="bg1"/>
                </a:solidFill>
              </a:rPr>
              <a:t>department overly involved in status of the case </a:t>
            </a:r>
            <a:r>
              <a:rPr lang="en-US" sz="2000" dirty="0" smtClean="0">
                <a:solidFill>
                  <a:schemeClr val="bg1"/>
                </a:solidFill>
              </a:rPr>
              <a:t>and communication with the doctor</a:t>
            </a:r>
            <a:endParaRPr lang="en-US" sz="20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Manipulation of return </a:t>
            </a:r>
            <a:r>
              <a:rPr lang="en-US" sz="2000" dirty="0" smtClean="0">
                <a:solidFill>
                  <a:schemeClr val="bg1"/>
                </a:solidFill>
              </a:rPr>
              <a:t>appointments</a:t>
            </a:r>
            <a:endParaRPr lang="en-US" sz="20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endParaRPr lang="en-US" sz="20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Drug testing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Safety talks using </a:t>
            </a:r>
            <a:r>
              <a:rPr lang="en-US" sz="2000" dirty="0" smtClean="0">
                <a:solidFill>
                  <a:schemeClr val="bg1"/>
                </a:solidFill>
              </a:rPr>
              <a:t>Claimant’s </a:t>
            </a:r>
            <a:r>
              <a:rPr lang="en-US" sz="2000" dirty="0">
                <a:solidFill>
                  <a:schemeClr val="bg1"/>
                </a:solidFill>
              </a:rPr>
              <a:t>injury as an example-ridicule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Immediate change of attitude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Contacted by adjuster with recorder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Notified claim </a:t>
            </a:r>
            <a:r>
              <a:rPr lang="en-US" sz="2000" dirty="0" smtClean="0">
                <a:solidFill>
                  <a:schemeClr val="bg1"/>
                </a:solidFill>
              </a:rPr>
              <a:t>is </a:t>
            </a:r>
            <a:r>
              <a:rPr lang="en-US" sz="2000" dirty="0">
                <a:solidFill>
                  <a:schemeClr val="bg1"/>
                </a:solidFill>
              </a:rPr>
              <a:t>under investigation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Can’t go to doctor appointments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Light Duty; Shift Change; Written up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Light duty hours not turned into adjuster (no </a:t>
            </a:r>
            <a:r>
              <a:rPr lang="en-US" sz="2000" dirty="0" smtClean="0">
                <a:solidFill>
                  <a:schemeClr val="bg1"/>
                </a:solidFill>
              </a:rPr>
              <a:t>temporary partial compensation)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Delay of Benefits</a:t>
            </a: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000" dirty="0">
                <a:solidFill>
                  <a:schemeClr val="bg1"/>
                </a:solidFill>
              </a:rPr>
              <a:t>Medical bills not being paid (review </a:t>
            </a:r>
            <a:r>
              <a:rPr lang="en-US" sz="2000" dirty="0" smtClean="0">
                <a:solidFill>
                  <a:schemeClr val="bg1"/>
                </a:solidFill>
              </a:rPr>
              <a:t>agents-peer review)</a:t>
            </a:r>
            <a:endParaRPr lang="en-US" sz="2000" dirty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2000" dirty="0">
                <a:solidFill>
                  <a:schemeClr val="bg1"/>
                </a:solidFill>
              </a:rPr>
              <a:t>Prescriptions not approved resulting in delay of reimbursement </a:t>
            </a:r>
          </a:p>
          <a:p>
            <a:pPr>
              <a:lnSpc>
                <a:spcPct val="80000"/>
              </a:lnSpc>
            </a:pPr>
            <a:r>
              <a:rPr lang="en-US" sz="2000" dirty="0">
                <a:solidFill>
                  <a:schemeClr val="bg1"/>
                </a:solidFill>
              </a:rPr>
              <a:t>Late checks </a:t>
            </a:r>
          </a:p>
          <a:p>
            <a:pPr>
              <a:lnSpc>
                <a:spcPct val="80000"/>
              </a:lnSpc>
            </a:pPr>
            <a:r>
              <a:rPr lang="en-US" sz="2000" dirty="0">
                <a:solidFill>
                  <a:schemeClr val="bg1"/>
                </a:solidFill>
              </a:rPr>
              <a:t>Checks arriving haphazardly</a:t>
            </a:r>
          </a:p>
          <a:p>
            <a:pPr>
              <a:lnSpc>
                <a:spcPct val="80000"/>
              </a:lnSpc>
            </a:pPr>
            <a:r>
              <a:rPr lang="en-US" sz="2000" dirty="0">
                <a:solidFill>
                  <a:schemeClr val="bg1"/>
                </a:solidFill>
              </a:rPr>
              <a:t>Automatic computer payment mishaps</a:t>
            </a:r>
          </a:p>
          <a:p>
            <a:pPr>
              <a:lnSpc>
                <a:spcPct val="80000"/>
              </a:lnSpc>
            </a:pPr>
            <a:r>
              <a:rPr lang="en-US" sz="2000" dirty="0">
                <a:solidFill>
                  <a:schemeClr val="bg1"/>
                </a:solidFill>
              </a:rPr>
              <a:t>Amount of checks vary with no </a:t>
            </a:r>
            <a:r>
              <a:rPr lang="en-US" sz="2000" dirty="0" smtClean="0">
                <a:solidFill>
                  <a:schemeClr val="bg1"/>
                </a:solidFill>
              </a:rPr>
              <a:t>explanation</a:t>
            </a:r>
          </a:p>
          <a:p>
            <a:pPr>
              <a:lnSpc>
                <a:spcPct val="80000"/>
              </a:lnSpc>
            </a:pPr>
            <a:r>
              <a:rPr lang="en-US" sz="2000" dirty="0" smtClean="0">
                <a:solidFill>
                  <a:schemeClr val="bg1"/>
                </a:solidFill>
              </a:rPr>
              <a:t>Child support late</a:t>
            </a:r>
            <a:endParaRPr lang="en-US" sz="2000" dirty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endParaRPr lang="en-US" sz="2400" dirty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endParaRPr lang="en-US" sz="2400" dirty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000" dirty="0">
                <a:solidFill>
                  <a:schemeClr val="bg1"/>
                </a:solidFill>
              </a:rPr>
              <a:t>Physicians changed/ tests </a:t>
            </a:r>
            <a:r>
              <a:rPr lang="en-US" sz="2000" dirty="0" smtClean="0">
                <a:solidFill>
                  <a:schemeClr val="bg1"/>
                </a:solidFill>
              </a:rPr>
              <a:t>not </a:t>
            </a:r>
            <a:r>
              <a:rPr lang="en-US" sz="2000" dirty="0">
                <a:solidFill>
                  <a:schemeClr val="bg1"/>
                </a:solidFill>
              </a:rPr>
              <a:t>authorized </a:t>
            </a:r>
          </a:p>
          <a:p>
            <a:pPr>
              <a:lnSpc>
                <a:spcPct val="80000"/>
              </a:lnSpc>
            </a:pPr>
            <a:r>
              <a:rPr lang="en-US" sz="2000" dirty="0">
                <a:solidFill>
                  <a:schemeClr val="bg1"/>
                </a:solidFill>
              </a:rPr>
              <a:t>Affect on retirement- “just nine months away”</a:t>
            </a:r>
          </a:p>
          <a:p>
            <a:pPr>
              <a:lnSpc>
                <a:spcPct val="80000"/>
              </a:lnSpc>
            </a:pPr>
            <a:r>
              <a:rPr lang="en-US" sz="2000" dirty="0" smtClean="0">
                <a:solidFill>
                  <a:schemeClr val="bg1"/>
                </a:solidFill>
              </a:rPr>
              <a:t>Temporary Total Disability </a:t>
            </a:r>
            <a:r>
              <a:rPr lang="en-US" sz="2000" dirty="0">
                <a:solidFill>
                  <a:schemeClr val="bg1"/>
                </a:solidFill>
              </a:rPr>
              <a:t>v.  sick leave</a:t>
            </a:r>
          </a:p>
          <a:p>
            <a:pPr>
              <a:lnSpc>
                <a:spcPct val="80000"/>
              </a:lnSpc>
            </a:pPr>
            <a:r>
              <a:rPr lang="en-US" sz="2000" dirty="0">
                <a:solidFill>
                  <a:schemeClr val="bg1"/>
                </a:solidFill>
              </a:rPr>
              <a:t>None of us would pay wages late- </a:t>
            </a:r>
            <a:r>
              <a:rPr lang="en-US" sz="2000" dirty="0" smtClean="0">
                <a:solidFill>
                  <a:schemeClr val="bg1"/>
                </a:solidFill>
              </a:rPr>
              <a:t>Temporary Total Disability nonchalant/sporadic</a:t>
            </a:r>
            <a:endParaRPr lang="en-US" sz="2000" dirty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2000" dirty="0">
                <a:solidFill>
                  <a:schemeClr val="bg1"/>
                </a:solidFill>
              </a:rPr>
              <a:t>Penalties inadequate</a:t>
            </a:r>
          </a:p>
          <a:p>
            <a:pPr>
              <a:lnSpc>
                <a:spcPct val="80000"/>
              </a:lnSpc>
            </a:pPr>
            <a:r>
              <a:rPr lang="en-US" sz="2000" dirty="0">
                <a:solidFill>
                  <a:schemeClr val="bg1"/>
                </a:solidFill>
              </a:rPr>
              <a:t>Collection agencies/ late bills/ power cut off </a:t>
            </a:r>
          </a:p>
          <a:p>
            <a:pPr>
              <a:lnSpc>
                <a:spcPct val="80000"/>
              </a:lnSpc>
            </a:pPr>
            <a:r>
              <a:rPr lang="en-US" sz="2000" dirty="0">
                <a:solidFill>
                  <a:schemeClr val="bg1"/>
                </a:solidFill>
              </a:rPr>
              <a:t>Non-payment-Rx &amp; Mileage</a:t>
            </a:r>
          </a:p>
          <a:p>
            <a:pPr>
              <a:lnSpc>
                <a:spcPct val="80000"/>
              </a:lnSpc>
            </a:pP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Lawyer Advertising</a:t>
            </a:r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z="2000" dirty="0">
                <a:solidFill>
                  <a:schemeClr val="bg1"/>
                </a:solidFill>
              </a:rPr>
              <a:t>Yellow Pages</a:t>
            </a:r>
          </a:p>
          <a:p>
            <a:r>
              <a:rPr lang="en-US" sz="2000" dirty="0">
                <a:solidFill>
                  <a:schemeClr val="bg1"/>
                </a:solidFill>
              </a:rPr>
              <a:t>Radio</a:t>
            </a:r>
          </a:p>
          <a:p>
            <a:r>
              <a:rPr lang="en-US" sz="2000" dirty="0">
                <a:solidFill>
                  <a:schemeClr val="bg1"/>
                </a:solidFill>
              </a:rPr>
              <a:t>Television</a:t>
            </a:r>
          </a:p>
          <a:p>
            <a:r>
              <a:rPr lang="en-US" sz="2000" dirty="0">
                <a:solidFill>
                  <a:schemeClr val="bg1"/>
                </a:solidFill>
              </a:rPr>
              <a:t>Cable</a:t>
            </a:r>
          </a:p>
          <a:p>
            <a:r>
              <a:rPr lang="en-US" sz="2000" dirty="0">
                <a:solidFill>
                  <a:schemeClr val="bg1"/>
                </a:solidFill>
              </a:rPr>
              <a:t>Polished and prepared</a:t>
            </a:r>
          </a:p>
          <a:p>
            <a:r>
              <a:rPr lang="en-US" sz="2000" dirty="0">
                <a:solidFill>
                  <a:schemeClr val="bg1"/>
                </a:solidFill>
              </a:rPr>
              <a:t>Little effort needed to gain knowledge and a since of  control.</a:t>
            </a:r>
          </a:p>
          <a:p>
            <a:r>
              <a:rPr lang="en-US" sz="2000" dirty="0">
                <a:solidFill>
                  <a:schemeClr val="bg1"/>
                </a:solidFill>
              </a:rPr>
              <a:t>They go to great efforts to make it  easy 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sz="2000" dirty="0" smtClean="0">
                <a:solidFill>
                  <a:schemeClr val="bg1"/>
                </a:solidFill>
              </a:rPr>
              <a:t>Mesothelioma </a:t>
            </a:r>
            <a:r>
              <a:rPr lang="en-US" sz="2000" dirty="0">
                <a:solidFill>
                  <a:schemeClr val="bg1"/>
                </a:solidFill>
              </a:rPr>
              <a:t>– specialty commercials</a:t>
            </a:r>
          </a:p>
          <a:p>
            <a:r>
              <a:rPr lang="en-US" sz="2000" dirty="0">
                <a:solidFill>
                  <a:schemeClr val="bg1"/>
                </a:solidFill>
              </a:rPr>
              <a:t>Internet</a:t>
            </a:r>
          </a:p>
          <a:p>
            <a:r>
              <a:rPr lang="en-US" sz="2000" dirty="0" smtClean="0">
                <a:solidFill>
                  <a:schemeClr val="bg1"/>
                </a:solidFill>
              </a:rPr>
              <a:t>YouTube/MySpace/Facebook</a:t>
            </a:r>
            <a:endParaRPr lang="en-US" sz="2000" dirty="0">
              <a:solidFill>
                <a:schemeClr val="bg1"/>
              </a:solidFill>
            </a:endParaRPr>
          </a:p>
          <a:p>
            <a:r>
              <a:rPr lang="en-US" sz="2000" dirty="0">
                <a:solidFill>
                  <a:schemeClr val="bg1"/>
                </a:solidFill>
              </a:rPr>
              <a:t>Night and daytime often more effective</a:t>
            </a:r>
          </a:p>
          <a:p>
            <a:r>
              <a:rPr lang="en-US" sz="2000" dirty="0">
                <a:solidFill>
                  <a:schemeClr val="bg1"/>
                </a:solidFill>
              </a:rPr>
              <a:t>(timed at a point of frustration or pain dealing with the comp claim and/or medical issues)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solidFill>
                  <a:schemeClr val="bg1"/>
                </a:solidFill>
              </a:rPr>
              <a:t>Advice of Friends, Family, or Doctor</a:t>
            </a:r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000" dirty="0" smtClean="0">
                <a:solidFill>
                  <a:schemeClr val="bg1"/>
                </a:solidFill>
              </a:rPr>
              <a:t>Workers’ Compensation </a:t>
            </a:r>
            <a:r>
              <a:rPr lang="en-US" sz="2000" dirty="0">
                <a:solidFill>
                  <a:schemeClr val="bg1"/>
                </a:solidFill>
              </a:rPr>
              <a:t>system is overwhelming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Potential third party claim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Medical bills directed to the claimant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Potential Social Security Issues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Short term / Long Term Disability and Set off Issues </a:t>
            </a:r>
            <a:endParaRPr lang="en-US" sz="2000" dirty="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000" dirty="0" smtClean="0">
                <a:solidFill>
                  <a:schemeClr val="bg1"/>
                </a:solidFill>
              </a:rPr>
              <a:t>Notice of </a:t>
            </a:r>
            <a:r>
              <a:rPr lang="en-US" sz="2000" dirty="0">
                <a:solidFill>
                  <a:schemeClr val="bg1"/>
                </a:solidFill>
              </a:rPr>
              <a:t>H</a:t>
            </a:r>
            <a:r>
              <a:rPr lang="en-US" sz="2000" dirty="0" smtClean="0">
                <a:solidFill>
                  <a:schemeClr val="bg1"/>
                </a:solidFill>
              </a:rPr>
              <a:t>ealth Insurance lien based on work-related nature of treatment</a:t>
            </a:r>
            <a:endParaRPr lang="en-US" sz="20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Past history of </a:t>
            </a:r>
            <a:r>
              <a:rPr lang="en-US" sz="2000" dirty="0" smtClean="0">
                <a:solidFill>
                  <a:schemeClr val="bg1"/>
                </a:solidFill>
              </a:rPr>
              <a:t>co-workers </a:t>
            </a:r>
            <a:r>
              <a:rPr lang="en-US" sz="2000" dirty="0">
                <a:solidFill>
                  <a:schemeClr val="bg1"/>
                </a:solidFill>
              </a:rPr>
              <a:t>being fired on the job 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876800" y="1524000"/>
            <a:ext cx="4038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Perception that WC cases are somehow big injury cases v. PI cases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Pain causes depression, helplessness which limits ability to cope with pain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Pain Clinics- failed surgeries- no break through pain medicine allowed- live with it  means to suffer with it to the claimant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Medical care </a:t>
            </a:r>
            <a:r>
              <a:rPr lang="en-US" sz="2000" dirty="0" smtClean="0">
                <a:solidFill>
                  <a:schemeClr val="bg1"/>
                </a:solidFill>
              </a:rPr>
              <a:t>denied/body parts carved out/mixed medical presentation not acknowledged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Authorized Company Doctor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2000" dirty="0" smtClean="0">
                <a:solidFill>
                  <a:schemeClr val="bg1"/>
                </a:solidFill>
              </a:rPr>
              <a:t>Failure to examine the Claimant (“never put hands on me…”)</a:t>
            </a:r>
          </a:p>
          <a:p>
            <a:r>
              <a:rPr lang="en-US" sz="2000" dirty="0" smtClean="0">
                <a:solidFill>
                  <a:schemeClr val="bg1"/>
                </a:solidFill>
              </a:rPr>
              <a:t>Failure to address chronic pain</a:t>
            </a:r>
          </a:p>
          <a:p>
            <a:r>
              <a:rPr lang="en-US" sz="2000" dirty="0" smtClean="0">
                <a:solidFill>
                  <a:schemeClr val="bg1"/>
                </a:solidFill>
              </a:rPr>
              <a:t>Only addresses body parts specifically authorized by adjuster</a:t>
            </a:r>
          </a:p>
          <a:p>
            <a:r>
              <a:rPr lang="en-US" sz="2000" dirty="0" smtClean="0">
                <a:solidFill>
                  <a:schemeClr val="bg1"/>
                </a:solidFill>
              </a:rPr>
              <a:t>Very short appointment times</a:t>
            </a:r>
            <a:endParaRPr lang="en-US" sz="2000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z="2000" dirty="0" smtClean="0">
                <a:solidFill>
                  <a:schemeClr val="bg1"/>
                </a:solidFill>
              </a:rPr>
              <a:t>Failure to explain more fully questions posed by the Claimant</a:t>
            </a:r>
          </a:p>
          <a:p>
            <a:r>
              <a:rPr lang="en-US" sz="2000" dirty="0" smtClean="0">
                <a:solidFill>
                  <a:schemeClr val="bg1"/>
                </a:solidFill>
              </a:rPr>
              <a:t>Failure to address work status and return appointments</a:t>
            </a:r>
          </a:p>
          <a:p>
            <a:r>
              <a:rPr lang="en-US" sz="2000" dirty="0" smtClean="0">
                <a:solidFill>
                  <a:schemeClr val="bg1"/>
                </a:solidFill>
              </a:rPr>
              <a:t>More than 50 miles away from Claimant</a:t>
            </a:r>
          </a:p>
          <a:p>
            <a:r>
              <a:rPr lang="en-US" sz="2000" dirty="0" smtClean="0">
                <a:solidFill>
                  <a:schemeClr val="bg1"/>
                </a:solidFill>
              </a:rPr>
              <a:t>Ultra-conservative care and treatment</a:t>
            </a:r>
          </a:p>
          <a:p>
            <a:r>
              <a:rPr lang="en-US" sz="2000" dirty="0" smtClean="0">
                <a:solidFill>
                  <a:schemeClr val="bg1"/>
                </a:solidFill>
              </a:rPr>
              <a:t>Quick MMI opinion-no future medical care recommended</a:t>
            </a:r>
          </a:p>
        </p:txBody>
      </p:sp>
    </p:spTree>
    <p:extLst>
      <p:ext uri="{BB962C8B-B14F-4D97-AF65-F5344CB8AC3E}">
        <p14:creationId xmlns:p14="http://schemas.microsoft.com/office/powerpoint/2010/main" val="153065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Restricted  Duty</a:t>
            </a: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What are the restrictions? </a:t>
            </a:r>
            <a:endParaRPr lang="en-US" sz="2000" dirty="0" smtClean="0">
              <a:solidFill>
                <a:schemeClr val="bg1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1600" dirty="0" smtClean="0">
                <a:solidFill>
                  <a:schemeClr val="bg1"/>
                </a:solidFill>
              </a:rPr>
              <a:t>Spinal </a:t>
            </a:r>
            <a:r>
              <a:rPr lang="en-US" sz="1600" dirty="0">
                <a:solidFill>
                  <a:schemeClr val="bg1"/>
                </a:solidFill>
              </a:rPr>
              <a:t>Fusion resulting in physical and pharmaceutical </a:t>
            </a:r>
            <a:r>
              <a:rPr lang="en-US" sz="1600" dirty="0" smtClean="0">
                <a:solidFill>
                  <a:schemeClr val="bg1"/>
                </a:solidFill>
              </a:rPr>
              <a:t>restrictions</a:t>
            </a:r>
          </a:p>
          <a:p>
            <a:pPr lvl="1">
              <a:lnSpc>
                <a:spcPct val="90000"/>
              </a:lnSpc>
            </a:pPr>
            <a:r>
              <a:rPr lang="en-US" sz="1600" dirty="0" smtClean="0">
                <a:solidFill>
                  <a:schemeClr val="bg1"/>
                </a:solidFill>
              </a:rPr>
              <a:t>psychiatric restrictions</a:t>
            </a:r>
            <a:endParaRPr lang="en-US" sz="16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Refusal to consider minor modifications</a:t>
            </a:r>
          </a:p>
          <a:p>
            <a:pPr>
              <a:lnSpc>
                <a:spcPct val="90000"/>
              </a:lnSpc>
            </a:pPr>
            <a:r>
              <a:rPr lang="en-US" sz="2000" dirty="0" smtClean="0">
                <a:solidFill>
                  <a:schemeClr val="bg1"/>
                </a:solidFill>
              </a:rPr>
              <a:t>Co-workers </a:t>
            </a:r>
            <a:r>
              <a:rPr lang="en-US" sz="2000" dirty="0">
                <a:solidFill>
                  <a:schemeClr val="bg1"/>
                </a:solidFill>
              </a:rPr>
              <a:t>resent taking on the burden of </a:t>
            </a:r>
            <a:r>
              <a:rPr lang="en-US" sz="2000" dirty="0" smtClean="0">
                <a:solidFill>
                  <a:schemeClr val="bg1"/>
                </a:solidFill>
              </a:rPr>
              <a:t>Claimant’s </a:t>
            </a:r>
            <a:r>
              <a:rPr lang="en-US" sz="2000" dirty="0">
                <a:solidFill>
                  <a:schemeClr val="bg1"/>
                </a:solidFill>
              </a:rPr>
              <a:t>lifting restrictions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Not notified of alternative available light duty work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Termination shortly after return to work</a:t>
            </a:r>
          </a:p>
          <a:p>
            <a:pPr>
              <a:lnSpc>
                <a:spcPct val="90000"/>
              </a:lnSpc>
            </a:pPr>
            <a:endParaRPr lang="en-US" sz="20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Uncertain of recovery and how it will affect claimant’s livelihood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What work can they do?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Will there be a job to return to?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Will checks be stopped and family goes hungry?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Lack of informed choices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Potential of losing trade much less this job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Game played to present evidence of what claimant can do –but not here. Fired anyway.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solidFill>
                  <a:schemeClr val="bg1"/>
                </a:solidFill>
              </a:rPr>
              <a:t>Worker/Employee Dissatisfaction</a:t>
            </a: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000" dirty="0">
                <a:solidFill>
                  <a:schemeClr val="bg1"/>
                </a:solidFill>
              </a:rPr>
              <a:t>Attitude towards job before the injury</a:t>
            </a:r>
          </a:p>
          <a:p>
            <a:pPr>
              <a:lnSpc>
                <a:spcPct val="80000"/>
              </a:lnSpc>
            </a:pPr>
            <a:r>
              <a:rPr lang="en-US" sz="2000" dirty="0">
                <a:solidFill>
                  <a:schemeClr val="bg1"/>
                </a:solidFill>
              </a:rPr>
              <a:t>Job satisfaction correlates with extended absence due to injury</a:t>
            </a:r>
          </a:p>
          <a:p>
            <a:pPr>
              <a:lnSpc>
                <a:spcPct val="80000"/>
              </a:lnSpc>
            </a:pPr>
            <a:r>
              <a:rPr lang="en-US" sz="2000" dirty="0">
                <a:solidFill>
                  <a:schemeClr val="bg1"/>
                </a:solidFill>
              </a:rPr>
              <a:t>Sub-par employee before injury provides employer with exit strategy for undesirable employee</a:t>
            </a:r>
          </a:p>
          <a:p>
            <a:pPr>
              <a:lnSpc>
                <a:spcPct val="80000"/>
              </a:lnSpc>
            </a:pPr>
            <a:endParaRPr lang="en-US" sz="2400" dirty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endParaRPr lang="en-US" sz="2400" dirty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endParaRPr lang="en-US" sz="2400" dirty="0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000" dirty="0">
                <a:solidFill>
                  <a:schemeClr val="bg1"/>
                </a:solidFill>
              </a:rPr>
              <a:t>Very real fear dispute retaliatory discharge &amp; ADA</a:t>
            </a:r>
          </a:p>
          <a:p>
            <a:pPr>
              <a:lnSpc>
                <a:spcPct val="80000"/>
              </a:lnSpc>
            </a:pPr>
            <a:r>
              <a:rPr lang="en-US" sz="2000" dirty="0">
                <a:solidFill>
                  <a:schemeClr val="bg1"/>
                </a:solidFill>
              </a:rPr>
              <a:t>Hiring a lawyer- two edge sword</a:t>
            </a:r>
          </a:p>
          <a:p>
            <a:pPr>
              <a:lnSpc>
                <a:spcPct val="80000"/>
              </a:lnSpc>
            </a:pPr>
            <a:r>
              <a:rPr lang="en-US" sz="2000" dirty="0">
                <a:solidFill>
                  <a:schemeClr val="bg1"/>
                </a:solidFill>
              </a:rPr>
              <a:t>Keeps labor lawyers busy</a:t>
            </a:r>
          </a:p>
          <a:p>
            <a:pPr>
              <a:lnSpc>
                <a:spcPct val="80000"/>
              </a:lnSpc>
            </a:pPr>
            <a:r>
              <a:rPr lang="en-US" sz="2000" dirty="0">
                <a:solidFill>
                  <a:schemeClr val="bg1"/>
                </a:solidFill>
              </a:rPr>
              <a:t>Firing makes the phone ring</a:t>
            </a:r>
          </a:p>
          <a:p>
            <a:pPr>
              <a:lnSpc>
                <a:spcPct val="80000"/>
              </a:lnSpc>
            </a:pPr>
            <a:r>
              <a:rPr lang="en-US" sz="2000" dirty="0">
                <a:solidFill>
                  <a:schemeClr val="bg1"/>
                </a:solidFill>
              </a:rPr>
              <a:t>No mandatory </a:t>
            </a:r>
            <a:r>
              <a:rPr lang="en-US" sz="2000" dirty="0" smtClean="0">
                <a:solidFill>
                  <a:schemeClr val="bg1"/>
                </a:solidFill>
              </a:rPr>
              <a:t>rehabilitation</a:t>
            </a:r>
            <a:endParaRPr lang="en-US" sz="2000" dirty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2000" dirty="0">
                <a:solidFill>
                  <a:schemeClr val="bg1"/>
                </a:solidFill>
              </a:rPr>
              <a:t>Full duty v. no duty</a:t>
            </a:r>
          </a:p>
          <a:p>
            <a:pPr>
              <a:lnSpc>
                <a:spcPct val="80000"/>
              </a:lnSpc>
            </a:pPr>
            <a:r>
              <a:rPr lang="en-US" sz="2000" dirty="0">
                <a:solidFill>
                  <a:schemeClr val="bg1"/>
                </a:solidFill>
              </a:rPr>
              <a:t>Claimant has past criminal record or bad personnel file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solidFill>
                  <a:schemeClr val="bg1"/>
                </a:solidFill>
              </a:rPr>
              <a:t>Loss of Health Insurance/ other Benefits</a:t>
            </a:r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FMLA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COBRA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Continued only for a period of time</a:t>
            </a:r>
          </a:p>
          <a:p>
            <a:pPr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Filling of position may lead to termination of benefits</a:t>
            </a:r>
          </a:p>
          <a:p>
            <a:pPr>
              <a:lnSpc>
                <a:spcPct val="9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sz="2000" dirty="0">
                <a:solidFill>
                  <a:schemeClr val="bg1"/>
                </a:solidFill>
              </a:rPr>
              <a:t>Accumulated vacation days lost</a:t>
            </a:r>
          </a:p>
          <a:p>
            <a:r>
              <a:rPr lang="en-US" sz="2000" dirty="0">
                <a:solidFill>
                  <a:schemeClr val="bg1"/>
                </a:solidFill>
              </a:rPr>
              <a:t>Retirement packages affected when voluntary resignation occurs in settlement </a:t>
            </a:r>
          </a:p>
          <a:p>
            <a:r>
              <a:rPr lang="en-US" sz="2000" dirty="0">
                <a:solidFill>
                  <a:schemeClr val="bg1"/>
                </a:solidFill>
              </a:rPr>
              <a:t>Healthcare needed for unrelated injury </a:t>
            </a:r>
            <a:endParaRPr lang="en-US" sz="2000" dirty="0" smtClean="0">
              <a:solidFill>
                <a:schemeClr val="bg1"/>
              </a:solidFill>
            </a:endParaRPr>
          </a:p>
          <a:p>
            <a:r>
              <a:rPr lang="en-US" sz="2000" dirty="0" smtClean="0">
                <a:solidFill>
                  <a:schemeClr val="bg1"/>
                </a:solidFill>
              </a:rPr>
              <a:t>Family medical care lost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Accident Unnecessary</a:t>
            </a:r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z="2000" dirty="0">
                <a:solidFill>
                  <a:schemeClr val="bg1"/>
                </a:solidFill>
              </a:rPr>
              <a:t>Company safety program</a:t>
            </a:r>
          </a:p>
          <a:p>
            <a:r>
              <a:rPr lang="en-US" sz="2000" dirty="0">
                <a:solidFill>
                  <a:schemeClr val="bg1"/>
                </a:solidFill>
              </a:rPr>
              <a:t>Stocking shelves without use of stepladder</a:t>
            </a:r>
          </a:p>
          <a:p>
            <a:r>
              <a:rPr lang="en-US" sz="2000" dirty="0">
                <a:solidFill>
                  <a:schemeClr val="bg1"/>
                </a:solidFill>
              </a:rPr>
              <a:t>Poor </a:t>
            </a:r>
            <a:r>
              <a:rPr lang="en-US" sz="2000" dirty="0" smtClean="0">
                <a:solidFill>
                  <a:schemeClr val="bg1"/>
                </a:solidFill>
              </a:rPr>
              <a:t>maintenance</a:t>
            </a:r>
          </a:p>
          <a:p>
            <a:pPr lvl="1"/>
            <a:r>
              <a:rPr lang="en-US" sz="2000" dirty="0" smtClean="0">
                <a:solidFill>
                  <a:schemeClr val="bg1"/>
                </a:solidFill>
              </a:rPr>
              <a:t>sloppy housekeeping</a:t>
            </a:r>
          </a:p>
          <a:p>
            <a:pPr lvl="1"/>
            <a:r>
              <a:rPr lang="en-US" sz="2000" dirty="0" smtClean="0">
                <a:solidFill>
                  <a:schemeClr val="bg1"/>
                </a:solidFill>
              </a:rPr>
              <a:t>lack </a:t>
            </a:r>
            <a:r>
              <a:rPr lang="en-US" sz="2000" dirty="0">
                <a:solidFill>
                  <a:schemeClr val="bg1"/>
                </a:solidFill>
              </a:rPr>
              <a:t>of basic safety devices </a:t>
            </a:r>
          </a:p>
          <a:p>
            <a:r>
              <a:rPr lang="en-US" sz="2000" dirty="0">
                <a:solidFill>
                  <a:schemeClr val="bg1"/>
                </a:solidFill>
              </a:rPr>
              <a:t>Failure to constantly train on policies 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sz="2000" dirty="0">
                <a:solidFill>
                  <a:schemeClr val="bg1"/>
                </a:solidFill>
              </a:rPr>
              <a:t>Claimant fell out of truck bed</a:t>
            </a:r>
          </a:p>
          <a:p>
            <a:r>
              <a:rPr lang="en-US" sz="2000" dirty="0">
                <a:solidFill>
                  <a:schemeClr val="bg1"/>
                </a:solidFill>
              </a:rPr>
              <a:t>Claimant shot by </a:t>
            </a:r>
            <a:r>
              <a:rPr lang="en-US" sz="2000" dirty="0" smtClean="0">
                <a:solidFill>
                  <a:schemeClr val="bg1"/>
                </a:solidFill>
              </a:rPr>
              <a:t>co-worker </a:t>
            </a:r>
            <a:r>
              <a:rPr lang="en-US" sz="2000" dirty="0">
                <a:solidFill>
                  <a:schemeClr val="bg1"/>
                </a:solidFill>
              </a:rPr>
              <a:t>with staple gun</a:t>
            </a:r>
          </a:p>
          <a:p>
            <a:r>
              <a:rPr lang="en-US" sz="2000" dirty="0">
                <a:solidFill>
                  <a:schemeClr val="bg1"/>
                </a:solidFill>
              </a:rPr>
              <a:t>Piece removed  from machine allowing hand to be caught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357</TotalTime>
  <Words>1051</Words>
  <Application>Microsoft Office PowerPoint</Application>
  <PresentationFormat>On-screen Show (4:3)</PresentationFormat>
  <Paragraphs>149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Default Design</vt:lpstr>
      <vt:lpstr>What Drives an Injured Worker to an Attorney</vt:lpstr>
      <vt:lpstr>Denied Claim/Liability</vt:lpstr>
      <vt:lpstr>Communication</vt:lpstr>
      <vt:lpstr>Hostile or Intrusive Employer</vt:lpstr>
      <vt:lpstr>Delay of Benefits</vt:lpstr>
      <vt:lpstr>Lawyer Advertising</vt:lpstr>
      <vt:lpstr>Advice of Friends, Family, or Doctor</vt:lpstr>
      <vt:lpstr>Authorized Company Doctor</vt:lpstr>
      <vt:lpstr>Restricted  Duty</vt:lpstr>
      <vt:lpstr>Worker/Employee Dissatisfaction</vt:lpstr>
      <vt:lpstr>Loss of Health Insurance/ other Benefits</vt:lpstr>
      <vt:lpstr>Accident Unnecessary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Medical Seminar</dc:title>
  <dc:creator>arden</dc:creator>
  <cp:lastModifiedBy>Maggie E. Raines</cp:lastModifiedBy>
  <cp:revision>24</cp:revision>
  <dcterms:created xsi:type="dcterms:W3CDTF">2009-02-11T20:41:41Z</dcterms:created>
  <dcterms:modified xsi:type="dcterms:W3CDTF">2013-09-27T15:39:26Z</dcterms:modified>
</cp:coreProperties>
</file>