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2292" y="-90"/>
      </p:cViewPr>
      <p:guideLst>
        <p:guide orient="horz" pos="2880"/>
        <p:guide pos="216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20892D-19DD-44D7-BC36-2E85C7981B5A}" type="datetimeFigureOut">
              <a:rPr lang="en-US" smtClean="0"/>
              <a:pPr/>
              <a:t>5/16/2013</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2D4328-6078-49F9-B7FF-06815A28A885}" type="slidenum">
              <a:rPr lang="en-US" smtClean="0"/>
              <a:pPr/>
              <a:t>‹#›</a:t>
            </a:fld>
            <a:endParaRPr lang="en-US"/>
          </a:p>
        </p:txBody>
      </p:sp>
    </p:spTree>
    <p:extLst>
      <p:ext uri="{BB962C8B-B14F-4D97-AF65-F5344CB8AC3E}">
        <p14:creationId xmlns:p14="http://schemas.microsoft.com/office/powerpoint/2010/main" xmlns="" val="1198959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0025" y="304800"/>
            <a:ext cx="6457950" cy="8610600"/>
          </a:xfrm>
        </p:spPr>
      </p:sp>
      <p:sp>
        <p:nvSpPr>
          <p:cNvPr id="4" name="Slide Number Placeholder 3"/>
          <p:cNvSpPr>
            <a:spLocks noGrp="1"/>
          </p:cNvSpPr>
          <p:nvPr>
            <p:ph type="sldNum" sz="quarter" idx="10"/>
          </p:nvPr>
        </p:nvSpPr>
        <p:spPr/>
        <p:txBody>
          <a:bodyPr/>
          <a:lstStyle/>
          <a:p>
            <a:fld id="{794E4108-5773-4E5F-AEDC-6E236A0FA2F2}" type="slidenum">
              <a:rPr lang="en-US" smtClean="0"/>
              <a:pPr/>
              <a:t>1</a:t>
            </a:fld>
            <a:endParaRPr lang="en-US"/>
          </a:p>
        </p:txBody>
      </p:sp>
    </p:spTree>
    <p:extLst>
      <p:ext uri="{BB962C8B-B14F-4D97-AF65-F5344CB8AC3E}">
        <p14:creationId xmlns:p14="http://schemas.microsoft.com/office/powerpoint/2010/main" xmlns="" val="3973006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6CF2C9-E3E7-4726-B40C-8AC8FECBAA30}"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3726343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6CF2C9-E3E7-4726-B40C-8AC8FECBAA30}"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3947047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6CF2C9-E3E7-4726-B40C-8AC8FECBAA30}"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240953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6CF2C9-E3E7-4726-B40C-8AC8FECBAA30}"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1810576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6CF2C9-E3E7-4726-B40C-8AC8FECBAA30}" type="datetimeFigureOut">
              <a:rPr lang="en-US" smtClean="0"/>
              <a:pPr/>
              <a:t>5/16/2013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2012871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CF2C9-E3E7-4726-B40C-8AC8FECBAA30}" type="datetimeFigureOut">
              <a:rPr lang="en-US" smtClean="0"/>
              <a:pPr/>
              <a:t>5/16/2013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38097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6CF2C9-E3E7-4726-B40C-8AC8FECBAA30}" type="datetimeFigureOut">
              <a:rPr lang="en-US" smtClean="0"/>
              <a:pPr/>
              <a:t>5/16/2013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3470597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6CF2C9-E3E7-4726-B40C-8AC8FECBAA30}"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495116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6CF2C9-E3E7-4726-B40C-8AC8FECBAA30}"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1582245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6CF2C9-E3E7-4726-B40C-8AC8FECBAA30}"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511348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6CF2C9-E3E7-4726-B40C-8AC8FECBAA30}"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957002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816CF2C9-E3E7-4726-B40C-8AC8FECBAA30}" type="datetimeFigureOut">
              <a:rPr lang="en-US" smtClean="0"/>
              <a:pPr/>
              <a:t>5/16/2013</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090839A-DD0C-47A3-9D3D-16EC69B198A3}" type="slidenum">
              <a:rPr lang="en-US" smtClean="0"/>
              <a:pPr/>
              <a:t>‹#›</a:t>
            </a:fld>
            <a:endParaRPr lang="en-US"/>
          </a:p>
        </p:txBody>
      </p:sp>
    </p:spTree>
    <p:extLst>
      <p:ext uri="{BB962C8B-B14F-4D97-AF65-F5344CB8AC3E}">
        <p14:creationId xmlns:p14="http://schemas.microsoft.com/office/powerpoint/2010/main" xmlns="" val="19924345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WBoylston\AppData\Local\Microsoft\Windows\Temporary Internet Files\Content.IE5\VP8G5DD3\MP900431821[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6858000" cy="9144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1066800" y="304800"/>
            <a:ext cx="4724400" cy="1143000"/>
          </a:xfrm>
          <a:prstGeom prst="rect">
            <a:avLst/>
          </a:prstGeom>
          <a:noFill/>
        </p:spPr>
        <p:txBody>
          <a:bodyPr wrap="square" rtlCol="0">
            <a:prstTxWarp prst="textInflateTop">
              <a:avLst>
                <a:gd name="adj" fmla="val 35644"/>
              </a:avLst>
            </a:prstTxWarp>
            <a:spAutoFit/>
          </a:bodyPr>
          <a:lstStyle/>
          <a:p>
            <a:pPr algn="ctr"/>
            <a:r>
              <a:rPr lang="en-US" sz="2800" b="1" dirty="0" smtClean="0"/>
              <a:t>WHAT SHOULD I ASK MY AGENT?</a:t>
            </a:r>
            <a:endParaRPr lang="en-US" sz="2800" b="1" dirty="0"/>
          </a:p>
        </p:txBody>
      </p:sp>
    </p:spTree>
    <p:extLst>
      <p:ext uri="{BB962C8B-B14F-4D97-AF65-F5344CB8AC3E}">
        <p14:creationId xmlns:p14="http://schemas.microsoft.com/office/powerpoint/2010/main" xmlns="" val="2331965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SKuss\AppData\Local\Microsoft\Windows\Temporary Internet Files\Content.IE5\2O6EO25R\MC900441803[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221" y="8099825"/>
            <a:ext cx="984590" cy="98459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171450" y="304801"/>
            <a:ext cx="6555441" cy="1508105"/>
          </a:xfrm>
          <a:prstGeom prst="rect">
            <a:avLst/>
          </a:prstGeom>
          <a:noFill/>
        </p:spPr>
        <p:txBody>
          <a:bodyPr wrap="square" rtlCol="0">
            <a:spAutoFit/>
          </a:bodyPr>
          <a:lstStyle/>
          <a:p>
            <a:r>
              <a:rPr lang="en-US" sz="2000" b="1" u="sng" dirty="0" smtClean="0"/>
              <a:t>History Before Workers Compensation</a:t>
            </a:r>
            <a:endParaRPr lang="en-US" sz="2000" dirty="0" smtClean="0"/>
          </a:p>
          <a:p>
            <a:r>
              <a:rPr lang="en-US" dirty="0" smtClean="0"/>
              <a:t> </a:t>
            </a:r>
          </a:p>
          <a:p>
            <a:r>
              <a:rPr lang="en-US" dirty="0" smtClean="0"/>
              <a:t>Before the creation of workers compensation laws, employees injured on the job had to prove that the employer’s negligence caused the injury.</a:t>
            </a:r>
          </a:p>
        </p:txBody>
      </p:sp>
      <p:sp>
        <p:nvSpPr>
          <p:cNvPr id="3" name="TextBox 2"/>
          <p:cNvSpPr txBox="1"/>
          <p:nvPr/>
        </p:nvSpPr>
        <p:spPr>
          <a:xfrm>
            <a:off x="137221" y="1879780"/>
            <a:ext cx="6400800" cy="646331"/>
          </a:xfrm>
          <a:prstGeom prst="rect">
            <a:avLst/>
          </a:prstGeom>
          <a:noFill/>
        </p:spPr>
        <p:txBody>
          <a:bodyPr wrap="square" rtlCol="0">
            <a:spAutoFit/>
          </a:bodyPr>
          <a:lstStyle/>
          <a:p>
            <a:r>
              <a:rPr lang="en-US" dirty="0" smtClean="0"/>
              <a:t>Even if negligent, the employer could usually invoke the following defenses:</a:t>
            </a:r>
            <a:endParaRPr lang="en-US" dirty="0"/>
          </a:p>
        </p:txBody>
      </p:sp>
      <p:sp>
        <p:nvSpPr>
          <p:cNvPr id="4" name="TextBox 3"/>
          <p:cNvSpPr txBox="1"/>
          <p:nvPr/>
        </p:nvSpPr>
        <p:spPr>
          <a:xfrm>
            <a:off x="171450" y="2667000"/>
            <a:ext cx="6400800" cy="646331"/>
          </a:xfrm>
          <a:prstGeom prst="rect">
            <a:avLst/>
          </a:prstGeom>
          <a:noFill/>
        </p:spPr>
        <p:txBody>
          <a:bodyPr wrap="square" rtlCol="0">
            <a:spAutoFit/>
          </a:bodyPr>
          <a:lstStyle/>
          <a:p>
            <a:pPr lvl="0"/>
            <a:r>
              <a:rPr lang="en-US" dirty="0" smtClean="0"/>
              <a:t>Fellow Servant Rule</a:t>
            </a:r>
          </a:p>
          <a:p>
            <a:pPr lvl="1"/>
            <a:r>
              <a:rPr lang="en-US" dirty="0" smtClean="0"/>
              <a:t>Negligence that was caused by a fellow employee</a:t>
            </a:r>
            <a:endParaRPr lang="en-US" dirty="0"/>
          </a:p>
        </p:txBody>
      </p:sp>
      <p:sp>
        <p:nvSpPr>
          <p:cNvPr id="5" name="TextBox 4"/>
          <p:cNvSpPr txBox="1"/>
          <p:nvPr/>
        </p:nvSpPr>
        <p:spPr>
          <a:xfrm>
            <a:off x="157595" y="3429000"/>
            <a:ext cx="6400800" cy="923330"/>
          </a:xfrm>
          <a:prstGeom prst="rect">
            <a:avLst/>
          </a:prstGeom>
          <a:noFill/>
        </p:spPr>
        <p:txBody>
          <a:bodyPr wrap="square" rtlCol="0">
            <a:spAutoFit/>
          </a:bodyPr>
          <a:lstStyle/>
          <a:p>
            <a:pPr lvl="0"/>
            <a:r>
              <a:rPr lang="en-US" dirty="0" smtClean="0"/>
              <a:t>Contributory Negligence</a:t>
            </a:r>
          </a:p>
          <a:p>
            <a:pPr lvl="1"/>
            <a:r>
              <a:rPr lang="en-US" dirty="0" smtClean="0"/>
              <a:t>If the injured employee was even partially responsible, claim was denied</a:t>
            </a:r>
            <a:endParaRPr lang="en-US" dirty="0"/>
          </a:p>
        </p:txBody>
      </p:sp>
      <p:sp>
        <p:nvSpPr>
          <p:cNvPr id="6" name="TextBox 5"/>
          <p:cNvSpPr txBox="1"/>
          <p:nvPr/>
        </p:nvSpPr>
        <p:spPr>
          <a:xfrm>
            <a:off x="158003" y="4495800"/>
            <a:ext cx="6400800" cy="923330"/>
          </a:xfrm>
          <a:prstGeom prst="rect">
            <a:avLst/>
          </a:prstGeom>
          <a:noFill/>
        </p:spPr>
        <p:txBody>
          <a:bodyPr wrap="square" rtlCol="0">
            <a:spAutoFit/>
          </a:bodyPr>
          <a:lstStyle/>
          <a:p>
            <a:pPr lvl="0"/>
            <a:r>
              <a:rPr lang="en-US" dirty="0" smtClean="0"/>
              <a:t>Assumption of Risk</a:t>
            </a:r>
          </a:p>
          <a:p>
            <a:pPr lvl="1"/>
            <a:r>
              <a:rPr lang="en-US" dirty="0" smtClean="0"/>
              <a:t>This asserted that the employee knew in advance of the risks of the job and assumed these risks</a:t>
            </a:r>
            <a:endParaRPr lang="en-US" dirty="0"/>
          </a:p>
        </p:txBody>
      </p:sp>
      <p:sp>
        <p:nvSpPr>
          <p:cNvPr id="7" name="TextBox 6"/>
          <p:cNvSpPr txBox="1"/>
          <p:nvPr/>
        </p:nvSpPr>
        <p:spPr>
          <a:xfrm>
            <a:off x="171450" y="5616366"/>
            <a:ext cx="6400800" cy="369332"/>
          </a:xfrm>
          <a:prstGeom prst="rect">
            <a:avLst/>
          </a:prstGeom>
          <a:noFill/>
        </p:spPr>
        <p:txBody>
          <a:bodyPr wrap="square" rtlCol="0">
            <a:spAutoFit/>
          </a:bodyPr>
          <a:lstStyle/>
          <a:p>
            <a:r>
              <a:rPr lang="en-US" b="1" u="sng" dirty="0" smtClean="0"/>
              <a:t>Workers Compensation – Definition</a:t>
            </a:r>
            <a:r>
              <a:rPr lang="en-US" dirty="0" smtClean="0"/>
              <a:t> </a:t>
            </a:r>
            <a:endParaRPr lang="en-US" dirty="0"/>
          </a:p>
        </p:txBody>
      </p:sp>
      <p:sp>
        <p:nvSpPr>
          <p:cNvPr id="8" name="TextBox 7"/>
          <p:cNvSpPr txBox="1"/>
          <p:nvPr/>
        </p:nvSpPr>
        <p:spPr>
          <a:xfrm>
            <a:off x="157595" y="7387417"/>
            <a:ext cx="6345381" cy="369332"/>
          </a:xfrm>
          <a:prstGeom prst="rect">
            <a:avLst/>
          </a:prstGeom>
          <a:noFill/>
        </p:spPr>
        <p:txBody>
          <a:bodyPr wrap="square" rtlCol="0">
            <a:spAutoFit/>
          </a:bodyPr>
          <a:lstStyle/>
          <a:p>
            <a:r>
              <a:rPr lang="en-US" b="1" u="sng" dirty="0" smtClean="0"/>
              <a:t>Definition on an Accepted Workers Compensation Claim</a:t>
            </a:r>
            <a:r>
              <a:rPr lang="en-US" dirty="0" smtClean="0"/>
              <a:t> </a:t>
            </a:r>
            <a:endParaRPr lang="en-US" dirty="0"/>
          </a:p>
        </p:txBody>
      </p:sp>
      <p:sp>
        <p:nvSpPr>
          <p:cNvPr id="9" name="TextBox 8"/>
          <p:cNvSpPr txBox="1"/>
          <p:nvPr/>
        </p:nvSpPr>
        <p:spPr>
          <a:xfrm>
            <a:off x="588411" y="5985698"/>
            <a:ext cx="5983839" cy="1200329"/>
          </a:xfrm>
          <a:prstGeom prst="rect">
            <a:avLst/>
          </a:prstGeom>
          <a:noFill/>
        </p:spPr>
        <p:txBody>
          <a:bodyPr wrap="square" rtlCol="0">
            <a:spAutoFit/>
          </a:bodyPr>
          <a:lstStyle/>
          <a:p>
            <a:r>
              <a:rPr lang="en-US" dirty="0"/>
              <a:t>A system whereby an employer must pay, or provide insurance to pay, the lost wages and medical expenses of an employee who is injured on the job.  Occupational disease is also included.</a:t>
            </a:r>
          </a:p>
        </p:txBody>
      </p:sp>
      <p:sp>
        <p:nvSpPr>
          <p:cNvPr id="10" name="TextBox 9"/>
          <p:cNvSpPr txBox="1"/>
          <p:nvPr/>
        </p:nvSpPr>
        <p:spPr>
          <a:xfrm>
            <a:off x="588411" y="7756749"/>
            <a:ext cx="6138480" cy="369332"/>
          </a:xfrm>
          <a:prstGeom prst="rect">
            <a:avLst/>
          </a:prstGeom>
          <a:noFill/>
        </p:spPr>
        <p:txBody>
          <a:bodyPr wrap="square" rtlCol="0">
            <a:spAutoFit/>
          </a:bodyPr>
          <a:lstStyle/>
          <a:p>
            <a:r>
              <a:rPr lang="en-US" dirty="0" smtClean="0"/>
              <a:t>Injury must arise out of and in the course of employment.</a:t>
            </a:r>
            <a:endParaRPr lang="en-US" dirty="0"/>
          </a:p>
        </p:txBody>
      </p:sp>
      <p:sp>
        <p:nvSpPr>
          <p:cNvPr id="11" name="TextBox 10"/>
          <p:cNvSpPr txBox="1"/>
          <p:nvPr/>
        </p:nvSpPr>
        <p:spPr>
          <a:xfrm>
            <a:off x="1121811" y="8145465"/>
            <a:ext cx="3297789" cy="369332"/>
          </a:xfrm>
          <a:prstGeom prst="rect">
            <a:avLst/>
          </a:prstGeom>
          <a:noFill/>
        </p:spPr>
        <p:txBody>
          <a:bodyPr wrap="square" rtlCol="0">
            <a:spAutoFit/>
          </a:bodyPr>
          <a:lstStyle/>
          <a:p>
            <a:r>
              <a:rPr lang="en-US" dirty="0" smtClean="0"/>
              <a:t>Types of Claims:</a:t>
            </a:r>
            <a:endParaRPr lang="en-US" dirty="0"/>
          </a:p>
        </p:txBody>
      </p:sp>
      <p:sp>
        <p:nvSpPr>
          <p:cNvPr id="12" name="TextBox 11"/>
          <p:cNvSpPr txBox="1"/>
          <p:nvPr/>
        </p:nvSpPr>
        <p:spPr>
          <a:xfrm>
            <a:off x="1828800" y="8529826"/>
            <a:ext cx="1751530" cy="369332"/>
          </a:xfrm>
          <a:prstGeom prst="rect">
            <a:avLst/>
          </a:prstGeom>
          <a:noFill/>
        </p:spPr>
        <p:txBody>
          <a:bodyPr wrap="square" rtlCol="0">
            <a:spAutoFit/>
          </a:bodyPr>
          <a:lstStyle/>
          <a:p>
            <a:r>
              <a:rPr lang="en-US" dirty="0" smtClean="0"/>
              <a:t>Medical Only</a:t>
            </a:r>
            <a:endParaRPr lang="en-US" dirty="0"/>
          </a:p>
        </p:txBody>
      </p:sp>
      <p:sp>
        <p:nvSpPr>
          <p:cNvPr id="13" name="TextBox 12"/>
          <p:cNvSpPr txBox="1"/>
          <p:nvPr/>
        </p:nvSpPr>
        <p:spPr>
          <a:xfrm>
            <a:off x="3672399" y="8529826"/>
            <a:ext cx="1752600" cy="369332"/>
          </a:xfrm>
          <a:prstGeom prst="rect">
            <a:avLst/>
          </a:prstGeom>
          <a:noFill/>
        </p:spPr>
        <p:txBody>
          <a:bodyPr wrap="square" rtlCol="0">
            <a:spAutoFit/>
          </a:bodyPr>
          <a:lstStyle/>
          <a:p>
            <a:r>
              <a:rPr lang="en-US" dirty="0" smtClean="0"/>
              <a:t>Lost Time</a:t>
            </a:r>
            <a:endParaRPr lang="en-US" dirty="0"/>
          </a:p>
        </p:txBody>
      </p:sp>
      <p:pic>
        <p:nvPicPr>
          <p:cNvPr id="1026" name="Picture 2" descr="C:\Users\SKuss\AppData\Local\Microsoft\Windows\Temporary Internet Files\Content.IE5\NKLU9G87\MP900442232[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27987" y="4049492"/>
            <a:ext cx="2638118" cy="74824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2225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wipe(down)">
                                      <p:cBhvr>
                                        <p:cTn id="32" dur="500"/>
                                        <p:tgtEl>
                                          <p:spTgt spid="102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9"/>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9"/>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ppt_x"/>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down)">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9"/>
                                          </p:stCondLst>
                                        </p:cTn>
                                        <p:tgtEl>
                                          <p:spTgt spid="102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barn(inVertical)">
                                      <p:cBhvr>
                                        <p:cTn id="66" dur="500"/>
                                        <p:tgtEl>
                                          <p:spTgt spid="12"/>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barn(inVertical)">
                                      <p:cBhvr>
                                        <p:cTn id="7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9878" y="308147"/>
            <a:ext cx="6359013" cy="400110"/>
          </a:xfrm>
          <a:prstGeom prst="rect">
            <a:avLst/>
          </a:prstGeom>
          <a:noFill/>
        </p:spPr>
        <p:txBody>
          <a:bodyPr wrap="square" rtlCol="0">
            <a:spAutoFit/>
          </a:bodyPr>
          <a:lstStyle/>
          <a:p>
            <a:r>
              <a:rPr lang="en-US" sz="2000" b="1" u="sng" dirty="0"/>
              <a:t>Workers Compensation Fundamentals</a:t>
            </a:r>
            <a:endParaRPr lang="en-US" sz="2000" dirty="0"/>
          </a:p>
        </p:txBody>
      </p:sp>
      <p:sp>
        <p:nvSpPr>
          <p:cNvPr id="4" name="TextBox 3"/>
          <p:cNvSpPr txBox="1"/>
          <p:nvPr/>
        </p:nvSpPr>
        <p:spPr>
          <a:xfrm>
            <a:off x="342897" y="1073241"/>
            <a:ext cx="3657600" cy="369332"/>
          </a:xfrm>
          <a:prstGeom prst="rect">
            <a:avLst/>
          </a:prstGeom>
          <a:noFill/>
        </p:spPr>
        <p:txBody>
          <a:bodyPr wrap="square" rtlCol="0">
            <a:spAutoFit/>
          </a:bodyPr>
          <a:lstStyle/>
          <a:p>
            <a:pPr lvl="0"/>
            <a:r>
              <a:rPr lang="en-US" dirty="0"/>
              <a:t>No Fault</a:t>
            </a:r>
          </a:p>
        </p:txBody>
      </p:sp>
      <p:sp>
        <p:nvSpPr>
          <p:cNvPr id="5" name="TextBox 4"/>
          <p:cNvSpPr txBox="1"/>
          <p:nvPr/>
        </p:nvSpPr>
        <p:spPr>
          <a:xfrm>
            <a:off x="293727" y="1630911"/>
            <a:ext cx="6064044" cy="369332"/>
          </a:xfrm>
          <a:prstGeom prst="rect">
            <a:avLst/>
          </a:prstGeom>
          <a:noFill/>
        </p:spPr>
        <p:txBody>
          <a:bodyPr wrap="square" rtlCol="0">
            <a:spAutoFit/>
          </a:bodyPr>
          <a:lstStyle/>
          <a:p>
            <a:r>
              <a:rPr lang="en-US" dirty="0"/>
              <a:t>Regulated by state statutes – Benefits Included</a:t>
            </a:r>
          </a:p>
        </p:txBody>
      </p:sp>
      <p:sp>
        <p:nvSpPr>
          <p:cNvPr id="6" name="TextBox 5"/>
          <p:cNvSpPr txBox="1"/>
          <p:nvPr/>
        </p:nvSpPr>
        <p:spPr>
          <a:xfrm>
            <a:off x="307252" y="2300748"/>
            <a:ext cx="2411363" cy="369332"/>
          </a:xfrm>
          <a:prstGeom prst="rect">
            <a:avLst/>
          </a:prstGeom>
          <a:noFill/>
        </p:spPr>
        <p:txBody>
          <a:bodyPr wrap="square" rtlCol="0">
            <a:spAutoFit/>
          </a:bodyPr>
          <a:lstStyle/>
          <a:p>
            <a:r>
              <a:rPr lang="en-US" dirty="0"/>
              <a:t>Primary Coverage</a:t>
            </a:r>
          </a:p>
        </p:txBody>
      </p:sp>
      <p:sp>
        <p:nvSpPr>
          <p:cNvPr id="7" name="TextBox 6"/>
          <p:cNvSpPr txBox="1"/>
          <p:nvPr/>
        </p:nvSpPr>
        <p:spPr>
          <a:xfrm>
            <a:off x="299874" y="2819400"/>
            <a:ext cx="2057400" cy="369332"/>
          </a:xfrm>
          <a:prstGeom prst="rect">
            <a:avLst/>
          </a:prstGeom>
          <a:noFill/>
        </p:spPr>
        <p:txBody>
          <a:bodyPr wrap="square" rtlCol="0">
            <a:spAutoFit/>
          </a:bodyPr>
          <a:lstStyle/>
          <a:p>
            <a:r>
              <a:rPr lang="en-US" dirty="0"/>
              <a:t>Exclusive Remedy</a:t>
            </a:r>
          </a:p>
        </p:txBody>
      </p:sp>
      <p:sp>
        <p:nvSpPr>
          <p:cNvPr id="8" name="TextBox 7"/>
          <p:cNvSpPr txBox="1"/>
          <p:nvPr/>
        </p:nvSpPr>
        <p:spPr>
          <a:xfrm>
            <a:off x="314631" y="3417332"/>
            <a:ext cx="5862481" cy="369332"/>
          </a:xfrm>
          <a:prstGeom prst="rect">
            <a:avLst/>
          </a:prstGeom>
          <a:noFill/>
        </p:spPr>
        <p:txBody>
          <a:bodyPr wrap="square" rtlCol="0">
            <a:spAutoFit/>
          </a:bodyPr>
          <a:lstStyle/>
          <a:p>
            <a:pPr lvl="0"/>
            <a:r>
              <a:rPr lang="en-US" dirty="0"/>
              <a:t>Mandated if you have 4 or more employees</a:t>
            </a:r>
          </a:p>
        </p:txBody>
      </p:sp>
      <p:sp>
        <p:nvSpPr>
          <p:cNvPr id="9" name="TextBox 8"/>
          <p:cNvSpPr txBox="1"/>
          <p:nvPr/>
        </p:nvSpPr>
        <p:spPr>
          <a:xfrm>
            <a:off x="365018" y="3918777"/>
            <a:ext cx="4104969" cy="369332"/>
          </a:xfrm>
          <a:prstGeom prst="rect">
            <a:avLst/>
          </a:prstGeom>
          <a:noFill/>
        </p:spPr>
        <p:txBody>
          <a:bodyPr wrap="square" rtlCol="0">
            <a:spAutoFit/>
          </a:bodyPr>
          <a:lstStyle/>
          <a:p>
            <a:r>
              <a:rPr lang="en-US" dirty="0"/>
              <a:t>Does not cover pain and suffering</a:t>
            </a:r>
          </a:p>
        </p:txBody>
      </p:sp>
      <p:sp>
        <p:nvSpPr>
          <p:cNvPr id="10" name="TextBox 9"/>
          <p:cNvSpPr txBox="1"/>
          <p:nvPr/>
        </p:nvSpPr>
        <p:spPr>
          <a:xfrm>
            <a:off x="367474" y="4652665"/>
            <a:ext cx="6193097" cy="923330"/>
          </a:xfrm>
          <a:prstGeom prst="rect">
            <a:avLst/>
          </a:prstGeom>
          <a:noFill/>
        </p:spPr>
        <p:txBody>
          <a:bodyPr wrap="square" rtlCol="0">
            <a:spAutoFit/>
          </a:bodyPr>
          <a:lstStyle/>
          <a:p>
            <a:pPr lvl="0"/>
            <a:r>
              <a:rPr lang="en-US" dirty="0"/>
              <a:t>Has its own judicial </a:t>
            </a:r>
            <a:r>
              <a:rPr lang="en-US" dirty="0" smtClean="0"/>
              <a:t>system</a:t>
            </a:r>
          </a:p>
          <a:p>
            <a:pPr lvl="0"/>
            <a:r>
              <a:rPr lang="en-US" dirty="0" smtClean="0"/>
              <a:t>	</a:t>
            </a:r>
            <a:r>
              <a:rPr lang="en-US" dirty="0"/>
              <a:t>	</a:t>
            </a:r>
            <a:r>
              <a:rPr lang="en-US" dirty="0" smtClean="0"/>
              <a:t>Single </a:t>
            </a:r>
            <a:r>
              <a:rPr lang="en-US" dirty="0" smtClean="0"/>
              <a:t>commissioner</a:t>
            </a:r>
            <a:endParaRPr lang="en-US" dirty="0" smtClean="0"/>
          </a:p>
          <a:p>
            <a:pPr lvl="0"/>
            <a:r>
              <a:rPr lang="en-US" dirty="0"/>
              <a:t>	</a:t>
            </a:r>
            <a:r>
              <a:rPr lang="en-US" dirty="0" smtClean="0"/>
              <a:t>	Full </a:t>
            </a:r>
            <a:r>
              <a:rPr lang="en-US" dirty="0"/>
              <a:t>commission</a:t>
            </a:r>
          </a:p>
        </p:txBody>
      </p:sp>
      <p:sp>
        <p:nvSpPr>
          <p:cNvPr id="11" name="TextBox 10"/>
          <p:cNvSpPr txBox="1"/>
          <p:nvPr/>
        </p:nvSpPr>
        <p:spPr>
          <a:xfrm>
            <a:off x="314631" y="5791200"/>
            <a:ext cx="6221364" cy="1477328"/>
          </a:xfrm>
          <a:prstGeom prst="rect">
            <a:avLst/>
          </a:prstGeom>
          <a:noFill/>
        </p:spPr>
        <p:txBody>
          <a:bodyPr wrap="square" rtlCol="0">
            <a:spAutoFit/>
          </a:bodyPr>
          <a:lstStyle/>
          <a:p>
            <a:pPr lvl="0"/>
            <a:r>
              <a:rPr lang="en-US" dirty="0"/>
              <a:t>Has its own industry organization</a:t>
            </a:r>
          </a:p>
          <a:p>
            <a:r>
              <a:rPr lang="en-US" dirty="0" smtClean="0"/>
              <a:t>	</a:t>
            </a:r>
            <a:r>
              <a:rPr lang="en-US" dirty="0" err="1" smtClean="0"/>
              <a:t>NCCI</a:t>
            </a:r>
            <a:r>
              <a:rPr lang="en-US" dirty="0" smtClean="0"/>
              <a:t> </a:t>
            </a:r>
            <a:r>
              <a:rPr lang="en-US" dirty="0"/>
              <a:t>~ National Council on Compensation Insurance – </a:t>
            </a:r>
            <a:r>
              <a:rPr lang="en-US" dirty="0" smtClean="0"/>
              <a:t>	gathers </a:t>
            </a:r>
            <a:r>
              <a:rPr lang="en-US" dirty="0"/>
              <a:t>data, analyzes trends, prepares rates and loss </a:t>
            </a:r>
            <a:r>
              <a:rPr lang="en-US" dirty="0" smtClean="0"/>
              <a:t>	cost </a:t>
            </a:r>
            <a:r>
              <a:rPr lang="en-US" dirty="0"/>
              <a:t>recommendations, conducts audits on residual </a:t>
            </a:r>
            <a:r>
              <a:rPr lang="en-US" dirty="0" smtClean="0"/>
              <a:t>	market </a:t>
            </a:r>
            <a:r>
              <a:rPr lang="en-US" dirty="0"/>
              <a:t>carriers</a:t>
            </a:r>
          </a:p>
        </p:txBody>
      </p:sp>
      <p:sp>
        <p:nvSpPr>
          <p:cNvPr id="12" name="TextBox 11"/>
          <p:cNvSpPr txBox="1"/>
          <p:nvPr/>
        </p:nvSpPr>
        <p:spPr>
          <a:xfrm>
            <a:off x="314631" y="7391400"/>
            <a:ext cx="5888297" cy="369332"/>
          </a:xfrm>
          <a:prstGeom prst="rect">
            <a:avLst/>
          </a:prstGeom>
          <a:noFill/>
        </p:spPr>
        <p:txBody>
          <a:bodyPr wrap="square" rtlCol="0">
            <a:spAutoFit/>
          </a:bodyPr>
          <a:lstStyle/>
          <a:p>
            <a:pPr lvl="0"/>
            <a:r>
              <a:rPr lang="en-US" dirty="0"/>
              <a:t>Residual Market – “The Pool”</a:t>
            </a:r>
          </a:p>
        </p:txBody>
      </p:sp>
      <p:sp>
        <p:nvSpPr>
          <p:cNvPr id="13" name="TextBox 12"/>
          <p:cNvSpPr txBox="1"/>
          <p:nvPr/>
        </p:nvSpPr>
        <p:spPr>
          <a:xfrm>
            <a:off x="342897" y="8197334"/>
            <a:ext cx="2895600" cy="369332"/>
          </a:xfrm>
          <a:prstGeom prst="rect">
            <a:avLst/>
          </a:prstGeom>
          <a:noFill/>
        </p:spPr>
        <p:txBody>
          <a:bodyPr wrap="square" rtlCol="0">
            <a:spAutoFit/>
          </a:bodyPr>
          <a:lstStyle/>
          <a:p>
            <a:pPr lvl="0"/>
            <a:r>
              <a:rPr lang="en-US" dirty="0"/>
              <a:t>Guaranty Fund</a:t>
            </a:r>
          </a:p>
        </p:txBody>
      </p:sp>
      <p:pic>
        <p:nvPicPr>
          <p:cNvPr id="2050" name="Picture 2" descr="C:\Users\SKuss\AppData\Local\Microsoft\Windows\Temporary Internet Files\Content.IE5\WSIILW42\MC900240341[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64137" y="2670080"/>
            <a:ext cx="1822399" cy="1335938"/>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Users\SKuss\AppData\Local\Microsoft\Windows\Temporary Internet Files\Content.IE5\2O6EO25R\MM900178190[1].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3498" y="4985445"/>
            <a:ext cx="1428750" cy="5905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5879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
                                            <p:txEl>
                                              <p:pRg st="0" end="0"/>
                                            </p:txEl>
                                          </p:spTgt>
                                        </p:tgtEl>
                                        <p:attrNameLst>
                                          <p:attrName>style.visibility</p:attrName>
                                        </p:attrNameLst>
                                      </p:cBhvr>
                                      <p:to>
                                        <p:strVal val="visible"/>
                                      </p:to>
                                    </p:set>
                                    <p:animEffect transition="in" filter="fade">
                                      <p:cBhvr>
                                        <p:cTn id="47" dur="500"/>
                                        <p:tgtEl>
                                          <p:spTgt spid="12">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838200"/>
            <a:ext cx="1828800" cy="369332"/>
          </a:xfrm>
          <a:prstGeom prst="rect">
            <a:avLst/>
          </a:prstGeom>
          <a:noFill/>
        </p:spPr>
        <p:txBody>
          <a:bodyPr wrap="square" rtlCol="0">
            <a:spAutoFit/>
          </a:bodyPr>
          <a:lstStyle/>
          <a:p>
            <a:endParaRPr lang="en-US"/>
          </a:p>
        </p:txBody>
      </p:sp>
      <p:sp>
        <p:nvSpPr>
          <p:cNvPr id="3" name="TextBox 2"/>
          <p:cNvSpPr txBox="1"/>
          <p:nvPr/>
        </p:nvSpPr>
        <p:spPr>
          <a:xfrm>
            <a:off x="304800" y="609600"/>
            <a:ext cx="6172200" cy="400110"/>
          </a:xfrm>
          <a:prstGeom prst="rect">
            <a:avLst/>
          </a:prstGeom>
          <a:noFill/>
        </p:spPr>
        <p:txBody>
          <a:bodyPr wrap="square" rtlCol="0">
            <a:spAutoFit/>
          </a:bodyPr>
          <a:lstStyle/>
          <a:p>
            <a:r>
              <a:rPr lang="en-US" sz="2000" b="1" u="sng" dirty="0"/>
              <a:t>Types of Employees – Who Is Covered</a:t>
            </a:r>
            <a:endParaRPr lang="en-US" sz="2000" dirty="0"/>
          </a:p>
        </p:txBody>
      </p:sp>
      <p:sp>
        <p:nvSpPr>
          <p:cNvPr id="4" name="TextBox 3"/>
          <p:cNvSpPr txBox="1"/>
          <p:nvPr/>
        </p:nvSpPr>
        <p:spPr>
          <a:xfrm>
            <a:off x="304800" y="1176199"/>
            <a:ext cx="6172200" cy="923330"/>
          </a:xfrm>
          <a:prstGeom prst="rect">
            <a:avLst/>
          </a:prstGeom>
          <a:noFill/>
        </p:spPr>
        <p:txBody>
          <a:bodyPr wrap="square" rtlCol="0">
            <a:spAutoFit/>
          </a:bodyPr>
          <a:lstStyle/>
          <a:p>
            <a:r>
              <a:rPr lang="en-US" dirty="0"/>
              <a:t>Case law defines the fundamental test of employment as the right of the employer to control the employee’s work.  The right and authority to hire or to fire.</a:t>
            </a:r>
          </a:p>
        </p:txBody>
      </p:sp>
      <p:sp>
        <p:nvSpPr>
          <p:cNvPr id="5" name="TextBox 4"/>
          <p:cNvSpPr txBox="1"/>
          <p:nvPr/>
        </p:nvSpPr>
        <p:spPr>
          <a:xfrm>
            <a:off x="644013" y="2099529"/>
            <a:ext cx="4572000" cy="369332"/>
          </a:xfrm>
          <a:prstGeom prst="rect">
            <a:avLst/>
          </a:prstGeom>
          <a:noFill/>
        </p:spPr>
        <p:txBody>
          <a:bodyPr wrap="square" rtlCol="0">
            <a:spAutoFit/>
          </a:bodyPr>
          <a:lstStyle/>
          <a:p>
            <a:pPr lvl="0"/>
            <a:r>
              <a:rPr lang="en-US" dirty="0"/>
              <a:t>Full Time Employee</a:t>
            </a:r>
          </a:p>
        </p:txBody>
      </p:sp>
      <p:sp>
        <p:nvSpPr>
          <p:cNvPr id="6" name="TextBox 5"/>
          <p:cNvSpPr txBox="1"/>
          <p:nvPr/>
        </p:nvSpPr>
        <p:spPr>
          <a:xfrm>
            <a:off x="704850" y="2385536"/>
            <a:ext cx="1981200" cy="369332"/>
          </a:xfrm>
          <a:prstGeom prst="rect">
            <a:avLst/>
          </a:prstGeom>
          <a:noFill/>
        </p:spPr>
        <p:txBody>
          <a:bodyPr wrap="square" rtlCol="0">
            <a:spAutoFit/>
          </a:bodyPr>
          <a:lstStyle/>
          <a:p>
            <a:pPr lvl="1"/>
            <a:r>
              <a:rPr lang="en-US" dirty="0"/>
              <a:t>Covered</a:t>
            </a:r>
          </a:p>
        </p:txBody>
      </p:sp>
      <p:sp>
        <p:nvSpPr>
          <p:cNvPr id="7" name="TextBox 6"/>
          <p:cNvSpPr txBox="1"/>
          <p:nvPr/>
        </p:nvSpPr>
        <p:spPr>
          <a:xfrm>
            <a:off x="704850" y="2796655"/>
            <a:ext cx="5562600" cy="369332"/>
          </a:xfrm>
          <a:prstGeom prst="rect">
            <a:avLst/>
          </a:prstGeom>
          <a:noFill/>
        </p:spPr>
        <p:txBody>
          <a:bodyPr wrap="square" rtlCol="0">
            <a:spAutoFit/>
          </a:bodyPr>
          <a:lstStyle/>
          <a:p>
            <a:pPr lvl="0"/>
            <a:r>
              <a:rPr lang="en-US" dirty="0"/>
              <a:t>Part Time Employee</a:t>
            </a:r>
          </a:p>
        </p:txBody>
      </p:sp>
      <p:sp>
        <p:nvSpPr>
          <p:cNvPr id="8" name="TextBox 7"/>
          <p:cNvSpPr txBox="1"/>
          <p:nvPr/>
        </p:nvSpPr>
        <p:spPr>
          <a:xfrm>
            <a:off x="720213" y="3032007"/>
            <a:ext cx="2133600" cy="369332"/>
          </a:xfrm>
          <a:prstGeom prst="rect">
            <a:avLst/>
          </a:prstGeom>
          <a:noFill/>
        </p:spPr>
        <p:txBody>
          <a:bodyPr wrap="square" rtlCol="0">
            <a:spAutoFit/>
          </a:bodyPr>
          <a:lstStyle/>
          <a:p>
            <a:pPr lvl="1"/>
            <a:r>
              <a:rPr lang="en-US" dirty="0"/>
              <a:t>Covered</a:t>
            </a:r>
          </a:p>
        </p:txBody>
      </p:sp>
      <p:sp>
        <p:nvSpPr>
          <p:cNvPr id="9" name="TextBox 8"/>
          <p:cNvSpPr txBox="1"/>
          <p:nvPr/>
        </p:nvSpPr>
        <p:spPr>
          <a:xfrm>
            <a:off x="720213" y="3440668"/>
            <a:ext cx="2286000" cy="369332"/>
          </a:xfrm>
          <a:prstGeom prst="rect">
            <a:avLst/>
          </a:prstGeom>
          <a:noFill/>
        </p:spPr>
        <p:txBody>
          <a:bodyPr wrap="square" rtlCol="0">
            <a:spAutoFit/>
          </a:bodyPr>
          <a:lstStyle/>
          <a:p>
            <a:pPr lvl="0"/>
            <a:r>
              <a:rPr lang="en-US" dirty="0"/>
              <a:t>Casual</a:t>
            </a:r>
          </a:p>
        </p:txBody>
      </p:sp>
      <p:sp>
        <p:nvSpPr>
          <p:cNvPr id="10" name="TextBox 9"/>
          <p:cNvSpPr txBox="1"/>
          <p:nvPr/>
        </p:nvSpPr>
        <p:spPr>
          <a:xfrm>
            <a:off x="752782" y="3689462"/>
            <a:ext cx="5753100" cy="923330"/>
          </a:xfrm>
          <a:prstGeom prst="rect">
            <a:avLst/>
          </a:prstGeom>
          <a:noFill/>
        </p:spPr>
        <p:txBody>
          <a:bodyPr wrap="square" rtlCol="0">
            <a:spAutoFit/>
          </a:bodyPr>
          <a:lstStyle/>
          <a:p>
            <a:pPr lvl="1"/>
            <a:r>
              <a:rPr lang="en-US" dirty="0"/>
              <a:t>Not covered unless the job performed is within the scope of the usual business performed by the employer.  Not a permanent employee.</a:t>
            </a:r>
          </a:p>
        </p:txBody>
      </p:sp>
      <p:sp>
        <p:nvSpPr>
          <p:cNvPr id="11" name="TextBox 10"/>
          <p:cNvSpPr txBox="1"/>
          <p:nvPr/>
        </p:nvSpPr>
        <p:spPr>
          <a:xfrm>
            <a:off x="642784" y="4649041"/>
            <a:ext cx="2247900" cy="369332"/>
          </a:xfrm>
          <a:prstGeom prst="rect">
            <a:avLst/>
          </a:prstGeom>
          <a:noFill/>
        </p:spPr>
        <p:txBody>
          <a:bodyPr wrap="square" rtlCol="0">
            <a:spAutoFit/>
          </a:bodyPr>
          <a:lstStyle/>
          <a:p>
            <a:pPr lvl="0"/>
            <a:r>
              <a:rPr lang="en-US" dirty="0"/>
              <a:t>Volunteers</a:t>
            </a:r>
          </a:p>
        </p:txBody>
      </p:sp>
      <p:sp>
        <p:nvSpPr>
          <p:cNvPr id="12" name="TextBox 11"/>
          <p:cNvSpPr txBox="1"/>
          <p:nvPr/>
        </p:nvSpPr>
        <p:spPr>
          <a:xfrm>
            <a:off x="803788" y="4892235"/>
            <a:ext cx="1143000" cy="369332"/>
          </a:xfrm>
          <a:prstGeom prst="rect">
            <a:avLst/>
          </a:prstGeom>
          <a:noFill/>
        </p:spPr>
        <p:txBody>
          <a:bodyPr wrap="square" rtlCol="0">
            <a:spAutoFit/>
          </a:bodyPr>
          <a:lstStyle/>
          <a:p>
            <a:pPr lvl="1"/>
            <a:r>
              <a:rPr lang="en-US" dirty="0"/>
              <a:t>No</a:t>
            </a:r>
          </a:p>
        </p:txBody>
      </p:sp>
      <p:sp>
        <p:nvSpPr>
          <p:cNvPr id="13" name="TextBox 12"/>
          <p:cNvSpPr txBox="1"/>
          <p:nvPr/>
        </p:nvSpPr>
        <p:spPr>
          <a:xfrm>
            <a:off x="803788" y="5217476"/>
            <a:ext cx="4911211" cy="646331"/>
          </a:xfrm>
          <a:prstGeom prst="rect">
            <a:avLst/>
          </a:prstGeom>
          <a:noFill/>
        </p:spPr>
        <p:txBody>
          <a:bodyPr wrap="square" rtlCol="0">
            <a:spAutoFit/>
          </a:bodyPr>
          <a:lstStyle/>
          <a:p>
            <a:pPr lvl="1"/>
            <a:r>
              <a:rPr lang="en-US" dirty="0"/>
              <a:t>organizations can obtain coverage for volunteers if they want it</a:t>
            </a:r>
          </a:p>
        </p:txBody>
      </p:sp>
      <p:sp>
        <p:nvSpPr>
          <p:cNvPr id="14" name="TextBox 13"/>
          <p:cNvSpPr txBox="1"/>
          <p:nvPr/>
        </p:nvSpPr>
        <p:spPr>
          <a:xfrm>
            <a:off x="581332" y="6019800"/>
            <a:ext cx="3048000" cy="369332"/>
          </a:xfrm>
          <a:prstGeom prst="rect">
            <a:avLst/>
          </a:prstGeom>
          <a:noFill/>
        </p:spPr>
        <p:txBody>
          <a:bodyPr wrap="square" rtlCol="0">
            <a:spAutoFit/>
          </a:bodyPr>
          <a:lstStyle/>
          <a:p>
            <a:pPr lvl="0"/>
            <a:r>
              <a:rPr lang="en-US" dirty="0"/>
              <a:t>Sole Proprietors and Partners</a:t>
            </a:r>
          </a:p>
        </p:txBody>
      </p:sp>
      <p:sp>
        <p:nvSpPr>
          <p:cNvPr id="15" name="TextBox 14"/>
          <p:cNvSpPr txBox="1"/>
          <p:nvPr/>
        </p:nvSpPr>
        <p:spPr>
          <a:xfrm>
            <a:off x="720213" y="6377464"/>
            <a:ext cx="5598856" cy="369332"/>
          </a:xfrm>
          <a:prstGeom prst="rect">
            <a:avLst/>
          </a:prstGeom>
          <a:noFill/>
        </p:spPr>
        <p:txBody>
          <a:bodyPr wrap="square" rtlCol="0">
            <a:spAutoFit/>
          </a:bodyPr>
          <a:lstStyle/>
          <a:p>
            <a:pPr lvl="1"/>
            <a:r>
              <a:rPr lang="en-US" dirty="0"/>
              <a:t>automatically excluded but can apply for inclusion</a:t>
            </a:r>
          </a:p>
        </p:txBody>
      </p:sp>
      <p:sp>
        <p:nvSpPr>
          <p:cNvPr id="16" name="TextBox 15"/>
          <p:cNvSpPr txBox="1"/>
          <p:nvPr/>
        </p:nvSpPr>
        <p:spPr>
          <a:xfrm>
            <a:off x="581332" y="6934200"/>
            <a:ext cx="3657600" cy="369332"/>
          </a:xfrm>
          <a:prstGeom prst="rect">
            <a:avLst/>
          </a:prstGeom>
          <a:noFill/>
        </p:spPr>
        <p:txBody>
          <a:bodyPr wrap="square" rtlCol="0">
            <a:spAutoFit/>
          </a:bodyPr>
          <a:lstStyle/>
          <a:p>
            <a:pPr lvl="0"/>
            <a:r>
              <a:rPr lang="en-US" dirty="0"/>
              <a:t>Exceptions</a:t>
            </a:r>
          </a:p>
        </p:txBody>
      </p:sp>
      <p:sp>
        <p:nvSpPr>
          <p:cNvPr id="17" name="TextBox 16"/>
          <p:cNvSpPr txBox="1"/>
          <p:nvPr/>
        </p:nvSpPr>
        <p:spPr>
          <a:xfrm>
            <a:off x="644013" y="7303532"/>
            <a:ext cx="5816396" cy="923330"/>
          </a:xfrm>
          <a:prstGeom prst="rect">
            <a:avLst/>
          </a:prstGeom>
          <a:noFill/>
        </p:spPr>
        <p:txBody>
          <a:bodyPr wrap="square" rtlCol="0">
            <a:spAutoFit/>
          </a:bodyPr>
          <a:lstStyle/>
          <a:p>
            <a:pPr lvl="1"/>
            <a:r>
              <a:rPr lang="en-US" dirty="0"/>
              <a:t>Federal employees, railroads, state and county fair association, agricultural employees, owner-operator drivers, certain commission paid real estate agents</a:t>
            </a:r>
          </a:p>
        </p:txBody>
      </p:sp>
      <p:pic>
        <p:nvPicPr>
          <p:cNvPr id="8196" name="Picture 4" descr="C:\Users\SKuss\AppData\Local\Microsoft\Windows\Temporary Internet Files\Content.IE5\NKLU9G87\MC900297565[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11859" y="2060040"/>
            <a:ext cx="2155871" cy="1380628"/>
          </a:xfrm>
          <a:prstGeom prst="rect">
            <a:avLst/>
          </a:prstGeom>
          <a:noFill/>
          <a:extLst>
            <a:ext uri="{909E8E84-426E-40DD-AFC4-6F175D3DCCD1}">
              <a14:hiddenFill xmlns:a14="http://schemas.microsoft.com/office/drawing/2010/main" xmlns="">
                <a:solidFill>
                  <a:srgbClr val="FFFFFF"/>
                </a:solidFill>
              </a14:hiddenFill>
            </a:ext>
          </a:extLst>
        </p:spPr>
      </p:pic>
      <p:pic>
        <p:nvPicPr>
          <p:cNvPr id="8197" name="Picture 5" descr="C:\Users\SKuss\AppData\Local\Microsoft\Windows\Temporary Internet Files\Content.IE5\2O6EO25R\MC900227342[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32008" y="5555152"/>
            <a:ext cx="1235724" cy="47384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3158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9"/>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9"/>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9"/>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9"/>
                                          </p:stCondLst>
                                        </p:cTn>
                                        <p:tgtEl>
                                          <p:spTgt spid="1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9"/>
                                          </p:stCondLst>
                                        </p:cTn>
                                        <p:tgtEl>
                                          <p:spTgt spid="1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fill="hold"/>
                                        <p:tgtEl>
                                          <p:spTgt spid="17"/>
                                        </p:tgtEl>
                                        <p:attrNameLst>
                                          <p:attrName>ppt_x</p:attrName>
                                        </p:attrNameLst>
                                      </p:cBhvr>
                                      <p:tavLst>
                                        <p:tav tm="0">
                                          <p:val>
                                            <p:strVal val="#ppt_x"/>
                                          </p:val>
                                        </p:tav>
                                        <p:tav tm="100000">
                                          <p:val>
                                            <p:strVal val="#ppt_x"/>
                                          </p:val>
                                        </p:tav>
                                      </p:tavLst>
                                    </p:anim>
                                    <p:anim calcmode="lin" valueType="num">
                                      <p:cBhvr additive="base">
                                        <p:cTn id="7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descr="C:\Users\SKuss\AppData\Local\Microsoft\Windows\Temporary Internet Files\Content.IE5\M3EGA4L8\MC900078784[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40388" y="5698826"/>
            <a:ext cx="3196424" cy="2447411"/>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C:\Users\SKuss\AppData\Local\Microsoft\Windows\Temporary Internet Files\Content.IE5\M3EGA4L8\MM900395691[1].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20510673">
            <a:off x="3832600" y="2803284"/>
            <a:ext cx="2683309" cy="115717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533400" y="381000"/>
            <a:ext cx="6096000" cy="400110"/>
          </a:xfrm>
          <a:prstGeom prst="rect">
            <a:avLst/>
          </a:prstGeom>
          <a:noFill/>
        </p:spPr>
        <p:txBody>
          <a:bodyPr wrap="square" rtlCol="0">
            <a:spAutoFit/>
          </a:bodyPr>
          <a:lstStyle/>
          <a:p>
            <a:r>
              <a:rPr lang="en-US" sz="2000" b="1" u="sng" dirty="0"/>
              <a:t>Benefits Provided Under Workers Compensation</a:t>
            </a:r>
            <a:endParaRPr lang="en-US" sz="2000" dirty="0"/>
          </a:p>
        </p:txBody>
      </p:sp>
      <p:sp>
        <p:nvSpPr>
          <p:cNvPr id="3" name="TextBox 2"/>
          <p:cNvSpPr txBox="1"/>
          <p:nvPr/>
        </p:nvSpPr>
        <p:spPr>
          <a:xfrm>
            <a:off x="540774" y="1322439"/>
            <a:ext cx="4343400" cy="369332"/>
          </a:xfrm>
          <a:prstGeom prst="rect">
            <a:avLst/>
          </a:prstGeom>
          <a:noFill/>
        </p:spPr>
        <p:txBody>
          <a:bodyPr wrap="square" rtlCol="0">
            <a:spAutoFit/>
          </a:bodyPr>
          <a:lstStyle/>
          <a:p>
            <a:pPr lvl="0"/>
            <a:r>
              <a:rPr lang="en-US" dirty="0"/>
              <a:t>Lost Wages</a:t>
            </a:r>
          </a:p>
        </p:txBody>
      </p:sp>
      <p:sp>
        <p:nvSpPr>
          <p:cNvPr id="4" name="TextBox 3"/>
          <p:cNvSpPr txBox="1"/>
          <p:nvPr/>
        </p:nvSpPr>
        <p:spPr>
          <a:xfrm>
            <a:off x="516193" y="1691771"/>
            <a:ext cx="5791200" cy="923330"/>
          </a:xfrm>
          <a:prstGeom prst="rect">
            <a:avLst/>
          </a:prstGeom>
          <a:noFill/>
        </p:spPr>
        <p:txBody>
          <a:bodyPr wrap="square" rtlCol="0">
            <a:spAutoFit/>
          </a:bodyPr>
          <a:lstStyle/>
          <a:p>
            <a:pPr lvl="1"/>
            <a:r>
              <a:rPr lang="en-US" dirty="0"/>
              <a:t>Paid on the basis of sixty-six and two-thirds per cent (66 2/3%) of the worker’s average weekly wage.  These payments are subject to a time deductible.</a:t>
            </a:r>
          </a:p>
        </p:txBody>
      </p:sp>
      <p:sp>
        <p:nvSpPr>
          <p:cNvPr id="5" name="TextBox 4"/>
          <p:cNvSpPr txBox="1"/>
          <p:nvPr/>
        </p:nvSpPr>
        <p:spPr>
          <a:xfrm>
            <a:off x="516193" y="3282107"/>
            <a:ext cx="4717026" cy="369332"/>
          </a:xfrm>
          <a:prstGeom prst="rect">
            <a:avLst/>
          </a:prstGeom>
          <a:noFill/>
        </p:spPr>
        <p:txBody>
          <a:bodyPr wrap="square" rtlCol="0">
            <a:spAutoFit/>
          </a:bodyPr>
          <a:lstStyle/>
          <a:p>
            <a:pPr lvl="0"/>
            <a:r>
              <a:rPr lang="en-US" dirty="0"/>
              <a:t>Medical Care</a:t>
            </a:r>
          </a:p>
        </p:txBody>
      </p:sp>
      <p:sp>
        <p:nvSpPr>
          <p:cNvPr id="6" name="TextBox 5"/>
          <p:cNvSpPr txBox="1"/>
          <p:nvPr/>
        </p:nvSpPr>
        <p:spPr>
          <a:xfrm>
            <a:off x="560439" y="3634233"/>
            <a:ext cx="3173361" cy="646331"/>
          </a:xfrm>
          <a:prstGeom prst="rect">
            <a:avLst/>
          </a:prstGeom>
          <a:noFill/>
        </p:spPr>
        <p:txBody>
          <a:bodyPr wrap="square" rtlCol="0">
            <a:spAutoFit/>
          </a:bodyPr>
          <a:lstStyle/>
          <a:p>
            <a:pPr lvl="1"/>
            <a:r>
              <a:rPr lang="en-US" dirty="0"/>
              <a:t>Begins immediately after </a:t>
            </a:r>
            <a:r>
              <a:rPr lang="en-US" dirty="0" smtClean="0"/>
              <a:t>the claim </a:t>
            </a:r>
            <a:r>
              <a:rPr lang="en-US" dirty="0"/>
              <a:t>is accepted</a:t>
            </a:r>
          </a:p>
        </p:txBody>
      </p:sp>
      <p:sp>
        <p:nvSpPr>
          <p:cNvPr id="7" name="TextBox 6"/>
          <p:cNvSpPr txBox="1"/>
          <p:nvPr/>
        </p:nvSpPr>
        <p:spPr>
          <a:xfrm>
            <a:off x="516193" y="4630371"/>
            <a:ext cx="5783826" cy="369332"/>
          </a:xfrm>
          <a:prstGeom prst="rect">
            <a:avLst/>
          </a:prstGeom>
          <a:noFill/>
        </p:spPr>
        <p:txBody>
          <a:bodyPr wrap="square" rtlCol="0">
            <a:spAutoFit/>
          </a:bodyPr>
          <a:lstStyle/>
          <a:p>
            <a:pPr lvl="0"/>
            <a:r>
              <a:rPr lang="en-US" dirty="0"/>
              <a:t>Permanent Disability</a:t>
            </a:r>
          </a:p>
        </p:txBody>
      </p:sp>
      <p:sp>
        <p:nvSpPr>
          <p:cNvPr id="8" name="TextBox 7"/>
          <p:cNvSpPr txBox="1"/>
          <p:nvPr/>
        </p:nvSpPr>
        <p:spPr>
          <a:xfrm>
            <a:off x="533400" y="5638800"/>
            <a:ext cx="3505200" cy="369332"/>
          </a:xfrm>
          <a:prstGeom prst="rect">
            <a:avLst/>
          </a:prstGeom>
          <a:noFill/>
        </p:spPr>
        <p:txBody>
          <a:bodyPr wrap="square" rtlCol="0">
            <a:spAutoFit/>
          </a:bodyPr>
          <a:lstStyle/>
          <a:p>
            <a:pPr lvl="0"/>
            <a:r>
              <a:rPr lang="en-US" dirty="0"/>
              <a:t>Disfigurement</a:t>
            </a:r>
          </a:p>
        </p:txBody>
      </p:sp>
      <p:sp>
        <p:nvSpPr>
          <p:cNvPr id="9" name="TextBox 8"/>
          <p:cNvSpPr txBox="1"/>
          <p:nvPr/>
        </p:nvSpPr>
        <p:spPr>
          <a:xfrm>
            <a:off x="589936" y="6553200"/>
            <a:ext cx="1524000" cy="369332"/>
          </a:xfrm>
          <a:prstGeom prst="rect">
            <a:avLst/>
          </a:prstGeom>
          <a:noFill/>
        </p:spPr>
        <p:txBody>
          <a:bodyPr wrap="square" rtlCol="0">
            <a:spAutoFit/>
          </a:bodyPr>
          <a:lstStyle/>
          <a:p>
            <a:pPr lvl="0"/>
            <a:r>
              <a:rPr lang="en-US" dirty="0"/>
              <a:t>Death</a:t>
            </a:r>
          </a:p>
        </p:txBody>
      </p:sp>
    </p:spTree>
    <p:extLst>
      <p:ext uri="{BB962C8B-B14F-4D97-AF65-F5344CB8AC3E}">
        <p14:creationId xmlns:p14="http://schemas.microsoft.com/office/powerpoint/2010/main" xmlns="" val="351302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1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1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1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circle(in)">
                                      <p:cBhvr>
                                        <p:cTn id="37"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6324600" cy="707886"/>
          </a:xfrm>
          <a:prstGeom prst="rect">
            <a:avLst/>
          </a:prstGeom>
          <a:noFill/>
        </p:spPr>
        <p:txBody>
          <a:bodyPr wrap="square" rtlCol="0">
            <a:spAutoFit/>
          </a:bodyPr>
          <a:lstStyle/>
          <a:p>
            <a:pPr algn="ctr"/>
            <a:r>
              <a:rPr lang="en-US" sz="2000" b="1" u="sng" dirty="0"/>
              <a:t>Explanation of Time Deductible for Wage Benefit Purposes</a:t>
            </a:r>
            <a:endParaRPr lang="en-US" sz="2000" dirty="0"/>
          </a:p>
        </p:txBody>
      </p:sp>
      <p:sp>
        <p:nvSpPr>
          <p:cNvPr id="3" name="TextBox 2"/>
          <p:cNvSpPr txBox="1"/>
          <p:nvPr/>
        </p:nvSpPr>
        <p:spPr>
          <a:xfrm>
            <a:off x="2209800" y="1447800"/>
            <a:ext cx="4050276" cy="369332"/>
          </a:xfrm>
          <a:prstGeom prst="rect">
            <a:avLst/>
          </a:prstGeom>
          <a:noFill/>
        </p:spPr>
        <p:txBody>
          <a:bodyPr wrap="square" rtlCol="0">
            <a:spAutoFit/>
          </a:bodyPr>
          <a:lstStyle/>
          <a:p>
            <a:r>
              <a:rPr lang="en-US" dirty="0"/>
              <a:t>Consecutive Days Missed From Work</a:t>
            </a:r>
          </a:p>
        </p:txBody>
      </p:sp>
      <p:sp>
        <p:nvSpPr>
          <p:cNvPr id="13" name="TextBox 12"/>
          <p:cNvSpPr txBox="1"/>
          <p:nvPr/>
        </p:nvSpPr>
        <p:spPr>
          <a:xfrm>
            <a:off x="1675171" y="2667000"/>
            <a:ext cx="2438400" cy="3693319"/>
          </a:xfrm>
          <a:prstGeom prst="rect">
            <a:avLst/>
          </a:prstGeom>
          <a:noFill/>
        </p:spPr>
        <p:txBody>
          <a:bodyPr wrap="square" rtlCol="0">
            <a:spAutoFit/>
          </a:bodyPr>
          <a:lstStyle/>
          <a:p>
            <a:r>
              <a:rPr lang="en-US" dirty="0"/>
              <a:t>8 days = 1 day of </a:t>
            </a:r>
            <a:r>
              <a:rPr lang="en-US" dirty="0" smtClean="0"/>
              <a:t>pay</a:t>
            </a:r>
          </a:p>
          <a:p>
            <a:endParaRPr lang="en-US" dirty="0"/>
          </a:p>
          <a:p>
            <a:r>
              <a:rPr lang="en-US" dirty="0"/>
              <a:t>9 days = 2 days of </a:t>
            </a:r>
            <a:r>
              <a:rPr lang="en-US" dirty="0" smtClean="0"/>
              <a:t>pay</a:t>
            </a:r>
          </a:p>
          <a:p>
            <a:endParaRPr lang="en-US" dirty="0"/>
          </a:p>
          <a:p>
            <a:r>
              <a:rPr lang="en-US" dirty="0"/>
              <a:t>10 days = 3 days of </a:t>
            </a:r>
            <a:r>
              <a:rPr lang="en-US" dirty="0" smtClean="0"/>
              <a:t>pay</a:t>
            </a:r>
          </a:p>
          <a:p>
            <a:endParaRPr lang="en-US" dirty="0"/>
          </a:p>
          <a:p>
            <a:r>
              <a:rPr lang="en-US" dirty="0"/>
              <a:t>11 days = 4 days of </a:t>
            </a:r>
            <a:r>
              <a:rPr lang="en-US" dirty="0" smtClean="0"/>
              <a:t>pay</a:t>
            </a:r>
          </a:p>
          <a:p>
            <a:endParaRPr lang="en-US" dirty="0"/>
          </a:p>
          <a:p>
            <a:r>
              <a:rPr lang="en-US" dirty="0"/>
              <a:t>12 days = 5 days of </a:t>
            </a:r>
            <a:r>
              <a:rPr lang="en-US" dirty="0" smtClean="0"/>
              <a:t>pay</a:t>
            </a:r>
          </a:p>
          <a:p>
            <a:endParaRPr lang="en-US" dirty="0"/>
          </a:p>
          <a:p>
            <a:r>
              <a:rPr lang="en-US" dirty="0"/>
              <a:t>13 days = 6 days of </a:t>
            </a:r>
            <a:r>
              <a:rPr lang="en-US" dirty="0" smtClean="0"/>
              <a:t>pay</a:t>
            </a:r>
          </a:p>
          <a:p>
            <a:endParaRPr lang="en-US" dirty="0"/>
          </a:p>
          <a:p>
            <a:r>
              <a:rPr lang="en-US" dirty="0"/>
              <a:t>14 days = 7 days of pay</a:t>
            </a:r>
          </a:p>
        </p:txBody>
      </p:sp>
      <p:sp>
        <p:nvSpPr>
          <p:cNvPr id="14" name="TextBox 13"/>
          <p:cNvSpPr txBox="1"/>
          <p:nvPr/>
        </p:nvSpPr>
        <p:spPr>
          <a:xfrm>
            <a:off x="4267200" y="2675586"/>
            <a:ext cx="2438400" cy="1477328"/>
          </a:xfrm>
          <a:prstGeom prst="rect">
            <a:avLst/>
          </a:prstGeom>
          <a:noFill/>
        </p:spPr>
        <p:txBody>
          <a:bodyPr wrap="square" rtlCol="0">
            <a:spAutoFit/>
          </a:bodyPr>
          <a:lstStyle/>
          <a:p>
            <a:r>
              <a:rPr lang="en-US" dirty="0"/>
              <a:t>15 days = 15 days of </a:t>
            </a:r>
            <a:r>
              <a:rPr lang="en-US" dirty="0" smtClean="0"/>
              <a:t>pay</a:t>
            </a:r>
          </a:p>
          <a:p>
            <a:endParaRPr lang="en-US" dirty="0"/>
          </a:p>
          <a:p>
            <a:r>
              <a:rPr lang="en-US" dirty="0"/>
              <a:t>16 days = 16 days of pay</a:t>
            </a:r>
          </a:p>
          <a:p>
            <a:endParaRPr lang="en-US" dirty="0" smtClean="0"/>
          </a:p>
          <a:p>
            <a:r>
              <a:rPr lang="en-US" dirty="0" smtClean="0"/>
              <a:t>Etc</a:t>
            </a:r>
            <a:r>
              <a:rPr lang="en-US" dirty="0"/>
              <a:t>.</a:t>
            </a:r>
          </a:p>
        </p:txBody>
      </p:sp>
      <p:sp>
        <p:nvSpPr>
          <p:cNvPr id="15" name="TextBox 14"/>
          <p:cNvSpPr txBox="1"/>
          <p:nvPr/>
        </p:nvSpPr>
        <p:spPr>
          <a:xfrm>
            <a:off x="137652" y="2667000"/>
            <a:ext cx="1371600" cy="3693319"/>
          </a:xfrm>
          <a:prstGeom prst="rect">
            <a:avLst/>
          </a:prstGeom>
          <a:noFill/>
        </p:spPr>
        <p:txBody>
          <a:bodyPr wrap="square" rtlCol="0">
            <a:spAutoFit/>
          </a:bodyPr>
          <a:lstStyle/>
          <a:p>
            <a:r>
              <a:rPr lang="en-US" dirty="0"/>
              <a:t>1 day = </a:t>
            </a:r>
            <a:r>
              <a:rPr lang="en-US" dirty="0" smtClean="0"/>
              <a:t>0</a:t>
            </a:r>
          </a:p>
          <a:p>
            <a:endParaRPr lang="en-US" dirty="0"/>
          </a:p>
          <a:p>
            <a:r>
              <a:rPr lang="en-US" dirty="0"/>
              <a:t>2 days = </a:t>
            </a:r>
            <a:r>
              <a:rPr lang="en-US" dirty="0" smtClean="0"/>
              <a:t>0</a:t>
            </a:r>
          </a:p>
          <a:p>
            <a:endParaRPr lang="en-US" dirty="0"/>
          </a:p>
          <a:p>
            <a:r>
              <a:rPr lang="en-US" dirty="0"/>
              <a:t>3 days = </a:t>
            </a:r>
            <a:r>
              <a:rPr lang="en-US" dirty="0" smtClean="0"/>
              <a:t>0</a:t>
            </a:r>
          </a:p>
          <a:p>
            <a:endParaRPr lang="en-US" dirty="0"/>
          </a:p>
          <a:p>
            <a:r>
              <a:rPr lang="en-US" dirty="0"/>
              <a:t>4 days = </a:t>
            </a:r>
            <a:r>
              <a:rPr lang="en-US" dirty="0" smtClean="0"/>
              <a:t>0</a:t>
            </a:r>
          </a:p>
          <a:p>
            <a:endParaRPr lang="en-US" dirty="0"/>
          </a:p>
          <a:p>
            <a:r>
              <a:rPr lang="en-US" dirty="0"/>
              <a:t>5 days = </a:t>
            </a:r>
            <a:r>
              <a:rPr lang="en-US" dirty="0" smtClean="0"/>
              <a:t>0</a:t>
            </a:r>
          </a:p>
          <a:p>
            <a:endParaRPr lang="en-US" dirty="0"/>
          </a:p>
          <a:p>
            <a:r>
              <a:rPr lang="en-US" dirty="0"/>
              <a:t>6 days = </a:t>
            </a:r>
            <a:r>
              <a:rPr lang="en-US" dirty="0" smtClean="0"/>
              <a:t>0</a:t>
            </a:r>
          </a:p>
          <a:p>
            <a:endParaRPr lang="en-US" dirty="0"/>
          </a:p>
          <a:p>
            <a:r>
              <a:rPr lang="en-US" dirty="0"/>
              <a:t>7 days = 0</a:t>
            </a:r>
          </a:p>
        </p:txBody>
      </p:sp>
      <p:sp>
        <p:nvSpPr>
          <p:cNvPr id="16" name="TextBox 15"/>
          <p:cNvSpPr txBox="1"/>
          <p:nvPr/>
        </p:nvSpPr>
        <p:spPr>
          <a:xfrm>
            <a:off x="167149" y="7350911"/>
            <a:ext cx="6339348" cy="646331"/>
          </a:xfrm>
          <a:prstGeom prst="rect">
            <a:avLst/>
          </a:prstGeom>
          <a:noFill/>
        </p:spPr>
        <p:txBody>
          <a:bodyPr wrap="square" rtlCol="0">
            <a:spAutoFit/>
          </a:bodyPr>
          <a:lstStyle/>
          <a:p>
            <a:r>
              <a:rPr lang="en-US" dirty="0" smtClean="0"/>
              <a:t>Remember:</a:t>
            </a:r>
          </a:p>
          <a:p>
            <a:r>
              <a:rPr lang="en-US" dirty="0"/>
              <a:t>	</a:t>
            </a:r>
            <a:r>
              <a:rPr lang="en-US" dirty="0" smtClean="0"/>
              <a:t>Medical </a:t>
            </a:r>
            <a:r>
              <a:rPr lang="en-US" dirty="0"/>
              <a:t>benefits begin immediately and are unlimited</a:t>
            </a:r>
          </a:p>
        </p:txBody>
      </p:sp>
      <p:pic>
        <p:nvPicPr>
          <p:cNvPr id="7172" name="Picture 4" descr="C:\Users\SKuss\AppData\Local\Microsoft\Windows\Temporary Internet Files\Content.IE5\M3EGA4L8\MC900432664[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55075" y="5143876"/>
            <a:ext cx="2151421" cy="2151421"/>
          </a:xfrm>
          <a:prstGeom prst="rect">
            <a:avLst/>
          </a:prstGeom>
          <a:noFill/>
          <a:extLst>
            <a:ext uri="{909E8E84-426E-40DD-AFC4-6F175D3DCCD1}">
              <a14:hiddenFill xmlns:a14="http://schemas.microsoft.com/office/drawing/2010/main" xmlns="">
                <a:solidFill>
                  <a:srgbClr val="FFFFFF"/>
                </a:solidFill>
              </a14:hiddenFill>
            </a:ext>
          </a:extLst>
        </p:spPr>
      </p:pic>
      <p:pic>
        <p:nvPicPr>
          <p:cNvPr id="7173" name="Picture 5" descr="C:\Users\SKuss\AppData\Local\Microsoft\Windows\Temporary Internet Files\Content.IE5\2O6EO25R\MC900434804[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9267" y="914514"/>
            <a:ext cx="1435904" cy="14359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2029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Users\SKuss\AppData\Local\Microsoft\Windows\Temporary Internet Files\Content.IE5\WSIILW42\MP900387492[1].jpg"/>
          <p:cNvPicPr>
            <a:picLocks noChangeAspect="1" noChangeArrowheads="1"/>
          </p:cNvPicPr>
          <p:nvPr/>
        </p:nvPicPr>
        <p:blipFill>
          <a:blip r:embed="rId2" cstate="print">
            <a:biLevel thresh="25000"/>
            <a:extLst>
              <a:ext uri="{28A0092B-C50C-407E-A947-70E740481C1C}">
                <a14:useLocalDpi xmlns:a14="http://schemas.microsoft.com/office/drawing/2010/main" xmlns="" val="0"/>
              </a:ext>
            </a:extLst>
          </a:blip>
          <a:srcRect/>
          <a:stretch>
            <a:fillRect/>
          </a:stretch>
        </p:blipFill>
        <p:spPr bwMode="auto">
          <a:xfrm>
            <a:off x="3554362" y="278186"/>
            <a:ext cx="3242188" cy="284970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202175" y="317960"/>
            <a:ext cx="2948449" cy="400110"/>
          </a:xfrm>
          <a:prstGeom prst="rect">
            <a:avLst/>
          </a:prstGeom>
          <a:noFill/>
        </p:spPr>
        <p:txBody>
          <a:bodyPr wrap="square" rtlCol="0">
            <a:spAutoFit/>
          </a:bodyPr>
          <a:lstStyle/>
          <a:p>
            <a:r>
              <a:rPr lang="en-US" sz="2000" b="1" u="sng" dirty="0"/>
              <a:t>Premium Drivers</a:t>
            </a:r>
            <a:endParaRPr lang="en-US" sz="2000" dirty="0"/>
          </a:p>
        </p:txBody>
      </p:sp>
      <p:sp>
        <p:nvSpPr>
          <p:cNvPr id="3" name="TextBox 2"/>
          <p:cNvSpPr txBox="1"/>
          <p:nvPr/>
        </p:nvSpPr>
        <p:spPr>
          <a:xfrm>
            <a:off x="609601" y="855406"/>
            <a:ext cx="2427339" cy="369332"/>
          </a:xfrm>
          <a:prstGeom prst="rect">
            <a:avLst/>
          </a:prstGeom>
          <a:noFill/>
        </p:spPr>
        <p:txBody>
          <a:bodyPr wrap="square" rtlCol="0">
            <a:spAutoFit/>
          </a:bodyPr>
          <a:lstStyle/>
          <a:p>
            <a:pPr lvl="0"/>
            <a:r>
              <a:rPr lang="en-US" dirty="0"/>
              <a:t>Number of Employees</a:t>
            </a:r>
          </a:p>
        </p:txBody>
      </p:sp>
      <p:sp>
        <p:nvSpPr>
          <p:cNvPr id="4" name="TextBox 3"/>
          <p:cNvSpPr txBox="1"/>
          <p:nvPr/>
        </p:nvSpPr>
        <p:spPr>
          <a:xfrm>
            <a:off x="609601" y="1323301"/>
            <a:ext cx="1592826" cy="369332"/>
          </a:xfrm>
          <a:prstGeom prst="rect">
            <a:avLst/>
          </a:prstGeom>
          <a:noFill/>
        </p:spPr>
        <p:txBody>
          <a:bodyPr wrap="square" rtlCol="0">
            <a:spAutoFit/>
          </a:bodyPr>
          <a:lstStyle/>
          <a:p>
            <a:pPr lvl="0"/>
            <a:r>
              <a:rPr lang="en-US" dirty="0" smtClean="0"/>
              <a:t>Total </a:t>
            </a:r>
            <a:r>
              <a:rPr lang="en-US" dirty="0"/>
              <a:t>Wages</a:t>
            </a:r>
          </a:p>
        </p:txBody>
      </p:sp>
      <p:sp>
        <p:nvSpPr>
          <p:cNvPr id="5" name="TextBox 4"/>
          <p:cNvSpPr txBox="1"/>
          <p:nvPr/>
        </p:nvSpPr>
        <p:spPr>
          <a:xfrm>
            <a:off x="609601" y="1831630"/>
            <a:ext cx="4343400" cy="369332"/>
          </a:xfrm>
          <a:prstGeom prst="rect">
            <a:avLst/>
          </a:prstGeom>
          <a:noFill/>
        </p:spPr>
        <p:txBody>
          <a:bodyPr wrap="square" rtlCol="0">
            <a:spAutoFit/>
          </a:bodyPr>
          <a:lstStyle/>
          <a:p>
            <a:pPr lvl="0"/>
            <a:r>
              <a:rPr lang="en-US" dirty="0"/>
              <a:t>Types of Jobs or Classifications (Risk)</a:t>
            </a:r>
          </a:p>
        </p:txBody>
      </p:sp>
      <p:sp>
        <p:nvSpPr>
          <p:cNvPr id="6" name="TextBox 5"/>
          <p:cNvSpPr txBox="1"/>
          <p:nvPr/>
        </p:nvSpPr>
        <p:spPr>
          <a:xfrm>
            <a:off x="609601" y="2396143"/>
            <a:ext cx="4191000" cy="369332"/>
          </a:xfrm>
          <a:prstGeom prst="rect">
            <a:avLst/>
          </a:prstGeom>
          <a:noFill/>
        </p:spPr>
        <p:txBody>
          <a:bodyPr wrap="square" rtlCol="0">
            <a:spAutoFit/>
          </a:bodyPr>
          <a:lstStyle/>
          <a:p>
            <a:pPr lvl="0"/>
            <a:r>
              <a:rPr lang="en-US" dirty="0"/>
              <a:t>Claims History</a:t>
            </a:r>
          </a:p>
        </p:txBody>
      </p:sp>
      <p:sp>
        <p:nvSpPr>
          <p:cNvPr id="7" name="TextBox 6"/>
          <p:cNvSpPr txBox="1"/>
          <p:nvPr/>
        </p:nvSpPr>
        <p:spPr>
          <a:xfrm>
            <a:off x="420943" y="2758558"/>
            <a:ext cx="3138335" cy="369332"/>
          </a:xfrm>
          <a:prstGeom prst="rect">
            <a:avLst/>
          </a:prstGeom>
          <a:noFill/>
        </p:spPr>
        <p:txBody>
          <a:bodyPr wrap="square" rtlCol="0">
            <a:spAutoFit/>
          </a:bodyPr>
          <a:lstStyle/>
          <a:p>
            <a:pPr lvl="1"/>
            <a:r>
              <a:rPr lang="en-US" dirty="0"/>
              <a:t>Frequency versus severity</a:t>
            </a:r>
          </a:p>
        </p:txBody>
      </p:sp>
      <p:sp>
        <p:nvSpPr>
          <p:cNvPr id="8" name="TextBox 7"/>
          <p:cNvSpPr txBox="1"/>
          <p:nvPr/>
        </p:nvSpPr>
        <p:spPr>
          <a:xfrm>
            <a:off x="594852" y="3352800"/>
            <a:ext cx="4594122" cy="369332"/>
          </a:xfrm>
          <a:prstGeom prst="rect">
            <a:avLst/>
          </a:prstGeom>
          <a:noFill/>
        </p:spPr>
        <p:txBody>
          <a:bodyPr wrap="square" rtlCol="0">
            <a:spAutoFit/>
          </a:bodyPr>
          <a:lstStyle/>
          <a:p>
            <a:pPr lvl="0"/>
            <a:r>
              <a:rPr lang="en-US" dirty="0"/>
              <a:t>Experience Modification Factor “Mod”</a:t>
            </a:r>
          </a:p>
        </p:txBody>
      </p:sp>
      <p:sp>
        <p:nvSpPr>
          <p:cNvPr id="9" name="TextBox 8"/>
          <p:cNvSpPr txBox="1"/>
          <p:nvPr/>
        </p:nvSpPr>
        <p:spPr>
          <a:xfrm>
            <a:off x="506362" y="3839498"/>
            <a:ext cx="6096000" cy="1200329"/>
          </a:xfrm>
          <a:prstGeom prst="rect">
            <a:avLst/>
          </a:prstGeom>
          <a:noFill/>
        </p:spPr>
        <p:txBody>
          <a:bodyPr wrap="square" rtlCol="0">
            <a:spAutoFit/>
          </a:bodyPr>
          <a:lstStyle/>
          <a:p>
            <a:pPr lvl="1"/>
            <a:r>
              <a:rPr lang="en-US" dirty="0"/>
              <a:t>Your experience modification factor compares your workers compensation claims experiences against employers of similar size operating in the same type business.</a:t>
            </a:r>
          </a:p>
        </p:txBody>
      </p:sp>
      <p:sp>
        <p:nvSpPr>
          <p:cNvPr id="10" name="TextBox 9"/>
          <p:cNvSpPr txBox="1"/>
          <p:nvPr/>
        </p:nvSpPr>
        <p:spPr>
          <a:xfrm>
            <a:off x="533401" y="5247086"/>
            <a:ext cx="5791200" cy="646331"/>
          </a:xfrm>
          <a:prstGeom prst="rect">
            <a:avLst/>
          </a:prstGeom>
          <a:noFill/>
        </p:spPr>
        <p:txBody>
          <a:bodyPr wrap="square" rtlCol="0">
            <a:spAutoFit/>
          </a:bodyPr>
          <a:lstStyle/>
          <a:p>
            <a:pPr lvl="1"/>
            <a:r>
              <a:rPr lang="en-US" dirty="0"/>
              <a:t>Your MOD is calculated based on the previous three years of available experience.</a:t>
            </a:r>
          </a:p>
        </p:txBody>
      </p:sp>
      <p:sp>
        <p:nvSpPr>
          <p:cNvPr id="11" name="TextBox 10"/>
          <p:cNvSpPr txBox="1"/>
          <p:nvPr/>
        </p:nvSpPr>
        <p:spPr>
          <a:xfrm>
            <a:off x="533401" y="6145161"/>
            <a:ext cx="5867400" cy="923330"/>
          </a:xfrm>
          <a:prstGeom prst="rect">
            <a:avLst/>
          </a:prstGeom>
          <a:noFill/>
        </p:spPr>
        <p:txBody>
          <a:bodyPr wrap="square" rtlCol="0">
            <a:spAutoFit/>
          </a:bodyPr>
          <a:lstStyle/>
          <a:p>
            <a:pPr lvl="1"/>
            <a:r>
              <a:rPr lang="en-US" dirty="0"/>
              <a:t>The MOD compares your specific payrolls and losses to the industry average losses for like businesses of similar size.</a:t>
            </a:r>
          </a:p>
        </p:txBody>
      </p:sp>
      <p:sp>
        <p:nvSpPr>
          <p:cNvPr id="12" name="TextBox 11"/>
          <p:cNvSpPr txBox="1"/>
          <p:nvPr/>
        </p:nvSpPr>
        <p:spPr>
          <a:xfrm>
            <a:off x="506362" y="7184909"/>
            <a:ext cx="4691216" cy="369332"/>
          </a:xfrm>
          <a:prstGeom prst="rect">
            <a:avLst/>
          </a:prstGeom>
          <a:noFill/>
        </p:spPr>
        <p:txBody>
          <a:bodyPr wrap="square" rtlCol="0">
            <a:spAutoFit/>
          </a:bodyPr>
          <a:lstStyle/>
          <a:p>
            <a:pPr lvl="1"/>
            <a:r>
              <a:rPr lang="en-US" dirty="0"/>
              <a:t>Industry Average = 1.00 mod</a:t>
            </a:r>
          </a:p>
        </p:txBody>
      </p:sp>
      <p:sp>
        <p:nvSpPr>
          <p:cNvPr id="13" name="TextBox 12"/>
          <p:cNvSpPr txBox="1"/>
          <p:nvPr/>
        </p:nvSpPr>
        <p:spPr>
          <a:xfrm>
            <a:off x="506362" y="7565923"/>
            <a:ext cx="5413888" cy="369332"/>
          </a:xfrm>
          <a:prstGeom prst="rect">
            <a:avLst/>
          </a:prstGeom>
          <a:noFill/>
        </p:spPr>
        <p:txBody>
          <a:bodyPr wrap="square" rtlCol="0">
            <a:spAutoFit/>
          </a:bodyPr>
          <a:lstStyle/>
          <a:p>
            <a:pPr lvl="1"/>
            <a:r>
              <a:rPr lang="en-US" dirty="0"/>
              <a:t>If your experience is 20% better = .80</a:t>
            </a:r>
          </a:p>
        </p:txBody>
      </p:sp>
      <p:sp>
        <p:nvSpPr>
          <p:cNvPr id="14" name="TextBox 13"/>
          <p:cNvSpPr txBox="1"/>
          <p:nvPr/>
        </p:nvSpPr>
        <p:spPr>
          <a:xfrm>
            <a:off x="990601" y="7935878"/>
            <a:ext cx="5410200" cy="369332"/>
          </a:xfrm>
          <a:prstGeom prst="rect">
            <a:avLst/>
          </a:prstGeom>
          <a:noFill/>
        </p:spPr>
        <p:txBody>
          <a:bodyPr wrap="square" rtlCol="0">
            <a:spAutoFit/>
          </a:bodyPr>
          <a:lstStyle/>
          <a:p>
            <a:r>
              <a:rPr lang="en-US" dirty="0"/>
              <a:t>If your experience is 20% worse = 1.20</a:t>
            </a:r>
          </a:p>
        </p:txBody>
      </p:sp>
    </p:spTree>
    <p:extLst>
      <p:ext uri="{BB962C8B-B14F-4D97-AF65-F5344CB8AC3E}">
        <p14:creationId xmlns:p14="http://schemas.microsoft.com/office/powerpoint/2010/main" xmlns="" val="1448021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1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1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1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1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down)">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down)">
                                      <p:cBhvr>
                                        <p:cTn id="6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1613" y="3136490"/>
            <a:ext cx="5867400" cy="923330"/>
          </a:xfrm>
          <a:prstGeom prst="rect">
            <a:avLst/>
          </a:prstGeom>
        </p:spPr>
        <p:txBody>
          <a:bodyPr wrap="square">
            <a:spAutoFit/>
          </a:bodyPr>
          <a:lstStyle/>
          <a:p>
            <a:pPr lvl="0"/>
            <a:r>
              <a:rPr lang="en-US" dirty="0"/>
              <a:t>If your policy is placed in the residual market or pool, an assigned risk adjustment program (</a:t>
            </a:r>
            <a:r>
              <a:rPr lang="en-US" dirty="0" err="1"/>
              <a:t>ARAP</a:t>
            </a:r>
            <a:r>
              <a:rPr lang="en-US" dirty="0"/>
              <a:t>) factor will be applied.</a:t>
            </a:r>
          </a:p>
        </p:txBody>
      </p:sp>
      <p:sp>
        <p:nvSpPr>
          <p:cNvPr id="4" name="TextBox 3"/>
          <p:cNvSpPr txBox="1"/>
          <p:nvPr/>
        </p:nvSpPr>
        <p:spPr>
          <a:xfrm>
            <a:off x="228600" y="402500"/>
            <a:ext cx="5710084" cy="369332"/>
          </a:xfrm>
          <a:prstGeom prst="rect">
            <a:avLst/>
          </a:prstGeom>
          <a:noFill/>
        </p:spPr>
        <p:txBody>
          <a:bodyPr wrap="square" rtlCol="0">
            <a:spAutoFit/>
          </a:bodyPr>
          <a:lstStyle/>
          <a:p>
            <a:r>
              <a:rPr lang="en-US" b="1" u="sng" dirty="0"/>
              <a:t>Premium </a:t>
            </a:r>
            <a:r>
              <a:rPr lang="en-US" b="1" u="sng" dirty="0" smtClean="0"/>
              <a:t>Drivers</a:t>
            </a:r>
            <a:r>
              <a:rPr lang="en-US" b="1" dirty="0" smtClean="0"/>
              <a:t>  				</a:t>
            </a:r>
            <a:r>
              <a:rPr lang="en-US" sz="1400" dirty="0" smtClean="0"/>
              <a:t>(continued)</a:t>
            </a:r>
            <a:endParaRPr lang="en-US" sz="1400" dirty="0"/>
          </a:p>
        </p:txBody>
      </p:sp>
      <p:sp>
        <p:nvSpPr>
          <p:cNvPr id="5" name="TextBox 4"/>
          <p:cNvSpPr txBox="1"/>
          <p:nvPr/>
        </p:nvSpPr>
        <p:spPr>
          <a:xfrm>
            <a:off x="528484" y="4519136"/>
            <a:ext cx="4957916" cy="369332"/>
          </a:xfrm>
          <a:prstGeom prst="rect">
            <a:avLst/>
          </a:prstGeom>
          <a:noFill/>
        </p:spPr>
        <p:txBody>
          <a:bodyPr wrap="square" rtlCol="0">
            <a:spAutoFit/>
          </a:bodyPr>
          <a:lstStyle/>
          <a:p>
            <a:pPr lvl="0"/>
            <a:r>
              <a:rPr lang="en-US" dirty="0"/>
              <a:t>Fraud</a:t>
            </a:r>
          </a:p>
        </p:txBody>
      </p:sp>
      <p:sp>
        <p:nvSpPr>
          <p:cNvPr id="6" name="TextBox 5"/>
          <p:cNvSpPr txBox="1"/>
          <p:nvPr/>
        </p:nvSpPr>
        <p:spPr>
          <a:xfrm>
            <a:off x="685800" y="4910591"/>
            <a:ext cx="4119716" cy="369332"/>
          </a:xfrm>
          <a:prstGeom prst="rect">
            <a:avLst/>
          </a:prstGeom>
          <a:noFill/>
        </p:spPr>
        <p:txBody>
          <a:bodyPr wrap="square" rtlCol="0">
            <a:spAutoFit/>
          </a:bodyPr>
          <a:lstStyle/>
          <a:p>
            <a:pPr lvl="1"/>
            <a:r>
              <a:rPr lang="en-US" dirty="0"/>
              <a:t>Premium Fraud</a:t>
            </a:r>
          </a:p>
        </p:txBody>
      </p:sp>
      <p:sp>
        <p:nvSpPr>
          <p:cNvPr id="7" name="TextBox 6"/>
          <p:cNvSpPr txBox="1"/>
          <p:nvPr/>
        </p:nvSpPr>
        <p:spPr>
          <a:xfrm>
            <a:off x="535858" y="5530334"/>
            <a:ext cx="4495800" cy="369332"/>
          </a:xfrm>
          <a:prstGeom prst="rect">
            <a:avLst/>
          </a:prstGeom>
          <a:noFill/>
        </p:spPr>
        <p:txBody>
          <a:bodyPr wrap="square" rtlCol="0">
            <a:spAutoFit/>
          </a:bodyPr>
          <a:lstStyle/>
          <a:p>
            <a:pPr lvl="0"/>
            <a:r>
              <a:rPr lang="en-US" dirty="0"/>
              <a:t>Number of Locations</a:t>
            </a:r>
          </a:p>
        </p:txBody>
      </p:sp>
      <p:sp>
        <p:nvSpPr>
          <p:cNvPr id="8" name="TextBox 7"/>
          <p:cNvSpPr txBox="1"/>
          <p:nvPr/>
        </p:nvSpPr>
        <p:spPr>
          <a:xfrm>
            <a:off x="535858" y="6085546"/>
            <a:ext cx="3352800" cy="369332"/>
          </a:xfrm>
          <a:prstGeom prst="rect">
            <a:avLst/>
          </a:prstGeom>
          <a:noFill/>
        </p:spPr>
        <p:txBody>
          <a:bodyPr wrap="square" rtlCol="0">
            <a:spAutoFit/>
          </a:bodyPr>
          <a:lstStyle/>
          <a:p>
            <a:pPr lvl="0"/>
            <a:r>
              <a:rPr lang="en-US" dirty="0"/>
              <a:t>Legal Expense</a:t>
            </a:r>
          </a:p>
        </p:txBody>
      </p:sp>
      <p:sp>
        <p:nvSpPr>
          <p:cNvPr id="9" name="TextBox 8"/>
          <p:cNvSpPr txBox="1"/>
          <p:nvPr/>
        </p:nvSpPr>
        <p:spPr>
          <a:xfrm>
            <a:off x="523568" y="1307690"/>
            <a:ext cx="4948084" cy="646331"/>
          </a:xfrm>
          <a:prstGeom prst="rect">
            <a:avLst/>
          </a:prstGeom>
          <a:noFill/>
        </p:spPr>
        <p:txBody>
          <a:bodyPr wrap="square" rtlCol="0">
            <a:spAutoFit/>
          </a:bodyPr>
          <a:lstStyle/>
          <a:p>
            <a:pPr lvl="1"/>
            <a:r>
              <a:rPr lang="en-US" dirty="0" err="1"/>
              <a:t>EMODs</a:t>
            </a:r>
            <a:r>
              <a:rPr lang="en-US" dirty="0"/>
              <a:t> are usually shown on the declarations page of a workers compensation policy.</a:t>
            </a:r>
          </a:p>
        </p:txBody>
      </p:sp>
      <p:sp>
        <p:nvSpPr>
          <p:cNvPr id="10" name="TextBox 9"/>
          <p:cNvSpPr txBox="1"/>
          <p:nvPr/>
        </p:nvSpPr>
        <p:spPr>
          <a:xfrm>
            <a:off x="464574" y="2209800"/>
            <a:ext cx="5522042" cy="646331"/>
          </a:xfrm>
          <a:prstGeom prst="rect">
            <a:avLst/>
          </a:prstGeom>
          <a:noFill/>
        </p:spPr>
        <p:txBody>
          <a:bodyPr wrap="square" rtlCol="0">
            <a:spAutoFit/>
          </a:bodyPr>
          <a:lstStyle/>
          <a:p>
            <a:pPr lvl="1"/>
            <a:r>
              <a:rPr lang="en-US" dirty="0" err="1"/>
              <a:t>MODs</a:t>
            </a:r>
            <a:r>
              <a:rPr lang="en-US" dirty="0"/>
              <a:t> may not be available on very small businesses.  Depends on the particular state.</a:t>
            </a:r>
          </a:p>
        </p:txBody>
      </p:sp>
      <p:pic>
        <p:nvPicPr>
          <p:cNvPr id="6148" name="Picture 4" descr="C:\Users\SKuss\AppData\Local\Microsoft\Windows\Temporary Internet Files\Content.IE5\NKLU9G87\MC900355463[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38101" y="6260380"/>
            <a:ext cx="2587113" cy="24031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2054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1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1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1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1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ircle(in)">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circle(in)">
                                      <p:cBhvr>
                                        <p:cTn id="3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9094"/>
            <a:ext cx="6248400" cy="369332"/>
          </a:xfrm>
          <a:prstGeom prst="rect">
            <a:avLst/>
          </a:prstGeom>
          <a:noFill/>
        </p:spPr>
        <p:txBody>
          <a:bodyPr wrap="square" rtlCol="0">
            <a:spAutoFit/>
          </a:bodyPr>
          <a:lstStyle/>
          <a:p>
            <a:r>
              <a:rPr lang="en-US" b="1" u="sng" dirty="0"/>
              <a:t>What To Look For When Buying A Workers Compensation Policy</a:t>
            </a:r>
            <a:endParaRPr lang="en-US" dirty="0"/>
          </a:p>
        </p:txBody>
      </p:sp>
      <p:sp>
        <p:nvSpPr>
          <p:cNvPr id="3" name="TextBox 2"/>
          <p:cNvSpPr txBox="1"/>
          <p:nvPr/>
        </p:nvSpPr>
        <p:spPr>
          <a:xfrm>
            <a:off x="258097" y="1034534"/>
            <a:ext cx="4267200" cy="369332"/>
          </a:xfrm>
          <a:prstGeom prst="rect">
            <a:avLst/>
          </a:prstGeom>
          <a:noFill/>
        </p:spPr>
        <p:txBody>
          <a:bodyPr wrap="square" rtlCol="0">
            <a:spAutoFit/>
          </a:bodyPr>
          <a:lstStyle/>
          <a:p>
            <a:pPr lvl="0"/>
            <a:r>
              <a:rPr lang="en-US" dirty="0"/>
              <a:t>An aggressive claims department</a:t>
            </a:r>
          </a:p>
        </p:txBody>
      </p:sp>
      <p:sp>
        <p:nvSpPr>
          <p:cNvPr id="4" name="TextBox 3"/>
          <p:cNvSpPr txBox="1"/>
          <p:nvPr/>
        </p:nvSpPr>
        <p:spPr>
          <a:xfrm>
            <a:off x="796413" y="1403866"/>
            <a:ext cx="4343400" cy="369332"/>
          </a:xfrm>
          <a:prstGeom prst="rect">
            <a:avLst/>
          </a:prstGeom>
          <a:noFill/>
        </p:spPr>
        <p:txBody>
          <a:bodyPr wrap="square" rtlCol="0">
            <a:spAutoFit/>
          </a:bodyPr>
          <a:lstStyle/>
          <a:p>
            <a:pPr lvl="1"/>
            <a:r>
              <a:rPr lang="en-US" dirty="0" smtClean="0">
                <a:solidFill>
                  <a:schemeClr val="tx2">
                    <a:lumMod val="60000"/>
                    <a:lumOff val="40000"/>
                  </a:schemeClr>
                </a:solidFill>
                <a:sym typeface="Webdings"/>
              </a:rPr>
              <a:t></a:t>
            </a:r>
            <a:r>
              <a:rPr lang="en-US" dirty="0" smtClean="0">
                <a:sym typeface="Webdings"/>
              </a:rPr>
              <a:t>   </a:t>
            </a:r>
            <a:r>
              <a:rPr lang="en-US" dirty="0" smtClean="0"/>
              <a:t>adjusting </a:t>
            </a:r>
            <a:r>
              <a:rPr lang="en-US" dirty="0"/>
              <a:t>versus processing</a:t>
            </a:r>
          </a:p>
        </p:txBody>
      </p:sp>
      <p:sp>
        <p:nvSpPr>
          <p:cNvPr id="5" name="TextBox 4"/>
          <p:cNvSpPr txBox="1"/>
          <p:nvPr/>
        </p:nvSpPr>
        <p:spPr>
          <a:xfrm>
            <a:off x="802558" y="1776933"/>
            <a:ext cx="3657600" cy="369332"/>
          </a:xfrm>
          <a:prstGeom prst="rect">
            <a:avLst/>
          </a:prstGeom>
          <a:noFill/>
        </p:spPr>
        <p:txBody>
          <a:bodyPr wrap="square" rtlCol="0">
            <a:spAutoFit/>
          </a:bodyPr>
          <a:lstStyle/>
          <a:p>
            <a:pPr lvl="1"/>
            <a:r>
              <a:rPr lang="en-US" dirty="0" smtClean="0">
                <a:solidFill>
                  <a:schemeClr val="tx2">
                    <a:lumMod val="60000"/>
                    <a:lumOff val="40000"/>
                  </a:schemeClr>
                </a:solidFill>
                <a:sym typeface="Webdings"/>
              </a:rPr>
              <a:t></a:t>
            </a:r>
            <a:r>
              <a:rPr lang="en-US" dirty="0" smtClean="0">
                <a:sym typeface="Webdings"/>
              </a:rPr>
              <a:t>   </a:t>
            </a:r>
            <a:r>
              <a:rPr lang="en-US" dirty="0" smtClean="0"/>
              <a:t>24 </a:t>
            </a:r>
            <a:r>
              <a:rPr lang="en-US" dirty="0"/>
              <a:t>hour contact rule</a:t>
            </a:r>
          </a:p>
        </p:txBody>
      </p:sp>
      <p:sp>
        <p:nvSpPr>
          <p:cNvPr id="6" name="TextBox 5"/>
          <p:cNvSpPr txBox="1"/>
          <p:nvPr/>
        </p:nvSpPr>
        <p:spPr>
          <a:xfrm>
            <a:off x="800100" y="2146265"/>
            <a:ext cx="3124200" cy="369332"/>
          </a:xfrm>
          <a:prstGeom prst="rect">
            <a:avLst/>
          </a:prstGeom>
          <a:noFill/>
        </p:spPr>
        <p:txBody>
          <a:bodyPr wrap="square" rtlCol="0">
            <a:spAutoFit/>
          </a:bodyPr>
          <a:lstStyle/>
          <a:p>
            <a:pPr lvl="1"/>
            <a:r>
              <a:rPr lang="en-US" dirty="0" smtClean="0">
                <a:solidFill>
                  <a:schemeClr val="tx2">
                    <a:lumMod val="60000"/>
                    <a:lumOff val="40000"/>
                  </a:schemeClr>
                </a:solidFill>
                <a:sym typeface="Webdings"/>
              </a:rPr>
              <a:t></a:t>
            </a:r>
            <a:r>
              <a:rPr lang="en-US" dirty="0" smtClean="0">
                <a:sym typeface="Webdings"/>
              </a:rPr>
              <a:t>   </a:t>
            </a:r>
            <a:r>
              <a:rPr lang="en-US" dirty="0" smtClean="0"/>
              <a:t>150 </a:t>
            </a:r>
            <a:r>
              <a:rPr lang="en-US" dirty="0"/>
              <a:t>case limitations</a:t>
            </a:r>
          </a:p>
        </p:txBody>
      </p:sp>
      <p:sp>
        <p:nvSpPr>
          <p:cNvPr id="7" name="TextBox 6"/>
          <p:cNvSpPr txBox="1"/>
          <p:nvPr/>
        </p:nvSpPr>
        <p:spPr>
          <a:xfrm>
            <a:off x="286364" y="2724096"/>
            <a:ext cx="4724400" cy="369332"/>
          </a:xfrm>
          <a:prstGeom prst="rect">
            <a:avLst/>
          </a:prstGeom>
          <a:noFill/>
        </p:spPr>
        <p:txBody>
          <a:bodyPr wrap="square" rtlCol="0">
            <a:spAutoFit/>
          </a:bodyPr>
          <a:lstStyle/>
          <a:p>
            <a:pPr lvl="0"/>
            <a:r>
              <a:rPr lang="en-US" dirty="0"/>
              <a:t>An active subrogation / recovery department</a:t>
            </a:r>
          </a:p>
        </p:txBody>
      </p:sp>
      <p:sp>
        <p:nvSpPr>
          <p:cNvPr id="8" name="TextBox 7"/>
          <p:cNvSpPr txBox="1"/>
          <p:nvPr/>
        </p:nvSpPr>
        <p:spPr>
          <a:xfrm>
            <a:off x="263013" y="3385066"/>
            <a:ext cx="4876800" cy="369332"/>
          </a:xfrm>
          <a:prstGeom prst="rect">
            <a:avLst/>
          </a:prstGeom>
          <a:noFill/>
        </p:spPr>
        <p:txBody>
          <a:bodyPr wrap="square" rtlCol="0">
            <a:spAutoFit/>
          </a:bodyPr>
          <a:lstStyle/>
          <a:p>
            <a:pPr lvl="0"/>
            <a:r>
              <a:rPr lang="en-US" dirty="0"/>
              <a:t>An effective managed care program</a:t>
            </a:r>
          </a:p>
        </p:txBody>
      </p:sp>
      <p:sp>
        <p:nvSpPr>
          <p:cNvPr id="9" name="TextBox 8"/>
          <p:cNvSpPr txBox="1"/>
          <p:nvPr/>
        </p:nvSpPr>
        <p:spPr>
          <a:xfrm>
            <a:off x="774290" y="3754398"/>
            <a:ext cx="3470787" cy="369332"/>
          </a:xfrm>
          <a:prstGeom prst="rect">
            <a:avLst/>
          </a:prstGeom>
          <a:noFill/>
        </p:spPr>
        <p:txBody>
          <a:bodyPr wrap="square" rtlCol="0">
            <a:spAutoFit/>
          </a:bodyPr>
          <a:lstStyle/>
          <a:p>
            <a:pPr lvl="1"/>
            <a:r>
              <a:rPr lang="en-US" dirty="0" smtClean="0">
                <a:solidFill>
                  <a:schemeClr val="tx2">
                    <a:lumMod val="60000"/>
                    <a:lumOff val="40000"/>
                  </a:schemeClr>
                </a:solidFill>
                <a:sym typeface="Webdings"/>
              </a:rPr>
              <a:t></a:t>
            </a:r>
            <a:r>
              <a:rPr lang="en-US" dirty="0" smtClean="0">
                <a:sym typeface="Webdings"/>
              </a:rPr>
              <a:t>   </a:t>
            </a:r>
            <a:r>
              <a:rPr lang="en-US" dirty="0" smtClean="0"/>
              <a:t>Nurse </a:t>
            </a:r>
            <a:r>
              <a:rPr lang="en-US" dirty="0"/>
              <a:t>Case Managers</a:t>
            </a:r>
          </a:p>
        </p:txBody>
      </p:sp>
      <p:sp>
        <p:nvSpPr>
          <p:cNvPr id="10" name="TextBox 9"/>
          <p:cNvSpPr txBox="1"/>
          <p:nvPr/>
        </p:nvSpPr>
        <p:spPr>
          <a:xfrm>
            <a:off x="762000" y="4123730"/>
            <a:ext cx="4495800" cy="369332"/>
          </a:xfrm>
          <a:prstGeom prst="rect">
            <a:avLst/>
          </a:prstGeom>
          <a:noFill/>
        </p:spPr>
        <p:txBody>
          <a:bodyPr wrap="square" rtlCol="0">
            <a:spAutoFit/>
          </a:bodyPr>
          <a:lstStyle/>
          <a:p>
            <a:pPr lvl="1"/>
            <a:r>
              <a:rPr lang="en-US" dirty="0" smtClean="0">
                <a:solidFill>
                  <a:schemeClr val="tx2">
                    <a:lumMod val="60000"/>
                    <a:lumOff val="40000"/>
                  </a:schemeClr>
                </a:solidFill>
                <a:sym typeface="Webdings"/>
              </a:rPr>
              <a:t></a:t>
            </a:r>
            <a:r>
              <a:rPr lang="en-US" dirty="0" smtClean="0">
                <a:sym typeface="Webdings"/>
              </a:rPr>
              <a:t>   </a:t>
            </a:r>
            <a:r>
              <a:rPr lang="en-US" dirty="0" smtClean="0"/>
              <a:t>Return </a:t>
            </a:r>
            <a:r>
              <a:rPr lang="en-US" dirty="0"/>
              <a:t>To Work Program</a:t>
            </a:r>
          </a:p>
        </p:txBody>
      </p:sp>
      <p:sp>
        <p:nvSpPr>
          <p:cNvPr id="11" name="TextBox 10"/>
          <p:cNvSpPr txBox="1"/>
          <p:nvPr/>
        </p:nvSpPr>
        <p:spPr>
          <a:xfrm>
            <a:off x="774290" y="4493062"/>
            <a:ext cx="3851787" cy="369332"/>
          </a:xfrm>
          <a:prstGeom prst="rect">
            <a:avLst/>
          </a:prstGeom>
          <a:noFill/>
        </p:spPr>
        <p:txBody>
          <a:bodyPr wrap="square" rtlCol="0">
            <a:spAutoFit/>
          </a:bodyPr>
          <a:lstStyle/>
          <a:p>
            <a:pPr lvl="1"/>
            <a:r>
              <a:rPr lang="en-US" dirty="0" smtClean="0">
                <a:solidFill>
                  <a:schemeClr val="tx2">
                    <a:lumMod val="60000"/>
                    <a:lumOff val="40000"/>
                  </a:schemeClr>
                </a:solidFill>
                <a:sym typeface="Webdings"/>
              </a:rPr>
              <a:t></a:t>
            </a:r>
            <a:r>
              <a:rPr lang="en-US" dirty="0" smtClean="0">
                <a:sym typeface="Webdings"/>
              </a:rPr>
              <a:t>   </a:t>
            </a:r>
            <a:r>
              <a:rPr lang="en-US" dirty="0" smtClean="0"/>
              <a:t>Medical </a:t>
            </a:r>
            <a:r>
              <a:rPr lang="en-US" dirty="0"/>
              <a:t>Bill </a:t>
            </a:r>
            <a:r>
              <a:rPr lang="en-US" dirty="0" smtClean="0"/>
              <a:t>Re-Pricing </a:t>
            </a:r>
            <a:r>
              <a:rPr lang="en-US" dirty="0"/>
              <a:t>System</a:t>
            </a:r>
          </a:p>
        </p:txBody>
      </p:sp>
      <p:sp>
        <p:nvSpPr>
          <p:cNvPr id="12" name="TextBox 11"/>
          <p:cNvSpPr txBox="1"/>
          <p:nvPr/>
        </p:nvSpPr>
        <p:spPr>
          <a:xfrm>
            <a:off x="762000" y="4862394"/>
            <a:ext cx="4073013" cy="369332"/>
          </a:xfrm>
          <a:prstGeom prst="rect">
            <a:avLst/>
          </a:prstGeom>
          <a:noFill/>
        </p:spPr>
        <p:txBody>
          <a:bodyPr wrap="square" rtlCol="0">
            <a:spAutoFit/>
          </a:bodyPr>
          <a:lstStyle/>
          <a:p>
            <a:pPr lvl="1"/>
            <a:r>
              <a:rPr lang="en-US" dirty="0" smtClean="0">
                <a:solidFill>
                  <a:schemeClr val="tx2">
                    <a:lumMod val="60000"/>
                    <a:lumOff val="40000"/>
                  </a:schemeClr>
                </a:solidFill>
                <a:sym typeface="Webdings"/>
              </a:rPr>
              <a:t>  </a:t>
            </a:r>
            <a:r>
              <a:rPr lang="en-US" dirty="0" smtClean="0">
                <a:sym typeface="Webdings"/>
              </a:rPr>
              <a:t> </a:t>
            </a:r>
            <a:r>
              <a:rPr lang="en-US" dirty="0" smtClean="0"/>
              <a:t>Independent </a:t>
            </a:r>
            <a:r>
              <a:rPr lang="en-US" dirty="0"/>
              <a:t>Medical Exam</a:t>
            </a:r>
          </a:p>
        </p:txBody>
      </p:sp>
      <p:sp>
        <p:nvSpPr>
          <p:cNvPr id="15" name="TextBox 14"/>
          <p:cNvSpPr txBox="1"/>
          <p:nvPr/>
        </p:nvSpPr>
        <p:spPr>
          <a:xfrm>
            <a:off x="342900" y="5562600"/>
            <a:ext cx="5334000" cy="369332"/>
          </a:xfrm>
          <a:prstGeom prst="rect">
            <a:avLst/>
          </a:prstGeom>
          <a:noFill/>
        </p:spPr>
        <p:txBody>
          <a:bodyPr wrap="square" rtlCol="0">
            <a:spAutoFit/>
          </a:bodyPr>
          <a:lstStyle/>
          <a:p>
            <a:pPr lvl="0"/>
            <a:r>
              <a:rPr lang="en-US" dirty="0"/>
              <a:t>Loss Control or Risk Management</a:t>
            </a:r>
          </a:p>
        </p:txBody>
      </p:sp>
      <p:sp>
        <p:nvSpPr>
          <p:cNvPr id="16" name="TextBox 15"/>
          <p:cNvSpPr txBox="1"/>
          <p:nvPr/>
        </p:nvSpPr>
        <p:spPr>
          <a:xfrm>
            <a:off x="749710" y="5931932"/>
            <a:ext cx="5676900" cy="923330"/>
          </a:xfrm>
          <a:prstGeom prst="rect">
            <a:avLst/>
          </a:prstGeom>
          <a:noFill/>
        </p:spPr>
        <p:txBody>
          <a:bodyPr wrap="square" rtlCol="0">
            <a:spAutoFit/>
          </a:bodyPr>
          <a:lstStyle/>
          <a:p>
            <a:pPr lvl="1"/>
            <a:r>
              <a:rPr lang="en-US" dirty="0"/>
              <a:t>The insurance company has the right to perform risk control inspections and make recommendations on safety</a:t>
            </a:r>
          </a:p>
        </p:txBody>
      </p:sp>
      <p:sp>
        <p:nvSpPr>
          <p:cNvPr id="17" name="TextBox 16"/>
          <p:cNvSpPr txBox="1"/>
          <p:nvPr/>
        </p:nvSpPr>
        <p:spPr>
          <a:xfrm>
            <a:off x="452284" y="7130534"/>
            <a:ext cx="4724400" cy="369332"/>
          </a:xfrm>
          <a:prstGeom prst="rect">
            <a:avLst/>
          </a:prstGeom>
          <a:noFill/>
        </p:spPr>
        <p:txBody>
          <a:bodyPr wrap="square" rtlCol="0">
            <a:spAutoFit/>
          </a:bodyPr>
          <a:lstStyle/>
          <a:p>
            <a:pPr lvl="0"/>
            <a:r>
              <a:rPr lang="en-US" dirty="0"/>
              <a:t>Premium Audits</a:t>
            </a:r>
          </a:p>
        </p:txBody>
      </p:sp>
      <p:sp>
        <p:nvSpPr>
          <p:cNvPr id="18" name="TextBox 17"/>
          <p:cNvSpPr txBox="1"/>
          <p:nvPr/>
        </p:nvSpPr>
        <p:spPr>
          <a:xfrm>
            <a:off x="744793" y="7499866"/>
            <a:ext cx="5503607" cy="923330"/>
          </a:xfrm>
          <a:prstGeom prst="rect">
            <a:avLst/>
          </a:prstGeom>
          <a:noFill/>
        </p:spPr>
        <p:txBody>
          <a:bodyPr wrap="square" rtlCol="0">
            <a:spAutoFit/>
          </a:bodyPr>
          <a:lstStyle/>
          <a:p>
            <a:pPr lvl="1"/>
            <a:r>
              <a:rPr lang="en-US" dirty="0"/>
              <a:t>The insurance company has the right to perform premium audits to verify payroll and classes of employees</a:t>
            </a:r>
          </a:p>
        </p:txBody>
      </p:sp>
    </p:spTree>
    <p:extLst>
      <p:ext uri="{BB962C8B-B14F-4D97-AF65-F5344CB8AC3E}">
        <p14:creationId xmlns:p14="http://schemas.microsoft.com/office/powerpoint/2010/main" xmlns="" val="147812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randombar(horizontal)">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randombar(horizontal)">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p:cTn id="64" dur="500" fill="hold"/>
                                        <p:tgtEl>
                                          <p:spTgt spid="12"/>
                                        </p:tgtEl>
                                        <p:attrNameLst>
                                          <p:attrName>ppt_w</p:attrName>
                                        </p:attrNameLst>
                                      </p:cBhvr>
                                      <p:tavLst>
                                        <p:tav tm="0">
                                          <p:val>
                                            <p:fltVal val="0"/>
                                          </p:val>
                                        </p:tav>
                                        <p:tav tm="100000">
                                          <p:val>
                                            <p:strVal val="#ppt_w"/>
                                          </p:val>
                                        </p:tav>
                                      </p:tavLst>
                                    </p:anim>
                                    <p:anim calcmode="lin" valueType="num">
                                      <p:cBhvr>
                                        <p:cTn id="65" dur="500" fill="hold"/>
                                        <p:tgtEl>
                                          <p:spTgt spid="12"/>
                                        </p:tgtEl>
                                        <p:attrNameLst>
                                          <p:attrName>ppt_h</p:attrName>
                                        </p:attrNameLst>
                                      </p:cBhvr>
                                      <p:tavLst>
                                        <p:tav tm="0">
                                          <p:val>
                                            <p:fltVal val="0"/>
                                          </p:val>
                                        </p:tav>
                                        <p:tav tm="100000">
                                          <p:val>
                                            <p:strVal val="#ppt_h"/>
                                          </p:val>
                                        </p:tav>
                                      </p:tavLst>
                                    </p:anim>
                                    <p:animEffect transition="in" filter="fade">
                                      <p:cBhvr>
                                        <p:cTn id="66" dur="500"/>
                                        <p:tgtEl>
                                          <p:spTgt spid="12"/>
                                        </p:tgtEl>
                                      </p:cBhvr>
                                    </p:animEffect>
                                  </p:childTnLst>
                                </p:cTn>
                              </p:par>
                            </p:childTnLst>
                          </p:cTn>
                        </p:par>
                      </p:childTnLst>
                    </p:cTn>
                  </p:par>
                  <p:par>
                    <p:cTn id="67" fill="hold">
                      <p:stCondLst>
                        <p:cond delay="indefinite"/>
                      </p:stCondLst>
                      <p:childTnLst>
                        <p:par>
                          <p:cTn id="68" fill="hold">
                            <p:stCondLst>
                              <p:cond delay="0"/>
                            </p:stCondLst>
                            <p:childTnLst>
                              <p:par>
                                <p:cTn id="69" presetID="14" presetClass="entr" presetSubtype="10"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randombar(horizontal)">
                                      <p:cBhvr>
                                        <p:cTn id="71" dur="500"/>
                                        <p:tgtEl>
                                          <p:spTgt spid="15"/>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500" fill="hold"/>
                                        <p:tgtEl>
                                          <p:spTgt spid="16"/>
                                        </p:tgtEl>
                                        <p:attrNameLst>
                                          <p:attrName>ppt_w</p:attrName>
                                        </p:attrNameLst>
                                      </p:cBhvr>
                                      <p:tavLst>
                                        <p:tav tm="0">
                                          <p:val>
                                            <p:fltVal val="0"/>
                                          </p:val>
                                        </p:tav>
                                        <p:tav tm="100000">
                                          <p:val>
                                            <p:strVal val="#ppt_w"/>
                                          </p:val>
                                        </p:tav>
                                      </p:tavLst>
                                    </p:anim>
                                    <p:anim calcmode="lin" valueType="num">
                                      <p:cBhvr>
                                        <p:cTn id="77" dur="500" fill="hold"/>
                                        <p:tgtEl>
                                          <p:spTgt spid="16"/>
                                        </p:tgtEl>
                                        <p:attrNameLst>
                                          <p:attrName>ppt_h</p:attrName>
                                        </p:attrNameLst>
                                      </p:cBhvr>
                                      <p:tavLst>
                                        <p:tav tm="0">
                                          <p:val>
                                            <p:fltVal val="0"/>
                                          </p:val>
                                        </p:tav>
                                        <p:tav tm="100000">
                                          <p:val>
                                            <p:strVal val="#ppt_h"/>
                                          </p:val>
                                        </p:tav>
                                      </p:tavLst>
                                    </p:anim>
                                    <p:animEffect transition="in" filter="fade">
                                      <p:cBhvr>
                                        <p:cTn id="78" dur="500"/>
                                        <p:tgtEl>
                                          <p:spTgt spid="16"/>
                                        </p:tgtEl>
                                      </p:cBhvr>
                                    </p:animEffect>
                                  </p:childTnLst>
                                </p:cTn>
                              </p:par>
                            </p:childTnLst>
                          </p:cTn>
                        </p:par>
                      </p:childTnLst>
                    </p:cTn>
                  </p:par>
                  <p:par>
                    <p:cTn id="79" fill="hold">
                      <p:stCondLst>
                        <p:cond delay="indefinite"/>
                      </p:stCondLst>
                      <p:childTnLst>
                        <p:par>
                          <p:cTn id="80" fill="hold">
                            <p:stCondLst>
                              <p:cond delay="0"/>
                            </p:stCondLst>
                            <p:childTnLst>
                              <p:par>
                                <p:cTn id="81" presetID="14" presetClass="entr" presetSubtype="10" fill="hold" grpId="0" nodeType="click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randombar(horizontal)">
                                      <p:cBhvr>
                                        <p:cTn id="83" dur="500"/>
                                        <p:tgtEl>
                                          <p:spTgt spid="17"/>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18"/>
                                        </p:tgtEl>
                                        <p:attrNameLst>
                                          <p:attrName>style.visibility</p:attrName>
                                        </p:attrNameLst>
                                      </p:cBhvr>
                                      <p:to>
                                        <p:strVal val="visible"/>
                                      </p:to>
                                    </p:set>
                                    <p:anim calcmode="lin" valueType="num">
                                      <p:cBhvr>
                                        <p:cTn id="88" dur="500" fill="hold"/>
                                        <p:tgtEl>
                                          <p:spTgt spid="18"/>
                                        </p:tgtEl>
                                        <p:attrNameLst>
                                          <p:attrName>ppt_w</p:attrName>
                                        </p:attrNameLst>
                                      </p:cBhvr>
                                      <p:tavLst>
                                        <p:tav tm="0">
                                          <p:val>
                                            <p:fltVal val="0"/>
                                          </p:val>
                                        </p:tav>
                                        <p:tav tm="100000">
                                          <p:val>
                                            <p:strVal val="#ppt_w"/>
                                          </p:val>
                                        </p:tav>
                                      </p:tavLst>
                                    </p:anim>
                                    <p:anim calcmode="lin" valueType="num">
                                      <p:cBhvr>
                                        <p:cTn id="89" dur="500" fill="hold"/>
                                        <p:tgtEl>
                                          <p:spTgt spid="18"/>
                                        </p:tgtEl>
                                        <p:attrNameLst>
                                          <p:attrName>ppt_h</p:attrName>
                                        </p:attrNameLst>
                                      </p:cBhvr>
                                      <p:tavLst>
                                        <p:tav tm="0">
                                          <p:val>
                                            <p:fltVal val="0"/>
                                          </p:val>
                                        </p:tav>
                                        <p:tav tm="100000">
                                          <p:val>
                                            <p:strVal val="#ppt_h"/>
                                          </p:val>
                                        </p:tav>
                                      </p:tavLst>
                                    </p:anim>
                                    <p:animEffect transition="in" filter="fade">
                                      <p:cBhvr>
                                        <p:cTn id="9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09600"/>
            <a:ext cx="6400800" cy="369332"/>
          </a:xfrm>
          <a:prstGeom prst="rect">
            <a:avLst/>
          </a:prstGeom>
          <a:noFill/>
        </p:spPr>
        <p:txBody>
          <a:bodyPr wrap="square" rtlCol="0">
            <a:spAutoFit/>
          </a:bodyPr>
          <a:lstStyle/>
          <a:p>
            <a:r>
              <a:rPr lang="en-US" b="1" u="sng" dirty="0"/>
              <a:t>What To Look For When Buying A Workers Compensation </a:t>
            </a:r>
            <a:r>
              <a:rPr lang="en-US" b="1" u="sng" dirty="0" smtClean="0"/>
              <a:t>Policy</a:t>
            </a:r>
            <a:endParaRPr lang="en-US" sz="1400" i="1" dirty="0"/>
          </a:p>
        </p:txBody>
      </p:sp>
      <p:sp>
        <p:nvSpPr>
          <p:cNvPr id="3" name="TextBox 2"/>
          <p:cNvSpPr txBox="1"/>
          <p:nvPr/>
        </p:nvSpPr>
        <p:spPr>
          <a:xfrm>
            <a:off x="5088194" y="73223"/>
            <a:ext cx="1600200" cy="307777"/>
          </a:xfrm>
          <a:prstGeom prst="rect">
            <a:avLst/>
          </a:prstGeom>
          <a:noFill/>
        </p:spPr>
        <p:txBody>
          <a:bodyPr wrap="square" rtlCol="0">
            <a:spAutoFit/>
          </a:bodyPr>
          <a:lstStyle/>
          <a:p>
            <a:r>
              <a:rPr lang="en-US" sz="1400" i="1" dirty="0" smtClean="0"/>
              <a:t>                 continued</a:t>
            </a:r>
            <a:endParaRPr lang="en-US" sz="1400" i="1" dirty="0"/>
          </a:p>
        </p:txBody>
      </p:sp>
      <p:sp>
        <p:nvSpPr>
          <p:cNvPr id="4" name="TextBox 3"/>
          <p:cNvSpPr txBox="1"/>
          <p:nvPr/>
        </p:nvSpPr>
        <p:spPr>
          <a:xfrm>
            <a:off x="395748" y="1447800"/>
            <a:ext cx="3048000" cy="369332"/>
          </a:xfrm>
          <a:prstGeom prst="rect">
            <a:avLst/>
          </a:prstGeom>
          <a:noFill/>
        </p:spPr>
        <p:txBody>
          <a:bodyPr wrap="square" rtlCol="0">
            <a:spAutoFit/>
          </a:bodyPr>
          <a:lstStyle/>
          <a:p>
            <a:pPr lvl="0"/>
            <a:r>
              <a:rPr lang="en-US" dirty="0"/>
              <a:t>AM Best Rating</a:t>
            </a:r>
          </a:p>
        </p:txBody>
      </p:sp>
      <p:sp>
        <p:nvSpPr>
          <p:cNvPr id="5" name="TextBox 4"/>
          <p:cNvSpPr txBox="1"/>
          <p:nvPr/>
        </p:nvSpPr>
        <p:spPr>
          <a:xfrm>
            <a:off x="914400" y="1817132"/>
            <a:ext cx="4973894" cy="646331"/>
          </a:xfrm>
          <a:prstGeom prst="rect">
            <a:avLst/>
          </a:prstGeom>
          <a:noFill/>
        </p:spPr>
        <p:txBody>
          <a:bodyPr wrap="square" rtlCol="0">
            <a:spAutoFit/>
          </a:bodyPr>
          <a:lstStyle/>
          <a:p>
            <a:pPr lvl="1"/>
            <a:r>
              <a:rPr lang="en-US" dirty="0"/>
              <a:t>Issues financial strength ratings and ability to pay claims for insurance companies</a:t>
            </a:r>
          </a:p>
        </p:txBody>
      </p:sp>
      <p:sp>
        <p:nvSpPr>
          <p:cNvPr id="6" name="TextBox 5"/>
          <p:cNvSpPr txBox="1"/>
          <p:nvPr/>
        </p:nvSpPr>
        <p:spPr>
          <a:xfrm>
            <a:off x="304800" y="2895600"/>
            <a:ext cx="4038600" cy="369332"/>
          </a:xfrm>
          <a:prstGeom prst="rect">
            <a:avLst/>
          </a:prstGeom>
          <a:noFill/>
        </p:spPr>
        <p:txBody>
          <a:bodyPr wrap="square" rtlCol="0">
            <a:spAutoFit/>
          </a:bodyPr>
          <a:lstStyle/>
          <a:p>
            <a:pPr lvl="0"/>
            <a:r>
              <a:rPr lang="en-US" dirty="0"/>
              <a:t>Credits For:</a:t>
            </a:r>
          </a:p>
        </p:txBody>
      </p:sp>
      <p:sp>
        <p:nvSpPr>
          <p:cNvPr id="7" name="TextBox 6"/>
          <p:cNvSpPr txBox="1"/>
          <p:nvPr/>
        </p:nvSpPr>
        <p:spPr>
          <a:xfrm>
            <a:off x="914400" y="3264932"/>
            <a:ext cx="5334000" cy="369332"/>
          </a:xfrm>
          <a:prstGeom prst="rect">
            <a:avLst/>
          </a:prstGeom>
          <a:noFill/>
        </p:spPr>
        <p:txBody>
          <a:bodyPr wrap="square" rtlCol="0">
            <a:spAutoFit/>
          </a:bodyPr>
          <a:lstStyle/>
          <a:p>
            <a:pPr lvl="1"/>
            <a:r>
              <a:rPr lang="en-US" dirty="0" smtClean="0">
                <a:solidFill>
                  <a:srgbClr val="00B050"/>
                </a:solidFill>
                <a:sym typeface="Wingdings 2"/>
              </a:rPr>
              <a:t></a:t>
            </a:r>
            <a:r>
              <a:rPr lang="en-US" dirty="0" smtClean="0">
                <a:sym typeface="Wingdings 2"/>
              </a:rPr>
              <a:t>  </a:t>
            </a:r>
            <a:r>
              <a:rPr lang="en-US" dirty="0" smtClean="0"/>
              <a:t>Safety </a:t>
            </a:r>
            <a:r>
              <a:rPr lang="en-US" dirty="0"/>
              <a:t>Program</a:t>
            </a:r>
          </a:p>
        </p:txBody>
      </p:sp>
      <p:sp>
        <p:nvSpPr>
          <p:cNvPr id="8" name="TextBox 7"/>
          <p:cNvSpPr txBox="1"/>
          <p:nvPr/>
        </p:nvSpPr>
        <p:spPr>
          <a:xfrm>
            <a:off x="914400" y="3634264"/>
            <a:ext cx="3505200" cy="369332"/>
          </a:xfrm>
          <a:prstGeom prst="rect">
            <a:avLst/>
          </a:prstGeom>
          <a:noFill/>
        </p:spPr>
        <p:txBody>
          <a:bodyPr wrap="square" rtlCol="0">
            <a:spAutoFit/>
          </a:bodyPr>
          <a:lstStyle/>
          <a:p>
            <a:pPr lvl="1"/>
            <a:r>
              <a:rPr lang="en-US" dirty="0" smtClean="0">
                <a:solidFill>
                  <a:srgbClr val="00B050"/>
                </a:solidFill>
                <a:sym typeface="Wingdings 2"/>
              </a:rPr>
              <a:t></a:t>
            </a:r>
            <a:r>
              <a:rPr lang="en-US" dirty="0" smtClean="0">
                <a:sym typeface="Wingdings 2"/>
              </a:rPr>
              <a:t>  </a:t>
            </a:r>
            <a:r>
              <a:rPr lang="en-US" dirty="0" smtClean="0"/>
              <a:t>Drug </a:t>
            </a:r>
            <a:r>
              <a:rPr lang="en-US" dirty="0"/>
              <a:t>Testing Programs</a:t>
            </a:r>
          </a:p>
        </p:txBody>
      </p:sp>
      <p:sp>
        <p:nvSpPr>
          <p:cNvPr id="9" name="TextBox 8"/>
          <p:cNvSpPr txBox="1"/>
          <p:nvPr/>
        </p:nvSpPr>
        <p:spPr>
          <a:xfrm>
            <a:off x="914400" y="4025127"/>
            <a:ext cx="4343400" cy="369332"/>
          </a:xfrm>
          <a:prstGeom prst="rect">
            <a:avLst/>
          </a:prstGeom>
          <a:noFill/>
        </p:spPr>
        <p:txBody>
          <a:bodyPr wrap="square" rtlCol="0">
            <a:spAutoFit/>
          </a:bodyPr>
          <a:lstStyle/>
          <a:p>
            <a:pPr lvl="1"/>
            <a:r>
              <a:rPr lang="en-US" dirty="0" smtClean="0">
                <a:solidFill>
                  <a:srgbClr val="00B050"/>
                </a:solidFill>
                <a:sym typeface="Wingdings 2"/>
              </a:rPr>
              <a:t> </a:t>
            </a:r>
            <a:r>
              <a:rPr lang="en-US" dirty="0" smtClean="0">
                <a:sym typeface="Wingdings 2"/>
              </a:rPr>
              <a:t> </a:t>
            </a:r>
            <a:r>
              <a:rPr lang="en-US" dirty="0" smtClean="0"/>
              <a:t>Loss </a:t>
            </a:r>
            <a:r>
              <a:rPr lang="en-US" dirty="0"/>
              <a:t>Ratio Incentive Programs</a:t>
            </a:r>
          </a:p>
        </p:txBody>
      </p:sp>
      <p:sp>
        <p:nvSpPr>
          <p:cNvPr id="10" name="TextBox 9"/>
          <p:cNvSpPr txBox="1"/>
          <p:nvPr/>
        </p:nvSpPr>
        <p:spPr>
          <a:xfrm>
            <a:off x="304800" y="4876800"/>
            <a:ext cx="5431094" cy="369332"/>
          </a:xfrm>
          <a:prstGeom prst="rect">
            <a:avLst/>
          </a:prstGeom>
          <a:noFill/>
        </p:spPr>
        <p:txBody>
          <a:bodyPr wrap="square" rtlCol="0">
            <a:spAutoFit/>
          </a:bodyPr>
          <a:lstStyle/>
          <a:p>
            <a:pPr lvl="0"/>
            <a:r>
              <a:rPr lang="en-US" dirty="0"/>
              <a:t>Large Deductible </a:t>
            </a:r>
            <a:r>
              <a:rPr lang="en-US" dirty="0" smtClean="0"/>
              <a:t>Programs </a:t>
            </a:r>
            <a:endParaRPr lang="en-US" dirty="0"/>
          </a:p>
        </p:txBody>
      </p:sp>
    </p:spTree>
    <p:extLst>
      <p:ext uri="{BB962C8B-B14F-4D97-AF65-F5344CB8AC3E}">
        <p14:creationId xmlns:p14="http://schemas.microsoft.com/office/powerpoint/2010/main" xmlns="" val="353048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randombar(horizontal)">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Kuss\AppData\Local\Microsoft\Windows\Temporary Internet Files\Content.IE5\M3EGA4L8\MC900138993[1].wmf"/>
          <p:cNvPicPr>
            <a:picLocks noChangeAspect="1" noChangeArrowheads="1"/>
          </p:cNvPicPr>
          <p:nvPr/>
        </p:nvPicPr>
        <p:blipFill>
          <a:blip r:embed="rId2" cstate="print">
            <a:lum bright="70000" contrast="-70000"/>
            <a:extLst>
              <a:ext uri="{28A0092B-C50C-407E-A947-70E740481C1C}">
                <a14:useLocalDpi xmlns:a14="http://schemas.microsoft.com/office/drawing/2010/main" xmlns="" val="0"/>
              </a:ext>
            </a:extLst>
          </a:blip>
          <a:srcRect/>
          <a:stretch>
            <a:fillRect/>
          </a:stretch>
        </p:blipFill>
        <p:spPr bwMode="auto">
          <a:xfrm>
            <a:off x="3645747" y="465192"/>
            <a:ext cx="2674165" cy="291987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457200" y="381000"/>
            <a:ext cx="5562600" cy="400110"/>
          </a:xfrm>
          <a:prstGeom prst="rect">
            <a:avLst/>
          </a:prstGeom>
          <a:noFill/>
        </p:spPr>
        <p:txBody>
          <a:bodyPr wrap="square" rtlCol="0">
            <a:spAutoFit/>
          </a:bodyPr>
          <a:lstStyle/>
          <a:p>
            <a:r>
              <a:rPr lang="en-US" sz="2000" b="1" u="sng" dirty="0"/>
              <a:t>Most Dangerous Jobs In America</a:t>
            </a:r>
            <a:endParaRPr lang="en-US" sz="2000" dirty="0"/>
          </a:p>
        </p:txBody>
      </p:sp>
      <p:sp>
        <p:nvSpPr>
          <p:cNvPr id="3" name="TextBox 2"/>
          <p:cNvSpPr txBox="1"/>
          <p:nvPr/>
        </p:nvSpPr>
        <p:spPr>
          <a:xfrm>
            <a:off x="685799" y="1031765"/>
            <a:ext cx="4114800" cy="369332"/>
          </a:xfrm>
          <a:prstGeom prst="rect">
            <a:avLst/>
          </a:prstGeom>
          <a:noFill/>
        </p:spPr>
        <p:txBody>
          <a:bodyPr wrap="square" rtlCol="0">
            <a:spAutoFit/>
          </a:bodyPr>
          <a:lstStyle/>
          <a:p>
            <a:pPr lvl="0"/>
            <a:r>
              <a:rPr lang="en-US" dirty="0"/>
              <a:t>Deaths per 100,000 workers</a:t>
            </a:r>
          </a:p>
        </p:txBody>
      </p:sp>
      <p:sp>
        <p:nvSpPr>
          <p:cNvPr id="11" name="TextBox 10"/>
          <p:cNvSpPr txBox="1"/>
          <p:nvPr/>
        </p:nvSpPr>
        <p:spPr>
          <a:xfrm>
            <a:off x="1048514" y="1919377"/>
            <a:ext cx="5453218" cy="369332"/>
          </a:xfrm>
          <a:prstGeom prst="rect">
            <a:avLst/>
          </a:prstGeom>
          <a:noFill/>
        </p:spPr>
        <p:txBody>
          <a:bodyPr wrap="square" rtlCol="0">
            <a:spAutoFit/>
          </a:bodyPr>
          <a:lstStyle/>
          <a:p>
            <a:pPr lvl="1"/>
            <a:r>
              <a:rPr lang="en-US" dirty="0" smtClean="0"/>
              <a:t>Fishermen</a:t>
            </a:r>
            <a:r>
              <a:rPr lang="en-US" dirty="0"/>
              <a:t>		</a:t>
            </a:r>
            <a:r>
              <a:rPr lang="en-US" dirty="0" smtClean="0"/>
              <a:t>	116 </a:t>
            </a:r>
            <a:r>
              <a:rPr lang="en-US" dirty="0"/>
              <a:t>/ 100,000</a:t>
            </a:r>
          </a:p>
        </p:txBody>
      </p:sp>
      <p:sp>
        <p:nvSpPr>
          <p:cNvPr id="12" name="TextBox 11"/>
          <p:cNvSpPr txBox="1"/>
          <p:nvPr/>
        </p:nvSpPr>
        <p:spPr>
          <a:xfrm>
            <a:off x="1075552" y="2513666"/>
            <a:ext cx="5201265" cy="369332"/>
          </a:xfrm>
          <a:prstGeom prst="rect">
            <a:avLst/>
          </a:prstGeom>
          <a:noFill/>
        </p:spPr>
        <p:txBody>
          <a:bodyPr wrap="square" rtlCol="0">
            <a:spAutoFit/>
          </a:bodyPr>
          <a:lstStyle/>
          <a:p>
            <a:pPr lvl="1"/>
            <a:r>
              <a:rPr lang="en-US" dirty="0" smtClean="0"/>
              <a:t>Loggers</a:t>
            </a:r>
            <a:r>
              <a:rPr lang="en-US" dirty="0"/>
              <a:t>	</a:t>
            </a:r>
            <a:r>
              <a:rPr lang="en-US" dirty="0" smtClean="0"/>
              <a:t>		92 </a:t>
            </a:r>
            <a:r>
              <a:rPr lang="en-US" dirty="0"/>
              <a:t>/ 100,000</a:t>
            </a:r>
          </a:p>
        </p:txBody>
      </p:sp>
      <p:sp>
        <p:nvSpPr>
          <p:cNvPr id="13" name="TextBox 12"/>
          <p:cNvSpPr txBox="1"/>
          <p:nvPr/>
        </p:nvSpPr>
        <p:spPr>
          <a:xfrm>
            <a:off x="1075552" y="3200400"/>
            <a:ext cx="5502379" cy="369332"/>
          </a:xfrm>
          <a:prstGeom prst="rect">
            <a:avLst/>
          </a:prstGeom>
          <a:noFill/>
        </p:spPr>
        <p:txBody>
          <a:bodyPr wrap="square" rtlCol="0">
            <a:spAutoFit/>
          </a:bodyPr>
          <a:lstStyle/>
          <a:p>
            <a:pPr lvl="1"/>
            <a:r>
              <a:rPr lang="en-US" dirty="0"/>
              <a:t>Airplane Pilots		</a:t>
            </a:r>
            <a:r>
              <a:rPr lang="en-US" dirty="0" smtClean="0"/>
              <a:t>	71 </a:t>
            </a:r>
            <a:r>
              <a:rPr lang="en-US" dirty="0"/>
              <a:t>/ 100,000</a:t>
            </a:r>
          </a:p>
        </p:txBody>
      </p:sp>
      <p:sp>
        <p:nvSpPr>
          <p:cNvPr id="14" name="TextBox 13"/>
          <p:cNvSpPr txBox="1"/>
          <p:nvPr/>
        </p:nvSpPr>
        <p:spPr>
          <a:xfrm>
            <a:off x="1075552" y="3869065"/>
            <a:ext cx="5181600" cy="369332"/>
          </a:xfrm>
          <a:prstGeom prst="rect">
            <a:avLst/>
          </a:prstGeom>
          <a:noFill/>
        </p:spPr>
        <p:txBody>
          <a:bodyPr wrap="square" rtlCol="0">
            <a:spAutoFit/>
          </a:bodyPr>
          <a:lstStyle/>
          <a:p>
            <a:pPr lvl="1"/>
            <a:r>
              <a:rPr lang="en-US" dirty="0"/>
              <a:t>Farmers &amp; Ranchers	</a:t>
            </a:r>
            <a:r>
              <a:rPr lang="en-US" dirty="0" smtClean="0"/>
              <a:t>	41 </a:t>
            </a:r>
            <a:r>
              <a:rPr lang="en-US" dirty="0"/>
              <a:t>/ 100,000</a:t>
            </a:r>
          </a:p>
        </p:txBody>
      </p:sp>
      <p:sp>
        <p:nvSpPr>
          <p:cNvPr id="15" name="TextBox 14"/>
          <p:cNvSpPr txBox="1"/>
          <p:nvPr/>
        </p:nvSpPr>
        <p:spPr>
          <a:xfrm>
            <a:off x="1075552" y="4600382"/>
            <a:ext cx="5212327" cy="369332"/>
          </a:xfrm>
          <a:prstGeom prst="rect">
            <a:avLst/>
          </a:prstGeom>
          <a:noFill/>
        </p:spPr>
        <p:txBody>
          <a:bodyPr wrap="square" rtlCol="0">
            <a:spAutoFit/>
          </a:bodyPr>
          <a:lstStyle/>
          <a:p>
            <a:pPr lvl="1"/>
            <a:r>
              <a:rPr lang="en-US" dirty="0"/>
              <a:t>Mining Machine </a:t>
            </a:r>
            <a:r>
              <a:rPr lang="en-US" dirty="0" smtClean="0"/>
              <a:t>Operators</a:t>
            </a:r>
            <a:r>
              <a:rPr lang="en-US" dirty="0"/>
              <a:t>	39 / 100,000</a:t>
            </a:r>
          </a:p>
        </p:txBody>
      </p:sp>
      <p:sp>
        <p:nvSpPr>
          <p:cNvPr id="16" name="TextBox 15"/>
          <p:cNvSpPr txBox="1"/>
          <p:nvPr/>
        </p:nvSpPr>
        <p:spPr>
          <a:xfrm>
            <a:off x="1092221" y="5233335"/>
            <a:ext cx="5227691" cy="369332"/>
          </a:xfrm>
          <a:prstGeom prst="rect">
            <a:avLst/>
          </a:prstGeom>
          <a:noFill/>
        </p:spPr>
        <p:txBody>
          <a:bodyPr wrap="square" rtlCol="0">
            <a:spAutoFit/>
          </a:bodyPr>
          <a:lstStyle/>
          <a:p>
            <a:pPr lvl="1"/>
            <a:r>
              <a:rPr lang="en-US" dirty="0"/>
              <a:t>Roofers		</a:t>
            </a:r>
            <a:r>
              <a:rPr lang="en-US" dirty="0" smtClean="0"/>
              <a:t>	32 </a:t>
            </a:r>
            <a:r>
              <a:rPr lang="en-US" dirty="0"/>
              <a:t>/ 100,000</a:t>
            </a:r>
          </a:p>
        </p:txBody>
      </p:sp>
      <p:sp>
        <p:nvSpPr>
          <p:cNvPr id="17" name="TextBox 16"/>
          <p:cNvSpPr txBox="1"/>
          <p:nvPr/>
        </p:nvSpPr>
        <p:spPr>
          <a:xfrm>
            <a:off x="1075552" y="5941962"/>
            <a:ext cx="5605617" cy="369332"/>
          </a:xfrm>
          <a:prstGeom prst="rect">
            <a:avLst/>
          </a:prstGeom>
          <a:noFill/>
        </p:spPr>
        <p:txBody>
          <a:bodyPr wrap="square" rtlCol="0">
            <a:spAutoFit/>
          </a:bodyPr>
          <a:lstStyle/>
          <a:p>
            <a:pPr lvl="1"/>
            <a:r>
              <a:rPr lang="en-US" dirty="0"/>
              <a:t>Sanitation Workers	</a:t>
            </a:r>
            <a:r>
              <a:rPr lang="en-US" dirty="0" smtClean="0"/>
              <a:t>	30 </a:t>
            </a:r>
            <a:r>
              <a:rPr lang="en-US" dirty="0"/>
              <a:t>/ 100,000</a:t>
            </a:r>
          </a:p>
        </p:txBody>
      </p:sp>
      <p:sp>
        <p:nvSpPr>
          <p:cNvPr id="18" name="TextBox 17"/>
          <p:cNvSpPr txBox="1"/>
          <p:nvPr/>
        </p:nvSpPr>
        <p:spPr>
          <a:xfrm>
            <a:off x="1072556" y="6696111"/>
            <a:ext cx="5324630" cy="369332"/>
          </a:xfrm>
          <a:prstGeom prst="rect">
            <a:avLst/>
          </a:prstGeom>
          <a:noFill/>
        </p:spPr>
        <p:txBody>
          <a:bodyPr wrap="square" rtlCol="0">
            <a:spAutoFit/>
          </a:bodyPr>
          <a:lstStyle/>
          <a:p>
            <a:pPr lvl="1"/>
            <a:r>
              <a:rPr lang="en-US" dirty="0"/>
              <a:t>Truck Driver &amp; </a:t>
            </a:r>
            <a:r>
              <a:rPr lang="en-US" dirty="0" smtClean="0"/>
              <a:t>Deliverymen	22 </a:t>
            </a:r>
            <a:r>
              <a:rPr lang="en-US" dirty="0"/>
              <a:t>/ 100,000</a:t>
            </a:r>
          </a:p>
        </p:txBody>
      </p:sp>
      <p:sp>
        <p:nvSpPr>
          <p:cNvPr id="19" name="TextBox 18"/>
          <p:cNvSpPr txBox="1"/>
          <p:nvPr/>
        </p:nvSpPr>
        <p:spPr>
          <a:xfrm>
            <a:off x="1072556" y="7472174"/>
            <a:ext cx="5301047" cy="369332"/>
          </a:xfrm>
          <a:prstGeom prst="rect">
            <a:avLst/>
          </a:prstGeom>
          <a:noFill/>
        </p:spPr>
        <p:txBody>
          <a:bodyPr wrap="square" rtlCol="0">
            <a:spAutoFit/>
          </a:bodyPr>
          <a:lstStyle/>
          <a:p>
            <a:pPr lvl="1"/>
            <a:r>
              <a:rPr lang="en-US" dirty="0"/>
              <a:t>Industrial Machine Repairmen	</a:t>
            </a:r>
            <a:r>
              <a:rPr lang="en-US" dirty="0" smtClean="0"/>
              <a:t>20 </a:t>
            </a:r>
            <a:r>
              <a:rPr lang="en-US" dirty="0"/>
              <a:t>/ 100,000</a:t>
            </a:r>
          </a:p>
        </p:txBody>
      </p:sp>
      <p:sp>
        <p:nvSpPr>
          <p:cNvPr id="20" name="TextBox 19"/>
          <p:cNvSpPr txBox="1"/>
          <p:nvPr/>
        </p:nvSpPr>
        <p:spPr>
          <a:xfrm>
            <a:off x="1151139" y="8094591"/>
            <a:ext cx="5247967" cy="369332"/>
          </a:xfrm>
          <a:prstGeom prst="rect">
            <a:avLst/>
          </a:prstGeom>
          <a:noFill/>
        </p:spPr>
        <p:txBody>
          <a:bodyPr wrap="square" rtlCol="0">
            <a:spAutoFit/>
          </a:bodyPr>
          <a:lstStyle/>
          <a:p>
            <a:pPr lvl="1"/>
            <a:r>
              <a:rPr lang="en-US" dirty="0"/>
              <a:t>Police Officers			18 / 100,000</a:t>
            </a:r>
          </a:p>
        </p:txBody>
      </p:sp>
    </p:spTree>
    <p:extLst>
      <p:ext uri="{BB962C8B-B14F-4D97-AF65-F5344CB8AC3E}">
        <p14:creationId xmlns:p14="http://schemas.microsoft.com/office/powerpoint/2010/main" xmlns="" val="320869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p:cTn id="12"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fltVal val="0"/>
                                          </p:val>
                                        </p:tav>
                                        <p:tav tm="100000">
                                          <p:val>
                                            <p:strVal val="#ppt_w"/>
                                          </p:val>
                                        </p:tav>
                                      </p:tavLst>
                                    </p:anim>
                                    <p:anim calcmode="lin" valueType="num">
                                      <p:cBhvr>
                                        <p:cTn id="21" dur="1000" fill="hold"/>
                                        <p:tgtEl>
                                          <p:spTgt spid="12"/>
                                        </p:tgtEl>
                                        <p:attrNameLst>
                                          <p:attrName>ppt_h</p:attrName>
                                        </p:attrNameLst>
                                      </p:cBhvr>
                                      <p:tavLst>
                                        <p:tav tm="0">
                                          <p:val>
                                            <p:fltVal val="0"/>
                                          </p:val>
                                        </p:tav>
                                        <p:tav tm="100000">
                                          <p:val>
                                            <p:strVal val="#ppt_h"/>
                                          </p:val>
                                        </p:tav>
                                      </p:tavLst>
                                    </p:anim>
                                    <p:anim calcmode="lin" valueType="num">
                                      <p:cBhvr>
                                        <p:cTn id="22" dur="1000" fill="hold"/>
                                        <p:tgtEl>
                                          <p:spTgt spid="12"/>
                                        </p:tgtEl>
                                        <p:attrNameLst>
                                          <p:attrName>style.rotation</p:attrName>
                                        </p:attrNameLst>
                                      </p:cBhvr>
                                      <p:tavLst>
                                        <p:tav tm="0">
                                          <p:val>
                                            <p:fltVal val="90"/>
                                          </p:val>
                                        </p:tav>
                                        <p:tav tm="100000">
                                          <p:val>
                                            <p:fltVal val="0"/>
                                          </p:val>
                                        </p:tav>
                                      </p:tavLst>
                                    </p:anim>
                                    <p:animEffect transition="in" filter="fade">
                                      <p:cBhvr>
                                        <p:cTn id="23" dur="10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fltVal val="0"/>
                                          </p:val>
                                        </p:tav>
                                        <p:tav tm="100000">
                                          <p:val>
                                            <p:strVal val="#ppt_w"/>
                                          </p:val>
                                        </p:tav>
                                      </p:tavLst>
                                    </p:anim>
                                    <p:anim calcmode="lin" valueType="num">
                                      <p:cBhvr>
                                        <p:cTn id="29" dur="1000" fill="hold"/>
                                        <p:tgtEl>
                                          <p:spTgt spid="13"/>
                                        </p:tgtEl>
                                        <p:attrNameLst>
                                          <p:attrName>ppt_h</p:attrName>
                                        </p:attrNameLst>
                                      </p:cBhvr>
                                      <p:tavLst>
                                        <p:tav tm="0">
                                          <p:val>
                                            <p:fltVal val="0"/>
                                          </p:val>
                                        </p:tav>
                                        <p:tav tm="100000">
                                          <p:val>
                                            <p:strVal val="#ppt_h"/>
                                          </p:val>
                                        </p:tav>
                                      </p:tavLst>
                                    </p:anim>
                                    <p:anim calcmode="lin" valueType="num">
                                      <p:cBhvr>
                                        <p:cTn id="30" dur="1000" fill="hold"/>
                                        <p:tgtEl>
                                          <p:spTgt spid="13"/>
                                        </p:tgtEl>
                                        <p:attrNameLst>
                                          <p:attrName>style.rotation</p:attrName>
                                        </p:attrNameLst>
                                      </p:cBhvr>
                                      <p:tavLst>
                                        <p:tav tm="0">
                                          <p:val>
                                            <p:fltVal val="90"/>
                                          </p:val>
                                        </p:tav>
                                        <p:tav tm="100000">
                                          <p:val>
                                            <p:fltVal val="0"/>
                                          </p:val>
                                        </p:tav>
                                      </p:tavLst>
                                    </p:anim>
                                    <p:animEffect transition="in" filter="fade">
                                      <p:cBhvr>
                                        <p:cTn id="31" dur="10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 calcmode="lin" valueType="num">
                                      <p:cBhvr>
                                        <p:cTn id="38" dur="1000" fill="hold"/>
                                        <p:tgtEl>
                                          <p:spTgt spid="14"/>
                                        </p:tgtEl>
                                        <p:attrNameLst>
                                          <p:attrName>style.rotation</p:attrName>
                                        </p:attrNameLst>
                                      </p:cBhvr>
                                      <p:tavLst>
                                        <p:tav tm="0">
                                          <p:val>
                                            <p:fltVal val="90"/>
                                          </p:val>
                                        </p:tav>
                                        <p:tav tm="100000">
                                          <p:val>
                                            <p:fltVal val="0"/>
                                          </p:val>
                                        </p:tav>
                                      </p:tavLst>
                                    </p:anim>
                                    <p:animEffect transition="in" filter="fade">
                                      <p:cBhvr>
                                        <p:cTn id="39" dur="10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1000" fill="hold"/>
                                        <p:tgtEl>
                                          <p:spTgt spid="16"/>
                                        </p:tgtEl>
                                        <p:attrNameLst>
                                          <p:attrName>ppt_w</p:attrName>
                                        </p:attrNameLst>
                                      </p:cBhvr>
                                      <p:tavLst>
                                        <p:tav tm="0">
                                          <p:val>
                                            <p:fltVal val="0"/>
                                          </p:val>
                                        </p:tav>
                                        <p:tav tm="100000">
                                          <p:val>
                                            <p:strVal val="#ppt_w"/>
                                          </p:val>
                                        </p:tav>
                                      </p:tavLst>
                                    </p:anim>
                                    <p:anim calcmode="lin" valueType="num">
                                      <p:cBhvr>
                                        <p:cTn id="53" dur="1000" fill="hold"/>
                                        <p:tgtEl>
                                          <p:spTgt spid="16"/>
                                        </p:tgtEl>
                                        <p:attrNameLst>
                                          <p:attrName>ppt_h</p:attrName>
                                        </p:attrNameLst>
                                      </p:cBhvr>
                                      <p:tavLst>
                                        <p:tav tm="0">
                                          <p:val>
                                            <p:fltVal val="0"/>
                                          </p:val>
                                        </p:tav>
                                        <p:tav tm="100000">
                                          <p:val>
                                            <p:strVal val="#ppt_h"/>
                                          </p:val>
                                        </p:tav>
                                      </p:tavLst>
                                    </p:anim>
                                    <p:anim calcmode="lin" valueType="num">
                                      <p:cBhvr>
                                        <p:cTn id="54" dur="1000" fill="hold"/>
                                        <p:tgtEl>
                                          <p:spTgt spid="16"/>
                                        </p:tgtEl>
                                        <p:attrNameLst>
                                          <p:attrName>style.rotation</p:attrName>
                                        </p:attrNameLst>
                                      </p:cBhvr>
                                      <p:tavLst>
                                        <p:tav tm="0">
                                          <p:val>
                                            <p:fltVal val="90"/>
                                          </p:val>
                                        </p:tav>
                                        <p:tav tm="100000">
                                          <p:val>
                                            <p:fltVal val="0"/>
                                          </p:val>
                                        </p:tav>
                                      </p:tavLst>
                                    </p:anim>
                                    <p:animEffect transition="in" filter="fade">
                                      <p:cBhvr>
                                        <p:cTn id="55" dur="10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0" fill="hold"/>
                                        <p:tgtEl>
                                          <p:spTgt spid="17"/>
                                        </p:tgtEl>
                                        <p:attrNameLst>
                                          <p:attrName>ppt_w</p:attrName>
                                        </p:attrNameLst>
                                      </p:cBhvr>
                                      <p:tavLst>
                                        <p:tav tm="0">
                                          <p:val>
                                            <p:fltVal val="0"/>
                                          </p:val>
                                        </p:tav>
                                        <p:tav tm="100000">
                                          <p:val>
                                            <p:strVal val="#ppt_w"/>
                                          </p:val>
                                        </p:tav>
                                      </p:tavLst>
                                    </p:anim>
                                    <p:anim calcmode="lin" valueType="num">
                                      <p:cBhvr>
                                        <p:cTn id="61" dur="1000" fill="hold"/>
                                        <p:tgtEl>
                                          <p:spTgt spid="17"/>
                                        </p:tgtEl>
                                        <p:attrNameLst>
                                          <p:attrName>ppt_h</p:attrName>
                                        </p:attrNameLst>
                                      </p:cBhvr>
                                      <p:tavLst>
                                        <p:tav tm="0">
                                          <p:val>
                                            <p:fltVal val="0"/>
                                          </p:val>
                                        </p:tav>
                                        <p:tav tm="100000">
                                          <p:val>
                                            <p:strVal val="#ppt_h"/>
                                          </p:val>
                                        </p:tav>
                                      </p:tavLst>
                                    </p:anim>
                                    <p:anim calcmode="lin" valueType="num">
                                      <p:cBhvr>
                                        <p:cTn id="62" dur="1000" fill="hold"/>
                                        <p:tgtEl>
                                          <p:spTgt spid="17"/>
                                        </p:tgtEl>
                                        <p:attrNameLst>
                                          <p:attrName>style.rotation</p:attrName>
                                        </p:attrNameLst>
                                      </p:cBhvr>
                                      <p:tavLst>
                                        <p:tav tm="0">
                                          <p:val>
                                            <p:fltVal val="90"/>
                                          </p:val>
                                        </p:tav>
                                        <p:tav tm="100000">
                                          <p:val>
                                            <p:fltVal val="0"/>
                                          </p:val>
                                        </p:tav>
                                      </p:tavLst>
                                    </p:anim>
                                    <p:animEffect transition="in" filter="fade">
                                      <p:cBhvr>
                                        <p:cTn id="63" dur="1000"/>
                                        <p:tgtEl>
                                          <p:spTgt spid="17"/>
                                        </p:tgtEl>
                                      </p:cBhvr>
                                    </p:animEffect>
                                  </p:childTnLst>
                                </p:cTn>
                              </p:par>
                            </p:childTnLst>
                          </p:cTn>
                        </p:par>
                      </p:childTnLst>
                    </p:cTn>
                  </p:par>
                  <p:par>
                    <p:cTn id="64" fill="hold">
                      <p:stCondLst>
                        <p:cond delay="indefinite"/>
                      </p:stCondLst>
                      <p:childTnLst>
                        <p:par>
                          <p:cTn id="65" fill="hold">
                            <p:stCondLst>
                              <p:cond delay="0"/>
                            </p:stCondLst>
                            <p:childTnLst>
                              <p:par>
                                <p:cTn id="66" presetID="31" presetClass="entr" presetSubtype="0" fill="hold" grpId="0"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1000" fill="hold"/>
                                        <p:tgtEl>
                                          <p:spTgt spid="18"/>
                                        </p:tgtEl>
                                        <p:attrNameLst>
                                          <p:attrName>ppt_w</p:attrName>
                                        </p:attrNameLst>
                                      </p:cBhvr>
                                      <p:tavLst>
                                        <p:tav tm="0">
                                          <p:val>
                                            <p:fltVal val="0"/>
                                          </p:val>
                                        </p:tav>
                                        <p:tav tm="100000">
                                          <p:val>
                                            <p:strVal val="#ppt_w"/>
                                          </p:val>
                                        </p:tav>
                                      </p:tavLst>
                                    </p:anim>
                                    <p:anim calcmode="lin" valueType="num">
                                      <p:cBhvr>
                                        <p:cTn id="69" dur="1000" fill="hold"/>
                                        <p:tgtEl>
                                          <p:spTgt spid="18"/>
                                        </p:tgtEl>
                                        <p:attrNameLst>
                                          <p:attrName>ppt_h</p:attrName>
                                        </p:attrNameLst>
                                      </p:cBhvr>
                                      <p:tavLst>
                                        <p:tav tm="0">
                                          <p:val>
                                            <p:fltVal val="0"/>
                                          </p:val>
                                        </p:tav>
                                        <p:tav tm="100000">
                                          <p:val>
                                            <p:strVal val="#ppt_h"/>
                                          </p:val>
                                        </p:tav>
                                      </p:tavLst>
                                    </p:anim>
                                    <p:anim calcmode="lin" valueType="num">
                                      <p:cBhvr>
                                        <p:cTn id="70" dur="1000" fill="hold"/>
                                        <p:tgtEl>
                                          <p:spTgt spid="18"/>
                                        </p:tgtEl>
                                        <p:attrNameLst>
                                          <p:attrName>style.rotation</p:attrName>
                                        </p:attrNameLst>
                                      </p:cBhvr>
                                      <p:tavLst>
                                        <p:tav tm="0">
                                          <p:val>
                                            <p:fltVal val="90"/>
                                          </p:val>
                                        </p:tav>
                                        <p:tav tm="100000">
                                          <p:val>
                                            <p:fltVal val="0"/>
                                          </p:val>
                                        </p:tav>
                                      </p:tavLst>
                                    </p:anim>
                                    <p:animEffect transition="in" filter="fade">
                                      <p:cBhvr>
                                        <p:cTn id="71" dur="10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31" presetClass="entr" presetSubtype="0"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p:cTn id="76" dur="1000" fill="hold"/>
                                        <p:tgtEl>
                                          <p:spTgt spid="19"/>
                                        </p:tgtEl>
                                        <p:attrNameLst>
                                          <p:attrName>ppt_w</p:attrName>
                                        </p:attrNameLst>
                                      </p:cBhvr>
                                      <p:tavLst>
                                        <p:tav tm="0">
                                          <p:val>
                                            <p:fltVal val="0"/>
                                          </p:val>
                                        </p:tav>
                                        <p:tav tm="100000">
                                          <p:val>
                                            <p:strVal val="#ppt_w"/>
                                          </p:val>
                                        </p:tav>
                                      </p:tavLst>
                                    </p:anim>
                                    <p:anim calcmode="lin" valueType="num">
                                      <p:cBhvr>
                                        <p:cTn id="77" dur="1000" fill="hold"/>
                                        <p:tgtEl>
                                          <p:spTgt spid="19"/>
                                        </p:tgtEl>
                                        <p:attrNameLst>
                                          <p:attrName>ppt_h</p:attrName>
                                        </p:attrNameLst>
                                      </p:cBhvr>
                                      <p:tavLst>
                                        <p:tav tm="0">
                                          <p:val>
                                            <p:fltVal val="0"/>
                                          </p:val>
                                        </p:tav>
                                        <p:tav tm="100000">
                                          <p:val>
                                            <p:strVal val="#ppt_h"/>
                                          </p:val>
                                        </p:tav>
                                      </p:tavLst>
                                    </p:anim>
                                    <p:anim calcmode="lin" valueType="num">
                                      <p:cBhvr>
                                        <p:cTn id="78" dur="1000" fill="hold"/>
                                        <p:tgtEl>
                                          <p:spTgt spid="19"/>
                                        </p:tgtEl>
                                        <p:attrNameLst>
                                          <p:attrName>style.rotation</p:attrName>
                                        </p:attrNameLst>
                                      </p:cBhvr>
                                      <p:tavLst>
                                        <p:tav tm="0">
                                          <p:val>
                                            <p:fltVal val="90"/>
                                          </p:val>
                                        </p:tav>
                                        <p:tav tm="100000">
                                          <p:val>
                                            <p:fltVal val="0"/>
                                          </p:val>
                                        </p:tav>
                                      </p:tavLst>
                                    </p:anim>
                                    <p:animEffect transition="in" filter="fade">
                                      <p:cBhvr>
                                        <p:cTn id="79" dur="1000"/>
                                        <p:tgtEl>
                                          <p:spTgt spid="19"/>
                                        </p:tgtEl>
                                      </p:cBhvr>
                                    </p:animEffect>
                                  </p:childTnLst>
                                </p:cTn>
                              </p:par>
                            </p:childTnLst>
                          </p:cTn>
                        </p:par>
                      </p:childTnLst>
                    </p:cTn>
                  </p:par>
                  <p:par>
                    <p:cTn id="80" fill="hold">
                      <p:stCondLst>
                        <p:cond delay="indefinite"/>
                      </p:stCondLst>
                      <p:childTnLst>
                        <p:par>
                          <p:cTn id="81" fill="hold">
                            <p:stCondLst>
                              <p:cond delay="0"/>
                            </p:stCondLst>
                            <p:childTnLst>
                              <p:par>
                                <p:cTn id="82" presetID="31" presetClass="entr" presetSubtype="0" fill="hold" grpId="0" nodeType="click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p:cTn id="84" dur="1000" fill="hold"/>
                                        <p:tgtEl>
                                          <p:spTgt spid="20"/>
                                        </p:tgtEl>
                                        <p:attrNameLst>
                                          <p:attrName>ppt_w</p:attrName>
                                        </p:attrNameLst>
                                      </p:cBhvr>
                                      <p:tavLst>
                                        <p:tav tm="0">
                                          <p:val>
                                            <p:fltVal val="0"/>
                                          </p:val>
                                        </p:tav>
                                        <p:tav tm="100000">
                                          <p:val>
                                            <p:strVal val="#ppt_w"/>
                                          </p:val>
                                        </p:tav>
                                      </p:tavLst>
                                    </p:anim>
                                    <p:anim calcmode="lin" valueType="num">
                                      <p:cBhvr>
                                        <p:cTn id="85" dur="1000" fill="hold"/>
                                        <p:tgtEl>
                                          <p:spTgt spid="20"/>
                                        </p:tgtEl>
                                        <p:attrNameLst>
                                          <p:attrName>ppt_h</p:attrName>
                                        </p:attrNameLst>
                                      </p:cBhvr>
                                      <p:tavLst>
                                        <p:tav tm="0">
                                          <p:val>
                                            <p:fltVal val="0"/>
                                          </p:val>
                                        </p:tav>
                                        <p:tav tm="100000">
                                          <p:val>
                                            <p:strVal val="#ppt_h"/>
                                          </p:val>
                                        </p:tav>
                                      </p:tavLst>
                                    </p:anim>
                                    <p:anim calcmode="lin" valueType="num">
                                      <p:cBhvr>
                                        <p:cTn id="86" dur="1000" fill="hold"/>
                                        <p:tgtEl>
                                          <p:spTgt spid="20"/>
                                        </p:tgtEl>
                                        <p:attrNameLst>
                                          <p:attrName>style.rotation</p:attrName>
                                        </p:attrNameLst>
                                      </p:cBhvr>
                                      <p:tavLst>
                                        <p:tav tm="0">
                                          <p:val>
                                            <p:fltVal val="90"/>
                                          </p:val>
                                        </p:tav>
                                        <p:tav tm="100000">
                                          <p:val>
                                            <p:fltVal val="0"/>
                                          </p:val>
                                        </p:tav>
                                      </p:tavLst>
                                    </p:anim>
                                    <p:animEffect transition="in" filter="fade">
                                      <p:cBhvr>
                                        <p:cTn id="8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P spid="15" grpId="0"/>
      <p:bldP spid="16" grpId="0"/>
      <p:bldP spid="17" grpId="0"/>
      <p:bldP spid="18" grpId="0"/>
      <p:bldP spid="19" grpId="0"/>
      <p:bldP spid="2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1520</TotalTime>
  <Words>805</Words>
  <Application>Microsoft Office PowerPoint</Application>
  <PresentationFormat>On-screen Show (4:3)</PresentationFormat>
  <Paragraphs>148</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Sandra Kuss</dc:creator>
  <cp:lastModifiedBy>user</cp:lastModifiedBy>
  <cp:revision>49</cp:revision>
  <cp:lastPrinted>2013-05-09T14:19:00Z</cp:lastPrinted>
  <dcterms:created xsi:type="dcterms:W3CDTF">2013-05-03T17:56:31Z</dcterms:created>
  <dcterms:modified xsi:type="dcterms:W3CDTF">2013-05-16T11:42:08Z</dcterms:modified>
</cp:coreProperties>
</file>