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6"/>
  </p:notesMasterIdLst>
  <p:sldIdLst>
    <p:sldId id="268" r:id="rId2"/>
    <p:sldId id="273" r:id="rId3"/>
    <p:sldId id="266" r:id="rId4"/>
    <p:sldId id="270" r:id="rId5"/>
    <p:sldId id="274" r:id="rId6"/>
    <p:sldId id="260" r:id="rId7"/>
    <p:sldId id="275" r:id="rId8"/>
    <p:sldId id="271" r:id="rId9"/>
    <p:sldId id="267" r:id="rId10"/>
    <p:sldId id="269" r:id="rId11"/>
    <p:sldId id="264" r:id="rId12"/>
    <p:sldId id="265" r:id="rId13"/>
    <p:sldId id="263" r:id="rId14"/>
    <p:sldId id="272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C09EEA8-7978-44FA-918D-9E9BA3E9AA59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C81391-4CAD-4CA8-AF00-414F566E8F8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81391-4CAD-4CA8-AF00-414F566E8F84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81391-4CAD-4CA8-AF00-414F566E8F84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dirty="0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 dirty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6C71686-68A8-4F49-B7F4-75B4F02C491B}" type="datetimeFigureOut">
              <a:rPr lang="en-US" smtClean="0"/>
              <a:pPr/>
              <a:t>5/1/2013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C310E490-E8F6-4748-B9D0-75DA1271FA77}" type="slidenum">
              <a:rPr lang="en-US" smtClean="0"/>
              <a:pPr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 dirty="0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 txBox="1">
            <a:spLocks/>
          </p:cNvSpPr>
          <p:nvPr/>
        </p:nvSpPr>
        <p:spPr>
          <a:xfrm>
            <a:off x="1371600" y="2819400"/>
            <a:ext cx="6400800" cy="2743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274320" marR="0" lvl="0" indent="-27432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tabLst/>
              <a:defRPr/>
            </a:pPr>
            <a:r>
              <a:rPr kumimoji="0" lang="en-US" sz="5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Getting Involved in Your Claims  </a:t>
            </a:r>
          </a:p>
        </p:txBody>
      </p:sp>
      <p:sp>
        <p:nvSpPr>
          <p:cNvPr id="5" name="Rectangle 4"/>
          <p:cNvSpPr/>
          <p:nvPr/>
        </p:nvSpPr>
        <p:spPr>
          <a:xfrm>
            <a:off x="304800" y="5257800"/>
            <a:ext cx="3886200" cy="10668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 smtClean="0">
                <a:solidFill>
                  <a:schemeClr val="tx1"/>
                </a:solidFill>
              </a:rPr>
              <a:t>The Employer’s Perspective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Lucinda Fountain Asst. Mgr</a:t>
            </a:r>
          </a:p>
          <a:p>
            <a:pPr algn="ctr"/>
            <a:r>
              <a:rPr lang="en-US" dirty="0" smtClean="0">
                <a:solidFill>
                  <a:schemeClr val="tx1"/>
                </a:solidFill>
              </a:rPr>
              <a:t>Honda of South Carolina Mfg., Inc.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152400" y="457200"/>
            <a:ext cx="8839200" cy="1371600"/>
          </a:xfrm>
          <a:prstGeom prst="rect">
            <a:avLst/>
          </a:prstGeom>
        </p:spPr>
        <p:txBody>
          <a:bodyPr vert="horz" lIns="0" rIns="0" bIns="0" anchor="b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n-lt"/>
                <a:ea typeface="+mj-ea"/>
                <a:cs typeface="+mj-cs"/>
              </a:rPr>
              <a:t>Workers Compensation</a:t>
            </a:r>
            <a:endParaRPr kumimoji="0" lang="en-US" sz="6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j-ea"/>
              <a:cs typeface="+mj-cs"/>
            </a:endParaRPr>
          </a:p>
        </p:txBody>
      </p:sp>
      <p:pic>
        <p:nvPicPr>
          <p:cNvPr id="4100" name="Picture 4" descr="2013 Honda FourTrax Foreman 4x4 With Electric Power Steeri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69934" y="5486400"/>
            <a:ext cx="2116666" cy="1371600"/>
          </a:xfrm>
          <a:prstGeom prst="rect">
            <a:avLst/>
          </a:prstGeom>
          <a:noFill/>
        </p:spPr>
      </p:pic>
      <p:pic>
        <p:nvPicPr>
          <p:cNvPr id="4098" name="Picture 2" descr="2013 Honda TRX250X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62800" y="5475122"/>
            <a:ext cx="1981200" cy="1382878"/>
          </a:xfrm>
          <a:prstGeom prst="rect">
            <a:avLst/>
          </a:prstGeom>
          <a:noFill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ctr">
              <a:buNone/>
            </a:pPr>
            <a:endParaRPr lang="en-US" sz="6000" b="1" dirty="0" smtClean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en-US" sz="6000" b="1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Reporting a Claim</a:t>
            </a:r>
            <a:endParaRPr lang="en-US" sz="6000" b="1" dirty="0">
              <a:solidFill>
                <a:schemeClr val="tx2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Professional Reporting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None/>
            </a:pP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employer is responsible for initiating a claim with a timely first report of injury, providing details of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the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accident and verifying the injured worker's account of the incident or illness.</a:t>
            </a:r>
          </a:p>
          <a:p>
            <a:pPr>
              <a:buClrTx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  <a:buNone/>
            </a:pPr>
            <a:endParaRPr lang="en-US" sz="36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When to Report a Claim for a  Work-related Injury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286000"/>
            <a:ext cx="8229600" cy="4038600"/>
          </a:xfrm>
        </p:spPr>
        <p:txBody>
          <a:bodyPr>
            <a:noAutofit/>
          </a:bodyPr>
          <a:lstStyle/>
          <a:p>
            <a:pPr>
              <a:buClr>
                <a:schemeClr val="tx1"/>
              </a:buClr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When the employee requires or will require medical treatment beyond the ordinary first aid;</a:t>
            </a:r>
          </a:p>
          <a:p>
            <a:pPr>
              <a:buClr>
                <a:schemeClr val="tx1"/>
              </a:buClr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>
                <a:schemeClr val="tx1"/>
              </a:buClr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When the injury has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caused, </a:t>
            </a: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or will cause the injured employee loss time from regular duties.</a:t>
            </a:r>
          </a:p>
          <a:p>
            <a:pPr>
              <a:buClr>
                <a:schemeClr val="tx1"/>
              </a:buClr>
              <a:buNone/>
            </a:pPr>
            <a:r>
              <a:rPr lang="en-US" sz="36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>
              <a:buClr>
                <a:schemeClr val="tx1"/>
              </a:buClr>
              <a:buNone/>
            </a:pPr>
            <a:endParaRPr lang="en-US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336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Policies and Procedures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8229600" cy="1143000"/>
          </a:xfrm>
        </p:spPr>
        <p:txBody>
          <a:bodyPr>
            <a:noAutofit/>
          </a:bodyPr>
          <a:lstStyle/>
          <a:p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Policies and Procedures</a:t>
            </a:r>
            <a:br>
              <a:rPr lang="en-US" sz="6000" b="1" dirty="0" smtClean="0">
                <a:latin typeface="Times New Roman" pitchFamily="18" charset="0"/>
                <a:cs typeface="Times New Roman" pitchFamily="18" charset="0"/>
              </a:rPr>
            </a:b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905000"/>
            <a:ext cx="8534400" cy="4724400"/>
          </a:xfrm>
        </p:spPr>
        <p:txBody>
          <a:bodyPr>
            <a:normAutofit fontScale="47500" lnSpcReduction="20000"/>
          </a:bodyPr>
          <a:lstStyle/>
          <a:p>
            <a:pPr>
              <a:buClrTx/>
            </a:pP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An employer </a:t>
            </a:r>
            <a:r>
              <a:rPr lang="en-US" sz="4500" b="1" i="1" u="sng" dirty="0" smtClean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500" dirty="0" smtClean="0">
                <a:latin typeface="Times New Roman" pitchFamily="18" charset="0"/>
                <a:cs typeface="Times New Roman" pitchFamily="18" charset="0"/>
              </a:rPr>
              <a:t> have documented procedures on reporting work related injuries</a:t>
            </a:r>
          </a:p>
          <a:p>
            <a:pPr>
              <a:buClrTx/>
              <a:buNone/>
            </a:pPr>
            <a:endParaRPr lang="en-US" sz="4500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In-house Safety Policy</a:t>
            </a: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Drug Screening Policy</a:t>
            </a: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Employee Interaction </a:t>
            </a:r>
            <a:r>
              <a:rPr lang="en-US" sz="3400" i="1" dirty="0" smtClean="0">
                <a:latin typeface="Times New Roman" pitchFamily="18" charset="0"/>
                <a:cs typeface="Times New Roman" pitchFamily="18" charset="0"/>
              </a:rPr>
              <a:t>(Covers the Employer’s Responsibility to the Workers Comp Claim)</a:t>
            </a:r>
            <a:endParaRPr lang="en-US" sz="4200" i="1" dirty="0" smtClean="0">
              <a:latin typeface="Times New Roman" pitchFamily="18" charset="0"/>
              <a:cs typeface="Times New Roman" pitchFamily="18" charset="0"/>
            </a:endParaRP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Injury and Treatment Procedure</a:t>
            </a: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First Notice of Injury</a:t>
            </a: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OSHA Record Keeping</a:t>
            </a:r>
          </a:p>
          <a:p>
            <a:pPr marL="514350" indent="-514350">
              <a:buClrTx/>
              <a:buFont typeface="Wingdings" pitchFamily="2" charset="2"/>
              <a:buChar char="Ø"/>
            </a:pPr>
            <a:r>
              <a:rPr lang="en-US" sz="4200" dirty="0" smtClean="0">
                <a:latin typeface="Times New Roman" pitchFamily="18" charset="0"/>
                <a:cs typeface="Times New Roman" pitchFamily="18" charset="0"/>
              </a:rPr>
              <a:t>Return to Work Procedure</a:t>
            </a:r>
          </a:p>
          <a:p>
            <a:pPr marL="514350" indent="-514350">
              <a:buClrTx/>
              <a:buNone/>
            </a:pPr>
            <a:endParaRPr lang="en-US" sz="3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The procedure </a:t>
            </a:r>
            <a:r>
              <a:rPr lang="en-US" sz="4600" b="1" i="1" u="sng" dirty="0" smtClean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 be addressed in the company’s employee handbook</a:t>
            </a:r>
          </a:p>
          <a:p>
            <a:pPr>
              <a:buClrTx/>
            </a:pPr>
            <a:endParaRPr lang="en-US" sz="46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ClrTx/>
            </a:pP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Procedures </a:t>
            </a:r>
            <a:r>
              <a:rPr lang="en-US" sz="4600" b="1" i="1" u="sng" dirty="0" smtClean="0">
                <a:latin typeface="Times New Roman" pitchFamily="18" charset="0"/>
                <a:cs typeface="Times New Roman" pitchFamily="18" charset="0"/>
              </a:rPr>
              <a:t>must</a:t>
            </a:r>
            <a:r>
              <a:rPr lang="en-US" sz="4600" dirty="0" smtClean="0">
                <a:latin typeface="Times New Roman" pitchFamily="18" charset="0"/>
                <a:cs typeface="Times New Roman" pitchFamily="18" charset="0"/>
              </a:rPr>
              <a:t> be a vital part of a new-hire’s review during a new-hire’s orientation</a:t>
            </a:r>
            <a:endParaRPr lang="en-US" sz="4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3622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en-US" sz="7200" b="1" dirty="0" smtClean="0">
                <a:latin typeface="Times New Roman" pitchFamily="18" charset="0"/>
                <a:cs typeface="Times New Roman" pitchFamily="18" charset="0"/>
              </a:rPr>
              <a:t>Investigation</a:t>
            </a:r>
            <a:endParaRPr lang="en-US" sz="7200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When to Investigate &amp; Why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52600"/>
            <a:ext cx="8229600" cy="4800600"/>
          </a:xfrm>
        </p:spPr>
        <p:txBody>
          <a:bodyPr/>
          <a:lstStyle/>
          <a:p>
            <a:pPr marL="460375" indent="-460375">
              <a:lnSpc>
                <a:spcPct val="80000"/>
              </a:lnSpc>
              <a:buClrTx/>
              <a:defRPr/>
            </a:pPr>
            <a:r>
              <a:rPr lang="en-US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Immediately !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 smtClean="0">
                <a:latin typeface="Times New Roman" pitchFamily="18" charset="0"/>
                <a:cs typeface="Times New Roman" pitchFamily="18" charset="0"/>
              </a:rPr>
            </a:b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marL="860425" lvl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Facts are fresh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60425" lvl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Little time for excuses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60425" lvl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No influence by witnesses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60425" lvl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Physical conditions are the same</a:t>
            </a:r>
            <a:br>
              <a:rPr lang="en-US" sz="2800" dirty="0" smtClean="0">
                <a:latin typeface="Times New Roman" pitchFamily="18" charset="0"/>
                <a:cs typeface="Times New Roman" pitchFamily="18" charset="0"/>
              </a:rPr>
            </a:b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860425" lvl="1">
              <a:lnSpc>
                <a:spcPct val="80000"/>
              </a:lnSpc>
              <a:buClrTx/>
              <a:buFont typeface="Wingdings" pitchFamily="2" charset="2"/>
              <a:buChar char="Ø"/>
              <a:defRPr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People are available</a:t>
            </a:r>
          </a:p>
          <a:p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60375" indent="-460375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Accident Description</a:t>
            </a:r>
          </a:p>
          <a:p>
            <a:pPr marL="860425" lvl="1" indent="-460375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b="1" dirty="0" smtClean="0">
                <a:solidFill>
                  <a:srgbClr val="FF0000"/>
                </a:solidFill>
              </a:rPr>
              <a:t>Detail, Detail, Detail !</a:t>
            </a:r>
          </a:p>
          <a:p>
            <a:pPr marL="460375" indent="-460375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dirty="0" smtClean="0"/>
              <a:t>Identify</a:t>
            </a:r>
          </a:p>
          <a:p>
            <a:pPr marL="860425" lvl="1" indent="-460375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800" dirty="0" smtClean="0"/>
              <a:t>Who? What ? Where? When, Why and How? </a:t>
            </a:r>
          </a:p>
          <a:p>
            <a:pPr marL="860425" lvl="1" indent="-460375">
              <a:buClr>
                <a:schemeClr val="accent2"/>
              </a:buClr>
              <a:buFont typeface="Arial" pitchFamily="34" charset="0"/>
              <a:buChar char="•"/>
              <a:defRPr/>
            </a:pPr>
            <a:r>
              <a:rPr lang="en-US" sz="2800" dirty="0" smtClean="0"/>
              <a:t>Nature of associates job duties</a:t>
            </a:r>
          </a:p>
          <a:p>
            <a:pPr marL="860425" lvl="1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dirty="0" smtClean="0"/>
              <a:t>What happened</a:t>
            </a:r>
          </a:p>
          <a:p>
            <a:pPr marL="860425" lvl="1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dirty="0" smtClean="0"/>
              <a:t>Preceding events</a:t>
            </a:r>
          </a:p>
          <a:p>
            <a:pPr marL="860425" lvl="1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dirty="0" smtClean="0"/>
              <a:t>Objects involved</a:t>
            </a:r>
          </a:p>
          <a:p>
            <a:pPr marL="860425" lvl="1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dirty="0" smtClean="0"/>
              <a:t>People involved</a:t>
            </a:r>
          </a:p>
          <a:p>
            <a:pPr marL="860425" lvl="1">
              <a:buClr>
                <a:schemeClr val="accent2"/>
              </a:buClr>
              <a:buFont typeface="Wingdings" pitchFamily="2" charset="2"/>
              <a:buChar char="Ø"/>
              <a:defRPr/>
            </a:pPr>
            <a:r>
              <a:rPr lang="en-US" sz="2800" dirty="0" smtClean="0"/>
              <a:t>Witnesses</a:t>
            </a:r>
            <a:endParaRPr lang="en-US" sz="3600" dirty="0" smtClean="0"/>
          </a:p>
          <a:p>
            <a:endParaRPr lang="en-US" sz="3600" dirty="0" smtClean="0"/>
          </a:p>
          <a:p>
            <a:endParaRPr lang="en-US" sz="3600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Investigation Details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57200"/>
            <a:ext cx="8839200" cy="780288"/>
          </a:xfrm>
        </p:spPr>
        <p:txBody>
          <a:bodyPr anchor="ctr" anchorCtr="0">
            <a:no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Document, Document, Document!</a:t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endParaRPr lang="en-US" sz="4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Flowchart: Multidocument 4"/>
          <p:cNvSpPr/>
          <p:nvPr/>
        </p:nvSpPr>
        <p:spPr>
          <a:xfrm>
            <a:off x="914400" y="1981200"/>
            <a:ext cx="1828800" cy="1600200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00" dirty="0" smtClean="0">
              <a:solidFill>
                <a:schemeClr val="tx2"/>
              </a:solidFill>
            </a:endParaRPr>
          </a:p>
          <a:p>
            <a:pPr algn="ctr"/>
            <a:endParaRPr lang="en-US" sz="1000" dirty="0">
              <a:solidFill>
                <a:schemeClr val="tx2"/>
              </a:solidFill>
            </a:endParaRPr>
          </a:p>
        </p:txBody>
      </p:sp>
      <p:sp>
        <p:nvSpPr>
          <p:cNvPr id="4" name="Flowchart: Multidocument 3"/>
          <p:cNvSpPr/>
          <p:nvPr/>
        </p:nvSpPr>
        <p:spPr>
          <a:xfrm>
            <a:off x="533400" y="2438400"/>
            <a:ext cx="1828800" cy="1524000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050" b="1" dirty="0" smtClean="0">
              <a:solidFill>
                <a:schemeClr val="tx2"/>
              </a:solidFill>
            </a:endParaRPr>
          </a:p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Who?</a:t>
            </a:r>
          </a:p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What?</a:t>
            </a:r>
          </a:p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Where?</a:t>
            </a:r>
          </a:p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When?</a:t>
            </a:r>
          </a:p>
          <a:p>
            <a:pPr algn="ctr"/>
            <a:r>
              <a:rPr lang="en-US" sz="1050" b="1" dirty="0" smtClean="0">
                <a:solidFill>
                  <a:schemeClr val="tx2"/>
                </a:solidFill>
              </a:rPr>
              <a:t>Why?</a:t>
            </a:r>
          </a:p>
          <a:p>
            <a:pPr algn="ctr"/>
            <a:endParaRPr lang="en-US" sz="1050" b="1" dirty="0" smtClean="0">
              <a:solidFill>
                <a:schemeClr val="tx2"/>
              </a:solidFill>
            </a:endParaRPr>
          </a:p>
          <a:p>
            <a:pPr algn="ctr"/>
            <a:endParaRPr lang="en-US" sz="1050" b="1" dirty="0">
              <a:solidFill>
                <a:schemeClr val="tx2"/>
              </a:solidFill>
            </a:endParaRPr>
          </a:p>
        </p:txBody>
      </p:sp>
      <p:sp>
        <p:nvSpPr>
          <p:cNvPr id="6" name="Flowchart: Multidocument 5"/>
          <p:cNvSpPr/>
          <p:nvPr/>
        </p:nvSpPr>
        <p:spPr>
          <a:xfrm>
            <a:off x="3657600" y="2209800"/>
            <a:ext cx="1828800" cy="1600200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2"/>
                </a:solidFill>
              </a:rPr>
              <a:t>How?</a:t>
            </a:r>
          </a:p>
        </p:txBody>
      </p:sp>
      <p:sp>
        <p:nvSpPr>
          <p:cNvPr id="7" name="Rectangle 6"/>
          <p:cNvSpPr/>
          <p:nvPr/>
        </p:nvSpPr>
        <p:spPr>
          <a:xfrm>
            <a:off x="2895600" y="2667000"/>
            <a:ext cx="685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Plus</a:t>
            </a:r>
            <a:endParaRPr lang="en-US" b="1" dirty="0">
              <a:solidFill>
                <a:schemeClr val="tx2"/>
              </a:solidFill>
            </a:endParaRPr>
          </a:p>
        </p:txBody>
      </p:sp>
      <p:sp>
        <p:nvSpPr>
          <p:cNvPr id="8" name="Flowchart: Multidocument 7"/>
          <p:cNvSpPr/>
          <p:nvPr/>
        </p:nvSpPr>
        <p:spPr>
          <a:xfrm>
            <a:off x="6400800" y="2209800"/>
            <a:ext cx="1828800" cy="1600200"/>
          </a:xfrm>
          <a:prstGeom prst="flowChartMultidocument">
            <a:avLst/>
          </a:prstGeom>
          <a:solidFill>
            <a:schemeClr val="bg1"/>
          </a:solidFill>
          <a:ln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00" b="1" dirty="0" smtClean="0">
                <a:solidFill>
                  <a:schemeClr val="tx2"/>
                </a:solidFill>
              </a:rPr>
              <a:t>How many?</a:t>
            </a:r>
          </a:p>
        </p:txBody>
      </p:sp>
      <p:sp>
        <p:nvSpPr>
          <p:cNvPr id="9" name="Rectangle 8"/>
          <p:cNvSpPr/>
          <p:nvPr/>
        </p:nvSpPr>
        <p:spPr>
          <a:xfrm>
            <a:off x="5562600" y="2667000"/>
            <a:ext cx="685800" cy="533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solidFill>
                  <a:schemeClr val="tx2"/>
                </a:solidFill>
              </a:rPr>
              <a:t>Plus</a:t>
            </a:r>
            <a:endParaRPr lang="en-US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819912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Internal Investigation Data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1600200"/>
            <a:ext cx="3083299" cy="505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1" name="Picture 30" descr="Updated Op std Main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7400" y="1600200"/>
            <a:ext cx="3124200" cy="251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4" name="Picture 10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52800" y="1752600"/>
            <a:ext cx="222379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5" name="Picture 11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352800" y="4424320"/>
            <a:ext cx="2350691" cy="2205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6" name="Picture 1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5400000">
            <a:off x="6134100" y="3924300"/>
            <a:ext cx="2438400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" name="Rounded Rectangle 23"/>
          <p:cNvSpPr/>
          <p:nvPr/>
        </p:nvSpPr>
        <p:spPr>
          <a:xfrm>
            <a:off x="6705600" y="4114800"/>
            <a:ext cx="1295400" cy="228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chemeClr val="tx1"/>
                </a:solidFill>
              </a:rPr>
              <a:t>Department Layout</a:t>
            </a:r>
            <a:endParaRPr lang="en-US" sz="900" dirty="0">
              <a:solidFill>
                <a:schemeClr val="tx1"/>
              </a:solidFill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6400800" y="1371600"/>
            <a:ext cx="2209800" cy="2286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 smtClean="0">
                <a:solidFill>
                  <a:schemeClr val="tx1"/>
                </a:solidFill>
              </a:rPr>
              <a:t>Operation Standard</a:t>
            </a:r>
            <a:endParaRPr lang="en-US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/>
          <a:lstStyle/>
          <a:p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Investigation Data</a:t>
            </a:r>
            <a:endParaRPr lang="en-US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981200"/>
            <a:ext cx="4114800" cy="2401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 Box 387"/>
          <p:cNvSpPr txBox="1">
            <a:spLocks noChangeArrowheads="1"/>
          </p:cNvSpPr>
          <p:nvPr/>
        </p:nvSpPr>
        <p:spPr bwMode="auto">
          <a:xfrm>
            <a:off x="76200" y="3124200"/>
            <a:ext cx="990600" cy="2571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square" lIns="27432" tIns="27432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Associate performing Abnormal Process.</a:t>
            </a:r>
          </a:p>
        </p:txBody>
      </p:sp>
      <p:sp>
        <p:nvSpPr>
          <p:cNvPr id="6" name="Text Box 397"/>
          <p:cNvSpPr txBox="1">
            <a:spLocks noChangeArrowheads="1"/>
          </p:cNvSpPr>
          <p:nvPr/>
        </p:nvSpPr>
        <p:spPr bwMode="auto">
          <a:xfrm>
            <a:off x="1676400" y="3048000"/>
            <a:ext cx="725007" cy="15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27432" tIns="27432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Front </a:t>
            </a:r>
            <a:r>
              <a:rPr lang="en-US" sz="800" b="0" i="0" u="none" strike="noStrike" baseline="0" dirty="0" smtClean="0">
                <a:solidFill>
                  <a:srgbClr val="002060"/>
                </a:solidFill>
                <a:latin typeface="+mj-lt"/>
                <a:cs typeface="Arial"/>
              </a:rPr>
              <a:t>Comp Pipe</a:t>
            </a:r>
            <a:endParaRPr lang="en-US" sz="800" b="0" i="0" u="none" strike="noStrike" baseline="0" dirty="0">
              <a:solidFill>
                <a:srgbClr val="002060"/>
              </a:solidFill>
              <a:latin typeface="+mj-lt"/>
              <a:cs typeface="Arial"/>
            </a:endParaRPr>
          </a:p>
        </p:txBody>
      </p:sp>
      <p:sp>
        <p:nvSpPr>
          <p:cNvPr id="7" name="Text Box 392"/>
          <p:cNvSpPr txBox="1">
            <a:spLocks noChangeArrowheads="1"/>
          </p:cNvSpPr>
          <p:nvPr/>
        </p:nvSpPr>
        <p:spPr bwMode="auto">
          <a:xfrm>
            <a:off x="1524000" y="3657600"/>
            <a:ext cx="914400" cy="333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square" lIns="27432" tIns="27432" rIns="0" bIns="0" anchor="t" upright="1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 Temp Flow Change </a:t>
            </a:r>
            <a:endParaRPr lang="en-US" sz="800" b="0" i="0" u="none" strike="noStrike" baseline="0" dirty="0" smtClean="0">
              <a:solidFill>
                <a:srgbClr val="002060"/>
              </a:solidFill>
              <a:latin typeface="+mj-lt"/>
              <a:cs typeface="Arial"/>
            </a:endParaRPr>
          </a:p>
          <a:p>
            <a:pPr rtl="0">
              <a:defRPr sz="1000"/>
            </a:pPr>
            <a:r>
              <a:rPr lang="en-US" sz="800" b="0" i="0" u="none" strike="noStrike" baseline="0" dirty="0" smtClean="0">
                <a:solidFill>
                  <a:srgbClr val="002060"/>
                </a:solidFill>
                <a:latin typeface="+mj-lt"/>
                <a:cs typeface="Arial"/>
              </a:rPr>
              <a:t>from</a:t>
            </a:r>
            <a:r>
              <a:rPr lang="en-US" sz="800" dirty="0" smtClean="0">
                <a:solidFill>
                  <a:srgbClr val="002060"/>
                </a:solidFill>
                <a:latin typeface="+mj-lt"/>
                <a:cs typeface="Arial"/>
              </a:rPr>
              <a:t> </a:t>
            </a:r>
            <a:r>
              <a:rPr lang="en-US" sz="800" b="0" i="0" u="none" strike="noStrike" baseline="0" dirty="0" smtClean="0">
                <a:solidFill>
                  <a:srgbClr val="002060"/>
                </a:solidFill>
                <a:latin typeface="+mj-lt"/>
                <a:cs typeface="Arial"/>
              </a:rPr>
              <a:t>normal </a:t>
            </a: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process</a:t>
            </a:r>
          </a:p>
        </p:txBody>
      </p:sp>
      <p:sp>
        <p:nvSpPr>
          <p:cNvPr id="8" name="Text Box 391"/>
          <p:cNvSpPr txBox="1">
            <a:spLocks noChangeArrowheads="1"/>
          </p:cNvSpPr>
          <p:nvPr/>
        </p:nvSpPr>
        <p:spPr bwMode="auto">
          <a:xfrm>
            <a:off x="457200" y="3657600"/>
            <a:ext cx="533400" cy="15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square" lIns="27432" tIns="27432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Mig Welder </a:t>
            </a:r>
          </a:p>
        </p:txBody>
      </p:sp>
      <p:sp>
        <p:nvSpPr>
          <p:cNvPr id="9" name="Text Box 397"/>
          <p:cNvSpPr txBox="1">
            <a:spLocks noChangeArrowheads="1"/>
          </p:cNvSpPr>
          <p:nvPr/>
        </p:nvSpPr>
        <p:spPr bwMode="auto">
          <a:xfrm>
            <a:off x="1752600" y="3276600"/>
            <a:ext cx="604781" cy="15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27432" tIns="27432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A-3 Container</a:t>
            </a:r>
          </a:p>
        </p:txBody>
      </p:sp>
      <p:cxnSp>
        <p:nvCxnSpPr>
          <p:cNvPr id="11" name="Straight Connector 10"/>
          <p:cNvCxnSpPr/>
          <p:nvPr/>
        </p:nvCxnSpPr>
        <p:spPr>
          <a:xfrm>
            <a:off x="76200" y="3429000"/>
            <a:ext cx="100584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600200" y="32004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1600200" y="3429000"/>
            <a:ext cx="990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8600" y="4038600"/>
            <a:ext cx="6096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600200" y="3962400"/>
            <a:ext cx="82296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 Box 391"/>
          <p:cNvSpPr txBox="1">
            <a:spLocks noChangeArrowheads="1"/>
          </p:cNvSpPr>
          <p:nvPr/>
        </p:nvSpPr>
        <p:spPr bwMode="auto">
          <a:xfrm>
            <a:off x="304800" y="3886200"/>
            <a:ext cx="444481" cy="150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wrap="none" lIns="27432" tIns="27432" rIns="0" bIns="0" anchor="t" upright="1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l" rtl="0">
              <a:defRPr sz="1000"/>
            </a:pPr>
            <a:r>
              <a:rPr lang="en-US" sz="800" b="0" i="0" u="none" strike="noStrike" baseline="0" dirty="0">
                <a:solidFill>
                  <a:srgbClr val="002060"/>
                </a:solidFill>
                <a:latin typeface="+mj-lt"/>
                <a:cs typeface="Arial"/>
              </a:rPr>
              <a:t>Main 1 Jig</a:t>
            </a:r>
          </a:p>
        </p:txBody>
      </p:sp>
      <p:cxnSp>
        <p:nvCxnSpPr>
          <p:cNvPr id="21" name="Straight Connector 20"/>
          <p:cNvCxnSpPr/>
          <p:nvPr/>
        </p:nvCxnSpPr>
        <p:spPr>
          <a:xfrm>
            <a:off x="304800" y="3810000"/>
            <a:ext cx="762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2" name="Picture 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343400" y="2057400"/>
            <a:ext cx="2514599" cy="43434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pic>
        <p:nvPicPr>
          <p:cNvPr id="23" name="Picture 22" descr="Training doc..jpg"/>
          <p:cNvPicPr>
            <a:picLocks noChangeAspect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934200" y="2057400"/>
            <a:ext cx="2031422" cy="4343400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</p:spPr>
      </p:pic>
      <p:sp>
        <p:nvSpPr>
          <p:cNvPr id="24" name="Rounded Rectangle 23"/>
          <p:cNvSpPr/>
          <p:nvPr/>
        </p:nvSpPr>
        <p:spPr>
          <a:xfrm>
            <a:off x="7391400" y="1752600"/>
            <a:ext cx="1295400" cy="2286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002060"/>
                </a:solidFill>
              </a:rPr>
              <a:t>Training Report</a:t>
            </a:r>
            <a:endParaRPr lang="en-US" sz="900" dirty="0">
              <a:solidFill>
                <a:srgbClr val="002060"/>
              </a:solidFill>
            </a:endParaRPr>
          </a:p>
        </p:txBody>
      </p:sp>
      <p:sp>
        <p:nvSpPr>
          <p:cNvPr id="28" name="Rounded Rectangle 27"/>
          <p:cNvSpPr/>
          <p:nvPr/>
        </p:nvSpPr>
        <p:spPr>
          <a:xfrm>
            <a:off x="4876800" y="1676400"/>
            <a:ext cx="1295400" cy="228600"/>
          </a:xfrm>
          <a:prstGeom prst="roundRect">
            <a:avLst/>
          </a:prstGeom>
          <a:noFill/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900" dirty="0" smtClean="0">
                <a:solidFill>
                  <a:srgbClr val="002060"/>
                </a:solidFill>
              </a:rPr>
              <a:t>5Why</a:t>
            </a:r>
            <a:endParaRPr lang="en-US" sz="900" dirty="0">
              <a:solidFill>
                <a:srgbClr val="002060"/>
              </a:solidFill>
            </a:endParaRPr>
          </a:p>
        </p:txBody>
      </p:sp>
      <p:sp>
        <p:nvSpPr>
          <p:cNvPr id="25" name="Rounded Rectangle 24"/>
          <p:cNvSpPr/>
          <p:nvPr/>
        </p:nvSpPr>
        <p:spPr>
          <a:xfrm>
            <a:off x="7315200" y="2133600"/>
            <a:ext cx="609600" cy="76200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" dirty="0" smtClean="0">
                <a:solidFill>
                  <a:schemeClr val="tx1"/>
                </a:solidFill>
              </a:rPr>
              <a:t>John Doe</a:t>
            </a:r>
            <a:endParaRPr lang="en-US" sz="400" dirty="0">
              <a:solidFill>
                <a:schemeClr val="tx1"/>
              </a:solidFill>
            </a:endParaRPr>
          </a:p>
        </p:txBody>
      </p:sp>
      <p:sp>
        <p:nvSpPr>
          <p:cNvPr id="27" name="Oval 26"/>
          <p:cNvSpPr/>
          <p:nvPr/>
        </p:nvSpPr>
        <p:spPr>
          <a:xfrm>
            <a:off x="1447800" y="3581400"/>
            <a:ext cx="1143000" cy="4572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668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6000" b="1" dirty="0" smtClean="0">
                <a:latin typeface="Times New Roman" pitchFamily="18" charset="0"/>
                <a:cs typeface="Times New Roman" pitchFamily="18" charset="0"/>
              </a:rPr>
              <a:t>Benefits of Employer Involvement</a:t>
            </a:r>
            <a:endParaRPr lang="en-US" sz="6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2438400"/>
            <a:ext cx="8229600" cy="4114800"/>
          </a:xfrm>
        </p:spPr>
        <p:txBody>
          <a:bodyPr>
            <a:no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Provide Prompt Care and Compensation for the Injured Worker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Reduce Medical Treatment and Cost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Reduce/Avoid </a:t>
            </a:r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Case Litigation and Litigation Cost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Encourage Employer Interest In Safety</a:t>
            </a:r>
          </a:p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Return the Employee Back to Work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66088"/>
            <a:ext cx="8229600" cy="667512"/>
          </a:xfrm>
        </p:spPr>
        <p:txBody>
          <a:bodyPr anchor="b" anchorCtr="0">
            <a:noAutofit/>
          </a:bodyPr>
          <a:lstStyle/>
          <a:p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4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US" sz="4400" b="1" dirty="0" smtClean="0">
                <a:latin typeface="Times New Roman" pitchFamily="18" charset="0"/>
                <a:cs typeface="Times New Roman" pitchFamily="18" charset="0"/>
              </a:rPr>
              <a:t>Improve Employee’s Self Esteem!</a:t>
            </a:r>
            <a:endParaRPr lang="en-US" sz="44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 descr="http://www.number1homeagent.com/wp-content/uploads/2009/05/cat-in-mirror-thum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19400" y="2438400"/>
            <a:ext cx="3733800" cy="41556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2015</TotalTime>
  <Words>314</Words>
  <Application>Microsoft Office PowerPoint</Application>
  <PresentationFormat>On-screen Show (4:3)</PresentationFormat>
  <Paragraphs>84</Paragraphs>
  <Slides>14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Flow</vt:lpstr>
      <vt:lpstr>Slide 1</vt:lpstr>
      <vt:lpstr>Slide 2</vt:lpstr>
      <vt:lpstr>Professional Reporting</vt:lpstr>
      <vt:lpstr>When to Report a Claim for a  Work-related Injury</vt:lpstr>
      <vt:lpstr>Policies and Procedures</vt:lpstr>
      <vt:lpstr>Policies and Procedures </vt:lpstr>
      <vt:lpstr>Investigation</vt:lpstr>
      <vt:lpstr>When to Investigate &amp; Why</vt:lpstr>
      <vt:lpstr>Investigation Details</vt:lpstr>
      <vt:lpstr>    Document, Document, Document!   </vt:lpstr>
      <vt:lpstr>Internal Investigation Data</vt:lpstr>
      <vt:lpstr>Investigation Data</vt:lpstr>
      <vt:lpstr>Benefits of Employer Involvement</vt:lpstr>
      <vt:lpstr>  Improve Employee’s Self Esteem!</vt:lpstr>
    </vt:vector>
  </TitlesOfParts>
  <Company>Honda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Workers Compensation</dc:title>
  <dc:creator>hs15283</dc:creator>
  <cp:lastModifiedBy>hs15283</cp:lastModifiedBy>
  <cp:revision>157</cp:revision>
  <dcterms:created xsi:type="dcterms:W3CDTF">2013-04-22T17:19:39Z</dcterms:created>
  <dcterms:modified xsi:type="dcterms:W3CDTF">2013-05-01T17:14:37Z</dcterms:modified>
</cp:coreProperties>
</file>