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2"/>
  </p:notesMasterIdLst>
  <p:sldIdLst>
    <p:sldId id="256" r:id="rId2"/>
    <p:sldId id="259" r:id="rId3"/>
    <p:sldId id="265" r:id="rId4"/>
    <p:sldId id="261" r:id="rId5"/>
    <p:sldId id="266" r:id="rId6"/>
    <p:sldId id="267" r:id="rId7"/>
    <p:sldId id="269" r:id="rId8"/>
    <p:sldId id="260" r:id="rId9"/>
    <p:sldId id="271" r:id="rId10"/>
    <p:sldId id="272" r:id="rId11"/>
    <p:sldId id="273" r:id="rId12"/>
    <p:sldId id="275" r:id="rId13"/>
    <p:sldId id="280" r:id="rId14"/>
    <p:sldId id="270" r:id="rId15"/>
    <p:sldId id="274" r:id="rId16"/>
    <p:sldId id="287" r:id="rId17"/>
    <p:sldId id="288" r:id="rId18"/>
    <p:sldId id="276" r:id="rId19"/>
    <p:sldId id="277" r:id="rId20"/>
    <p:sldId id="278" r:id="rId21"/>
    <p:sldId id="279" r:id="rId22"/>
    <p:sldId id="281" r:id="rId23"/>
    <p:sldId id="282" r:id="rId24"/>
    <p:sldId id="283" r:id="rId25"/>
    <p:sldId id="284" r:id="rId26"/>
    <p:sldId id="285" r:id="rId27"/>
    <p:sldId id="286" r:id="rId28"/>
    <p:sldId id="257" r:id="rId29"/>
    <p:sldId id="289" r:id="rId30"/>
    <p:sldId id="290" r:id="rId31"/>
  </p:sldIdLst>
  <p:sldSz cx="9144000" cy="6858000" type="screen4x3"/>
  <p:notesSz cx="6858000" cy="9313863"/>
  <p:defaultTextStyle>
    <a:defPPr>
      <a:defRPr lang="en-US"/>
    </a:defPPr>
    <a:lvl1pPr algn="r" rtl="0" fontAlgn="base">
      <a:spcBef>
        <a:spcPct val="20000"/>
      </a:spcBef>
      <a:spcAft>
        <a:spcPct val="0"/>
      </a:spcAft>
      <a:defRPr sz="2000" kern="1200">
        <a:solidFill>
          <a:schemeClr val="bg1"/>
        </a:solidFill>
        <a:effectLst>
          <a:outerShdw blurRad="38100" dist="38100" dir="2700000" algn="tl">
            <a:srgbClr val="000000">
              <a:alpha val="43137"/>
            </a:srgbClr>
          </a:outerShdw>
        </a:effectLst>
        <a:latin typeface="Franklin Gothic Medium Cond" pitchFamily="34" charset="0"/>
        <a:ea typeface="+mn-ea"/>
        <a:cs typeface="+mn-cs"/>
      </a:defRPr>
    </a:lvl1pPr>
    <a:lvl2pPr marL="457200" algn="r" rtl="0" fontAlgn="base">
      <a:spcBef>
        <a:spcPct val="20000"/>
      </a:spcBef>
      <a:spcAft>
        <a:spcPct val="0"/>
      </a:spcAft>
      <a:defRPr sz="2000" kern="1200">
        <a:solidFill>
          <a:schemeClr val="bg1"/>
        </a:solidFill>
        <a:effectLst>
          <a:outerShdw blurRad="38100" dist="38100" dir="2700000" algn="tl">
            <a:srgbClr val="000000">
              <a:alpha val="43137"/>
            </a:srgbClr>
          </a:outerShdw>
        </a:effectLst>
        <a:latin typeface="Franklin Gothic Medium Cond" pitchFamily="34" charset="0"/>
        <a:ea typeface="+mn-ea"/>
        <a:cs typeface="+mn-cs"/>
      </a:defRPr>
    </a:lvl2pPr>
    <a:lvl3pPr marL="914400" algn="r" rtl="0" fontAlgn="base">
      <a:spcBef>
        <a:spcPct val="20000"/>
      </a:spcBef>
      <a:spcAft>
        <a:spcPct val="0"/>
      </a:spcAft>
      <a:defRPr sz="2000" kern="1200">
        <a:solidFill>
          <a:schemeClr val="bg1"/>
        </a:solidFill>
        <a:effectLst>
          <a:outerShdw blurRad="38100" dist="38100" dir="2700000" algn="tl">
            <a:srgbClr val="000000">
              <a:alpha val="43137"/>
            </a:srgbClr>
          </a:outerShdw>
        </a:effectLst>
        <a:latin typeface="Franklin Gothic Medium Cond" pitchFamily="34" charset="0"/>
        <a:ea typeface="+mn-ea"/>
        <a:cs typeface="+mn-cs"/>
      </a:defRPr>
    </a:lvl3pPr>
    <a:lvl4pPr marL="1371600" algn="r" rtl="0" fontAlgn="base">
      <a:spcBef>
        <a:spcPct val="20000"/>
      </a:spcBef>
      <a:spcAft>
        <a:spcPct val="0"/>
      </a:spcAft>
      <a:defRPr sz="2000" kern="1200">
        <a:solidFill>
          <a:schemeClr val="bg1"/>
        </a:solidFill>
        <a:effectLst>
          <a:outerShdw blurRad="38100" dist="38100" dir="2700000" algn="tl">
            <a:srgbClr val="000000">
              <a:alpha val="43137"/>
            </a:srgbClr>
          </a:outerShdw>
        </a:effectLst>
        <a:latin typeface="Franklin Gothic Medium Cond" pitchFamily="34" charset="0"/>
        <a:ea typeface="+mn-ea"/>
        <a:cs typeface="+mn-cs"/>
      </a:defRPr>
    </a:lvl4pPr>
    <a:lvl5pPr marL="1828800" algn="r" rtl="0" fontAlgn="base">
      <a:spcBef>
        <a:spcPct val="20000"/>
      </a:spcBef>
      <a:spcAft>
        <a:spcPct val="0"/>
      </a:spcAft>
      <a:defRPr sz="2000" kern="1200">
        <a:solidFill>
          <a:schemeClr val="bg1"/>
        </a:solidFill>
        <a:effectLst>
          <a:outerShdw blurRad="38100" dist="38100" dir="2700000" algn="tl">
            <a:srgbClr val="000000">
              <a:alpha val="43137"/>
            </a:srgbClr>
          </a:outerShdw>
        </a:effectLst>
        <a:latin typeface="Franklin Gothic Medium Cond" pitchFamily="34" charset="0"/>
        <a:ea typeface="+mn-ea"/>
        <a:cs typeface="+mn-cs"/>
      </a:defRPr>
    </a:lvl5pPr>
    <a:lvl6pPr marL="2286000" algn="l" defTabSz="914400" rtl="0" eaLnBrk="1" latinLnBrk="0" hangingPunct="1">
      <a:defRPr sz="2000" kern="1200">
        <a:solidFill>
          <a:schemeClr val="bg1"/>
        </a:solidFill>
        <a:effectLst>
          <a:outerShdw blurRad="38100" dist="38100" dir="2700000" algn="tl">
            <a:srgbClr val="000000">
              <a:alpha val="43137"/>
            </a:srgbClr>
          </a:outerShdw>
        </a:effectLst>
        <a:latin typeface="Franklin Gothic Medium Cond" pitchFamily="34" charset="0"/>
        <a:ea typeface="+mn-ea"/>
        <a:cs typeface="+mn-cs"/>
      </a:defRPr>
    </a:lvl6pPr>
    <a:lvl7pPr marL="2743200" algn="l" defTabSz="914400" rtl="0" eaLnBrk="1" latinLnBrk="0" hangingPunct="1">
      <a:defRPr sz="2000" kern="1200">
        <a:solidFill>
          <a:schemeClr val="bg1"/>
        </a:solidFill>
        <a:effectLst>
          <a:outerShdw blurRad="38100" dist="38100" dir="2700000" algn="tl">
            <a:srgbClr val="000000">
              <a:alpha val="43137"/>
            </a:srgbClr>
          </a:outerShdw>
        </a:effectLst>
        <a:latin typeface="Franklin Gothic Medium Cond" pitchFamily="34" charset="0"/>
        <a:ea typeface="+mn-ea"/>
        <a:cs typeface="+mn-cs"/>
      </a:defRPr>
    </a:lvl7pPr>
    <a:lvl8pPr marL="3200400" algn="l" defTabSz="914400" rtl="0" eaLnBrk="1" latinLnBrk="0" hangingPunct="1">
      <a:defRPr sz="2000" kern="1200">
        <a:solidFill>
          <a:schemeClr val="bg1"/>
        </a:solidFill>
        <a:effectLst>
          <a:outerShdw blurRad="38100" dist="38100" dir="2700000" algn="tl">
            <a:srgbClr val="000000">
              <a:alpha val="43137"/>
            </a:srgbClr>
          </a:outerShdw>
        </a:effectLst>
        <a:latin typeface="Franklin Gothic Medium Cond" pitchFamily="34" charset="0"/>
        <a:ea typeface="+mn-ea"/>
        <a:cs typeface="+mn-cs"/>
      </a:defRPr>
    </a:lvl8pPr>
    <a:lvl9pPr marL="3657600" algn="l" defTabSz="914400" rtl="0" eaLnBrk="1" latinLnBrk="0" hangingPunct="1">
      <a:defRPr sz="2000" kern="1200">
        <a:solidFill>
          <a:schemeClr val="bg1"/>
        </a:solidFill>
        <a:effectLst>
          <a:outerShdw blurRad="38100" dist="38100" dir="2700000" algn="tl">
            <a:srgbClr val="000000">
              <a:alpha val="43137"/>
            </a:srgbClr>
          </a:outerShdw>
        </a:effectLst>
        <a:latin typeface="Franklin Gothic Medium Cond"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13A55"/>
    <a:srgbClr val="5B72B1"/>
    <a:srgbClr val="33426B"/>
    <a:srgbClr val="003A74"/>
    <a:srgbClr val="C0C0C0"/>
    <a:srgbClr val="1F2E6E"/>
    <a:srgbClr val="002C58"/>
    <a:srgbClr val="8286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270" autoAdjust="0"/>
  </p:normalViewPr>
  <p:slideViewPr>
    <p:cSldViewPr snapToGrid="0">
      <p:cViewPr varScale="1">
        <p:scale>
          <a:sx n="76" d="100"/>
          <a:sy n="76" d="100"/>
        </p:scale>
        <p:origin x="-984"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6569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spcBef>
                <a:spcPct val="0"/>
              </a:spcBef>
              <a:defRPr sz="1200">
                <a:solidFill>
                  <a:schemeClr val="tx1"/>
                </a:solidFill>
                <a:effectLst/>
                <a:latin typeface="Arial" charset="0"/>
              </a:defRPr>
            </a:lvl1pPr>
          </a:lstStyle>
          <a:p>
            <a:pPr>
              <a:defRPr/>
            </a:pPr>
            <a:endParaRPr lang="en-US" dirty="0"/>
          </a:p>
        </p:txBody>
      </p:sp>
      <p:sp>
        <p:nvSpPr>
          <p:cNvPr id="8195" name="Rectangle 3"/>
          <p:cNvSpPr>
            <a:spLocks noGrp="1" noChangeArrowheads="1"/>
          </p:cNvSpPr>
          <p:nvPr>
            <p:ph type="dt" idx="1"/>
          </p:nvPr>
        </p:nvSpPr>
        <p:spPr bwMode="auto">
          <a:xfrm>
            <a:off x="3884613" y="0"/>
            <a:ext cx="2971800" cy="46569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defRPr sz="1200">
                <a:solidFill>
                  <a:schemeClr val="tx1"/>
                </a:solidFill>
                <a:effectLst/>
                <a:latin typeface="Arial" charset="0"/>
              </a:defRPr>
            </a:lvl1pPr>
          </a:lstStyle>
          <a:p>
            <a:pPr>
              <a:defRPr/>
            </a:pPr>
            <a:endParaRPr lang="en-US" dirty="0"/>
          </a:p>
        </p:txBody>
      </p:sp>
      <p:sp>
        <p:nvSpPr>
          <p:cNvPr id="7172" name="Rectangle 4"/>
          <p:cNvSpPr>
            <a:spLocks noGrp="1" noRot="1" noChangeAspect="1" noChangeArrowheads="1" noTextEdit="1"/>
          </p:cNvSpPr>
          <p:nvPr>
            <p:ph type="sldImg" idx="2"/>
          </p:nvPr>
        </p:nvSpPr>
        <p:spPr bwMode="auto">
          <a:xfrm>
            <a:off x="1101725" y="698500"/>
            <a:ext cx="4654550" cy="34925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p:cNvSpPr>
            <a:spLocks noGrp="1" noChangeArrowheads="1"/>
          </p:cNvSpPr>
          <p:nvPr>
            <p:ph type="body" sz="quarter" idx="3"/>
          </p:nvPr>
        </p:nvSpPr>
        <p:spPr bwMode="auto">
          <a:xfrm>
            <a:off x="685800" y="4424085"/>
            <a:ext cx="5486400" cy="41912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198" name="Rectangle 6"/>
          <p:cNvSpPr>
            <a:spLocks noGrp="1" noChangeArrowheads="1"/>
          </p:cNvSpPr>
          <p:nvPr>
            <p:ph type="ftr" sz="quarter" idx="4"/>
          </p:nvPr>
        </p:nvSpPr>
        <p:spPr bwMode="auto">
          <a:xfrm>
            <a:off x="0" y="8846553"/>
            <a:ext cx="2971800" cy="46569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spcBef>
                <a:spcPct val="0"/>
              </a:spcBef>
              <a:defRPr sz="1200">
                <a:solidFill>
                  <a:schemeClr val="tx1"/>
                </a:solidFill>
                <a:effectLst/>
                <a:latin typeface="Arial" charset="0"/>
              </a:defRPr>
            </a:lvl1pPr>
          </a:lstStyle>
          <a:p>
            <a:pPr>
              <a:defRPr/>
            </a:pPr>
            <a:endParaRPr lang="en-US" dirty="0"/>
          </a:p>
        </p:txBody>
      </p:sp>
      <p:sp>
        <p:nvSpPr>
          <p:cNvPr id="8199" name="Rectangle 7"/>
          <p:cNvSpPr>
            <a:spLocks noGrp="1" noChangeArrowheads="1"/>
          </p:cNvSpPr>
          <p:nvPr>
            <p:ph type="sldNum" sz="quarter" idx="5"/>
          </p:nvPr>
        </p:nvSpPr>
        <p:spPr bwMode="auto">
          <a:xfrm>
            <a:off x="3884613" y="8846553"/>
            <a:ext cx="2971800" cy="46569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defRPr sz="1200">
                <a:solidFill>
                  <a:schemeClr val="tx1"/>
                </a:solidFill>
                <a:effectLst/>
                <a:latin typeface="Arial" charset="0"/>
              </a:defRPr>
            </a:lvl1pPr>
          </a:lstStyle>
          <a:p>
            <a:pPr>
              <a:defRPr/>
            </a:pPr>
            <a:fld id="{31FA9E83-FF61-466D-82A8-3ECB298EB9C9}" type="slidenum">
              <a:rPr lang="en-US"/>
              <a:pPr>
                <a:defRPr/>
              </a:pPr>
              <a:t>‹#›</a:t>
            </a:fld>
            <a:endParaRPr lang="en-US" dirty="0"/>
          </a:p>
        </p:txBody>
      </p:sp>
    </p:spTree>
    <p:extLst>
      <p:ext uri="{BB962C8B-B14F-4D97-AF65-F5344CB8AC3E}">
        <p14:creationId xmlns:p14="http://schemas.microsoft.com/office/powerpoint/2010/main" val="64153025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a:ln/>
        </p:spPr>
      </p:sp>
      <p:sp>
        <p:nvSpPr>
          <p:cNvPr id="81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Always leave content on cover slide as right-justified</a:t>
            </a:r>
          </a:p>
          <a:p>
            <a:endParaRPr lang="en-US" dirty="0" smtClean="0"/>
          </a:p>
          <a:p>
            <a:r>
              <a:rPr lang="en-US" dirty="0" smtClean="0"/>
              <a:t>Decrease the font point size or resize the text box if the text becomes too long and overlays the green pyramid design – text should never touch the green pyramid stripes</a:t>
            </a:r>
          </a:p>
          <a:p>
            <a:endParaRPr lang="en-US" dirty="0" smtClean="0"/>
          </a:p>
        </p:txBody>
      </p:sp>
      <p:sp>
        <p:nvSpPr>
          <p:cNvPr id="81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bg1"/>
                </a:solidFill>
                <a:latin typeface="Franklin Gothic Medium Cond" pitchFamily="34" charset="0"/>
              </a:defRPr>
            </a:lvl1pPr>
            <a:lvl2pPr marL="742950" indent="-285750" eaLnBrk="0" hangingPunct="0">
              <a:defRPr sz="2000">
                <a:solidFill>
                  <a:schemeClr val="bg1"/>
                </a:solidFill>
                <a:latin typeface="Franklin Gothic Medium Cond" pitchFamily="34" charset="0"/>
              </a:defRPr>
            </a:lvl2pPr>
            <a:lvl3pPr marL="1143000" indent="-228600" eaLnBrk="0" hangingPunct="0">
              <a:defRPr sz="2000">
                <a:solidFill>
                  <a:schemeClr val="bg1"/>
                </a:solidFill>
                <a:latin typeface="Franklin Gothic Medium Cond" pitchFamily="34" charset="0"/>
              </a:defRPr>
            </a:lvl3pPr>
            <a:lvl4pPr marL="1600200" indent="-228600" eaLnBrk="0" hangingPunct="0">
              <a:defRPr sz="2000">
                <a:solidFill>
                  <a:schemeClr val="bg1"/>
                </a:solidFill>
                <a:latin typeface="Franklin Gothic Medium Cond" pitchFamily="34" charset="0"/>
              </a:defRPr>
            </a:lvl4pPr>
            <a:lvl5pPr marL="2057400" indent="-228600" eaLnBrk="0" hangingPunct="0">
              <a:defRPr sz="2000">
                <a:solidFill>
                  <a:schemeClr val="bg1"/>
                </a:solidFill>
                <a:latin typeface="Franklin Gothic Medium Cond" pitchFamily="34" charset="0"/>
              </a:defRPr>
            </a:lvl5pPr>
            <a:lvl6pPr marL="2514600" indent="-228600" algn="r" eaLnBrk="0" fontAlgn="base" hangingPunct="0">
              <a:spcBef>
                <a:spcPct val="20000"/>
              </a:spcBef>
              <a:spcAft>
                <a:spcPct val="0"/>
              </a:spcAft>
              <a:defRPr sz="2000">
                <a:solidFill>
                  <a:schemeClr val="bg1"/>
                </a:solidFill>
                <a:latin typeface="Franklin Gothic Medium Cond" pitchFamily="34" charset="0"/>
              </a:defRPr>
            </a:lvl6pPr>
            <a:lvl7pPr marL="2971800" indent="-228600" algn="r" eaLnBrk="0" fontAlgn="base" hangingPunct="0">
              <a:spcBef>
                <a:spcPct val="20000"/>
              </a:spcBef>
              <a:spcAft>
                <a:spcPct val="0"/>
              </a:spcAft>
              <a:defRPr sz="2000">
                <a:solidFill>
                  <a:schemeClr val="bg1"/>
                </a:solidFill>
                <a:latin typeface="Franklin Gothic Medium Cond" pitchFamily="34" charset="0"/>
              </a:defRPr>
            </a:lvl7pPr>
            <a:lvl8pPr marL="3429000" indent="-228600" algn="r" eaLnBrk="0" fontAlgn="base" hangingPunct="0">
              <a:spcBef>
                <a:spcPct val="20000"/>
              </a:spcBef>
              <a:spcAft>
                <a:spcPct val="0"/>
              </a:spcAft>
              <a:defRPr sz="2000">
                <a:solidFill>
                  <a:schemeClr val="bg1"/>
                </a:solidFill>
                <a:latin typeface="Franklin Gothic Medium Cond" pitchFamily="34" charset="0"/>
              </a:defRPr>
            </a:lvl8pPr>
            <a:lvl9pPr marL="3886200" indent="-228600" algn="r" eaLnBrk="0" fontAlgn="base" hangingPunct="0">
              <a:spcBef>
                <a:spcPct val="20000"/>
              </a:spcBef>
              <a:spcAft>
                <a:spcPct val="0"/>
              </a:spcAft>
              <a:defRPr sz="2000">
                <a:solidFill>
                  <a:schemeClr val="bg1"/>
                </a:solidFill>
                <a:latin typeface="Franklin Gothic Medium Cond" pitchFamily="34" charset="0"/>
              </a:defRPr>
            </a:lvl9pPr>
          </a:lstStyle>
          <a:p>
            <a:pPr eaLnBrk="1" hangingPunct="1"/>
            <a:fld id="{62EEBD69-4E3A-48DA-BD65-79D685B41542}" type="slidenum">
              <a:rPr lang="en-US" sz="1200" smtClean="0">
                <a:solidFill>
                  <a:schemeClr val="tx1"/>
                </a:solidFill>
                <a:latin typeface="Arial" charset="0"/>
              </a:rPr>
              <a:pPr eaLnBrk="1" hangingPunct="1"/>
              <a:t>1</a:t>
            </a:fld>
            <a:endParaRPr lang="en-US" sz="1200" dirty="0" smtClean="0">
              <a:solidFill>
                <a:schemeClr val="tx1"/>
              </a:solidFill>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84" descr="presentation_art_cove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descr="GENEXCorp_logo_wht_2011.png"/>
          <p:cNvPicPr>
            <a:picLocks noChangeAspect="1"/>
          </p:cNvPicPr>
          <p:nvPr userDrawn="1"/>
        </p:nvPicPr>
        <p:blipFill>
          <a:blip r:embed="rId3">
            <a:extLst>
              <a:ext uri="{28A0092B-C50C-407E-A947-70E740481C1C}">
                <a14:useLocalDpi xmlns:a14="http://schemas.microsoft.com/office/drawing/2010/main" val="0"/>
              </a:ext>
            </a:extLst>
          </a:blip>
          <a:srcRect l="3326" t="6871" r="1855" b="6726"/>
          <a:stretch>
            <a:fillRect/>
          </a:stretch>
        </p:blipFill>
        <p:spPr bwMode="auto">
          <a:xfrm>
            <a:off x="4810125" y="276225"/>
            <a:ext cx="4105275"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7" name="Rectangle 5"/>
          <p:cNvSpPr>
            <a:spLocks noGrp="1" noChangeArrowheads="1"/>
          </p:cNvSpPr>
          <p:nvPr>
            <p:ph type="ctrTitle"/>
          </p:nvPr>
        </p:nvSpPr>
        <p:spPr>
          <a:xfrm>
            <a:off x="3017838" y="2438400"/>
            <a:ext cx="5916612" cy="1470025"/>
          </a:xfrm>
        </p:spPr>
        <p:txBody>
          <a:bodyPr anchor="t"/>
          <a:lstStyle>
            <a:lvl1pPr algn="r">
              <a:defRPr sz="3600"/>
            </a:lvl1pPr>
          </a:lstStyle>
          <a:p>
            <a:r>
              <a:rPr lang="en-US"/>
              <a:t>Click to edit Master title style</a:t>
            </a:r>
          </a:p>
        </p:txBody>
      </p:sp>
      <p:sp>
        <p:nvSpPr>
          <p:cNvPr id="3078" name="Rectangle 6"/>
          <p:cNvSpPr>
            <a:spLocks noGrp="1" noChangeArrowheads="1"/>
          </p:cNvSpPr>
          <p:nvPr>
            <p:ph type="subTitle" idx="1"/>
          </p:nvPr>
        </p:nvSpPr>
        <p:spPr>
          <a:xfrm>
            <a:off x="4583113" y="3575050"/>
            <a:ext cx="4356100" cy="1320800"/>
          </a:xfrm>
        </p:spPr>
        <p:txBody>
          <a:bodyPr/>
          <a:lstStyle>
            <a:lvl1pPr marL="0" indent="0" algn="r">
              <a:buFontTx/>
              <a:buNone/>
              <a:defRPr sz="2000">
                <a:solidFill>
                  <a:schemeClr val="bg1"/>
                </a:solidFill>
                <a:effectLst>
                  <a:outerShdw blurRad="38100" dist="38100" dir="2700000" algn="tl">
                    <a:srgbClr val="C0C0C0"/>
                  </a:outerShdw>
                </a:effectLst>
              </a:defRPr>
            </a:lvl1pPr>
          </a:lstStyle>
          <a:p>
            <a:r>
              <a:rPr lang="en-US"/>
              <a:t>Click to edit Master subtitle style</a:t>
            </a:r>
          </a:p>
        </p:txBody>
      </p:sp>
      <p:sp>
        <p:nvSpPr>
          <p:cNvPr id="6" name="Rectangle 5"/>
          <p:cNvSpPr>
            <a:spLocks noGrp="1" noChangeArrowheads="1"/>
          </p:cNvSpPr>
          <p:nvPr>
            <p:ph type="sldNum" sz="quarter" idx="10"/>
          </p:nvPr>
        </p:nvSpPr>
        <p:spPr>
          <a:xfrm>
            <a:off x="6553200" y="6562725"/>
            <a:ext cx="2133600" cy="196850"/>
          </a:xfrm>
        </p:spPr>
        <p:txBody>
          <a:bodyPr/>
          <a:lstStyle>
            <a:lvl1pPr>
              <a:defRPr>
                <a:solidFill>
                  <a:srgbClr val="4D4D4D"/>
                </a:solidFill>
                <a:latin typeface="+mn-lt"/>
              </a:defRPr>
            </a:lvl1pPr>
          </a:lstStyle>
          <a:p>
            <a:pPr>
              <a:defRPr/>
            </a:pPr>
            <a:fld id="{A5C6A2D1-7D0F-46CD-AE8E-A408DC5863E2}" type="slidenum">
              <a:rPr lang="en-US"/>
              <a:pPr>
                <a:defRPr/>
              </a:pPr>
              <a:t>‹#›</a:t>
            </a:fld>
            <a:endParaRPr lang="en-US" dirty="0"/>
          </a:p>
        </p:txBody>
      </p:sp>
    </p:spTree>
    <p:extLst>
      <p:ext uri="{BB962C8B-B14F-4D97-AF65-F5344CB8AC3E}">
        <p14:creationId xmlns:p14="http://schemas.microsoft.com/office/powerpoint/2010/main" val="2815788722"/>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1"/>
          </p:nvPr>
        </p:nvSpPr>
        <p:spPr>
          <a:ln/>
        </p:spPr>
        <p:txBody>
          <a:bodyPr/>
          <a:lstStyle>
            <a:lvl1pPr>
              <a:defRPr/>
            </a:lvl1pPr>
          </a:lstStyle>
          <a:p>
            <a:pPr>
              <a:defRPr/>
            </a:pPr>
            <a:fld id="{E4B49A10-D63D-40BF-849B-756219501F89}" type="slidenum">
              <a:rPr lang="en-US"/>
              <a:pPr>
                <a:defRPr/>
              </a:pPr>
              <a:t>‹#›</a:t>
            </a:fld>
            <a:endParaRPr lang="en-US" dirty="0"/>
          </a:p>
        </p:txBody>
      </p:sp>
    </p:spTree>
    <p:extLst>
      <p:ext uri="{BB962C8B-B14F-4D97-AF65-F5344CB8AC3E}">
        <p14:creationId xmlns:p14="http://schemas.microsoft.com/office/powerpoint/2010/main" val="692545281"/>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1"/>
          </p:nvPr>
        </p:nvSpPr>
        <p:spPr>
          <a:ln/>
        </p:spPr>
        <p:txBody>
          <a:bodyPr/>
          <a:lstStyle>
            <a:lvl1pPr>
              <a:defRPr/>
            </a:lvl1pPr>
          </a:lstStyle>
          <a:p>
            <a:pPr>
              <a:defRPr/>
            </a:pPr>
            <a:fld id="{3A8ACBB2-87F7-4C38-A3AB-330DEFBCECF6}" type="slidenum">
              <a:rPr lang="en-US"/>
              <a:pPr>
                <a:defRPr/>
              </a:pPr>
              <a:t>‹#›</a:t>
            </a:fld>
            <a:endParaRPr lang="en-US" dirty="0"/>
          </a:p>
        </p:txBody>
      </p:sp>
    </p:spTree>
    <p:extLst>
      <p:ext uri="{BB962C8B-B14F-4D97-AF65-F5344CB8AC3E}">
        <p14:creationId xmlns:p14="http://schemas.microsoft.com/office/powerpoint/2010/main" val="344704398"/>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1650" y="1208088"/>
            <a:ext cx="4038600" cy="43735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92650" y="1208088"/>
            <a:ext cx="4038600" cy="43735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1"/>
          </p:nvPr>
        </p:nvSpPr>
        <p:spPr>
          <a:ln/>
        </p:spPr>
        <p:txBody>
          <a:bodyPr/>
          <a:lstStyle>
            <a:lvl1pPr>
              <a:defRPr/>
            </a:lvl1pPr>
          </a:lstStyle>
          <a:p>
            <a:pPr>
              <a:defRPr/>
            </a:pPr>
            <a:fld id="{9A4FD36A-0B8F-4149-9CBC-FC1596906797}" type="slidenum">
              <a:rPr lang="en-US"/>
              <a:pPr>
                <a:defRPr/>
              </a:pPr>
              <a:t>‹#›</a:t>
            </a:fld>
            <a:endParaRPr lang="en-US" dirty="0"/>
          </a:p>
        </p:txBody>
      </p:sp>
    </p:spTree>
    <p:extLst>
      <p:ext uri="{BB962C8B-B14F-4D97-AF65-F5344CB8AC3E}">
        <p14:creationId xmlns:p14="http://schemas.microsoft.com/office/powerpoint/2010/main" val="2315517083"/>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6"/>
          <p:cNvSpPr>
            <a:spLocks noGrp="1" noChangeArrowheads="1"/>
          </p:cNvSpPr>
          <p:nvPr>
            <p:ph type="sldNum" sz="quarter" idx="11"/>
          </p:nvPr>
        </p:nvSpPr>
        <p:spPr>
          <a:ln/>
        </p:spPr>
        <p:txBody>
          <a:bodyPr/>
          <a:lstStyle>
            <a:lvl1pPr>
              <a:defRPr/>
            </a:lvl1pPr>
          </a:lstStyle>
          <a:p>
            <a:pPr>
              <a:defRPr/>
            </a:pPr>
            <a:fld id="{21B43714-AA2C-44AA-A382-1F167FA85575}" type="slidenum">
              <a:rPr lang="en-US"/>
              <a:pPr>
                <a:defRPr/>
              </a:pPr>
              <a:t>‹#›</a:t>
            </a:fld>
            <a:endParaRPr lang="en-US" dirty="0"/>
          </a:p>
        </p:txBody>
      </p:sp>
    </p:spTree>
    <p:extLst>
      <p:ext uri="{BB962C8B-B14F-4D97-AF65-F5344CB8AC3E}">
        <p14:creationId xmlns:p14="http://schemas.microsoft.com/office/powerpoint/2010/main" val="1179385906"/>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1"/>
          </p:nvPr>
        </p:nvSpPr>
        <p:spPr>
          <a:ln/>
        </p:spPr>
        <p:txBody>
          <a:bodyPr/>
          <a:lstStyle>
            <a:lvl1pPr>
              <a:defRPr/>
            </a:lvl1pPr>
          </a:lstStyle>
          <a:p>
            <a:pPr>
              <a:defRPr/>
            </a:pPr>
            <a:fld id="{AF18A31C-7CF3-46D3-8EB9-308D1599406A}" type="slidenum">
              <a:rPr lang="en-US"/>
              <a:pPr>
                <a:defRPr/>
              </a:pPr>
              <a:t>‹#›</a:t>
            </a:fld>
            <a:endParaRPr lang="en-US" dirty="0"/>
          </a:p>
        </p:txBody>
      </p:sp>
    </p:spTree>
    <p:extLst>
      <p:ext uri="{BB962C8B-B14F-4D97-AF65-F5344CB8AC3E}">
        <p14:creationId xmlns:p14="http://schemas.microsoft.com/office/powerpoint/2010/main" val="3621907362"/>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6"/>
          <p:cNvSpPr>
            <a:spLocks noGrp="1" noChangeArrowheads="1"/>
          </p:cNvSpPr>
          <p:nvPr>
            <p:ph type="sldNum" sz="quarter" idx="11"/>
          </p:nvPr>
        </p:nvSpPr>
        <p:spPr>
          <a:ln/>
        </p:spPr>
        <p:txBody>
          <a:bodyPr/>
          <a:lstStyle>
            <a:lvl1pPr>
              <a:defRPr/>
            </a:lvl1pPr>
          </a:lstStyle>
          <a:p>
            <a:pPr>
              <a:defRPr/>
            </a:pPr>
            <a:fld id="{15A87E04-41A0-4D8B-948C-3EB6BE5CB9F7}" type="slidenum">
              <a:rPr lang="en-US"/>
              <a:pPr>
                <a:defRPr/>
              </a:pPr>
              <a:t>‹#›</a:t>
            </a:fld>
            <a:endParaRPr lang="en-US" dirty="0"/>
          </a:p>
        </p:txBody>
      </p:sp>
    </p:spTree>
    <p:extLst>
      <p:ext uri="{BB962C8B-B14F-4D97-AF65-F5344CB8AC3E}">
        <p14:creationId xmlns:p14="http://schemas.microsoft.com/office/powerpoint/2010/main" val="3189474334"/>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1"/>
          </p:nvPr>
        </p:nvSpPr>
        <p:spPr>
          <a:ln/>
        </p:spPr>
        <p:txBody>
          <a:bodyPr/>
          <a:lstStyle>
            <a:lvl1pPr>
              <a:defRPr/>
            </a:lvl1pPr>
          </a:lstStyle>
          <a:p>
            <a:pPr>
              <a:defRPr/>
            </a:pPr>
            <a:fld id="{4DE939F2-5F3E-438D-B880-C48D7E747731}" type="slidenum">
              <a:rPr lang="en-US"/>
              <a:pPr>
                <a:defRPr/>
              </a:pPr>
              <a:t>‹#›</a:t>
            </a:fld>
            <a:endParaRPr lang="en-US" dirty="0"/>
          </a:p>
        </p:txBody>
      </p:sp>
    </p:spTree>
    <p:extLst>
      <p:ext uri="{BB962C8B-B14F-4D97-AF65-F5344CB8AC3E}">
        <p14:creationId xmlns:p14="http://schemas.microsoft.com/office/powerpoint/2010/main" val="859039693"/>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1"/>
          </p:nvPr>
        </p:nvSpPr>
        <p:spPr>
          <a:ln/>
        </p:spPr>
        <p:txBody>
          <a:bodyPr/>
          <a:lstStyle>
            <a:lvl1pPr>
              <a:defRPr/>
            </a:lvl1pPr>
          </a:lstStyle>
          <a:p>
            <a:pPr>
              <a:defRPr/>
            </a:pPr>
            <a:fld id="{671534AA-4F6E-457F-B098-9F7C918EDCF4}" type="slidenum">
              <a:rPr lang="en-US"/>
              <a:pPr>
                <a:defRPr/>
              </a:pPr>
              <a:t>‹#›</a:t>
            </a:fld>
            <a:endParaRPr lang="en-US" dirty="0"/>
          </a:p>
        </p:txBody>
      </p:sp>
    </p:spTree>
    <p:extLst>
      <p:ext uri="{BB962C8B-B14F-4D97-AF65-F5344CB8AC3E}">
        <p14:creationId xmlns:p14="http://schemas.microsoft.com/office/powerpoint/2010/main" val="1569024627"/>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1"/>
          </p:nvPr>
        </p:nvSpPr>
        <p:spPr>
          <a:ln/>
        </p:spPr>
        <p:txBody>
          <a:bodyPr/>
          <a:lstStyle>
            <a:lvl1pPr>
              <a:defRPr/>
            </a:lvl1pPr>
          </a:lstStyle>
          <a:p>
            <a:pPr>
              <a:defRPr/>
            </a:pPr>
            <a:fld id="{F8B956E7-C2A7-4F17-BCFB-351AA1A4CDFA}" type="slidenum">
              <a:rPr lang="en-US"/>
              <a:pPr>
                <a:defRPr/>
              </a:pPr>
              <a:t>‹#›</a:t>
            </a:fld>
            <a:endParaRPr lang="en-US" dirty="0"/>
          </a:p>
        </p:txBody>
      </p:sp>
    </p:spTree>
    <p:extLst>
      <p:ext uri="{BB962C8B-B14F-4D97-AF65-F5344CB8AC3E}">
        <p14:creationId xmlns:p14="http://schemas.microsoft.com/office/powerpoint/2010/main" val="424938060"/>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2738" y="0"/>
            <a:ext cx="2068512" cy="55816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0"/>
            <a:ext cx="6053138" cy="55816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1"/>
          </p:nvPr>
        </p:nvSpPr>
        <p:spPr>
          <a:ln/>
        </p:spPr>
        <p:txBody>
          <a:bodyPr/>
          <a:lstStyle>
            <a:lvl1pPr>
              <a:defRPr/>
            </a:lvl1pPr>
          </a:lstStyle>
          <a:p>
            <a:pPr>
              <a:defRPr/>
            </a:pPr>
            <a:fld id="{AB5274A0-9990-4455-BEF4-F762E5F81C86}" type="slidenum">
              <a:rPr lang="en-US"/>
              <a:pPr>
                <a:defRPr/>
              </a:pPr>
              <a:t>‹#›</a:t>
            </a:fld>
            <a:endParaRPr lang="en-US" dirty="0"/>
          </a:p>
        </p:txBody>
      </p:sp>
    </p:spTree>
    <p:extLst>
      <p:ext uri="{BB962C8B-B14F-4D97-AF65-F5344CB8AC3E}">
        <p14:creationId xmlns:p14="http://schemas.microsoft.com/office/powerpoint/2010/main" val="1018852077"/>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102" descr="presentation_art_content"/>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38100"/>
            <a:ext cx="9134475" cy="689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2"/>
          <p:cNvSpPr>
            <a:spLocks noGrp="1" noChangeArrowheads="1"/>
          </p:cNvSpPr>
          <p:nvPr>
            <p:ph type="title"/>
          </p:nvPr>
        </p:nvSpPr>
        <p:spPr bwMode="auto">
          <a:xfrm>
            <a:off x="457200" y="0"/>
            <a:ext cx="8229600" cy="8842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8" name="Rectangle 3"/>
          <p:cNvSpPr>
            <a:spLocks noGrp="1" noChangeArrowheads="1"/>
          </p:cNvSpPr>
          <p:nvPr>
            <p:ph type="body" idx="1"/>
          </p:nvPr>
        </p:nvSpPr>
        <p:spPr bwMode="auto">
          <a:xfrm>
            <a:off x="501650" y="1208088"/>
            <a:ext cx="8229600" cy="437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 Second level</a:t>
            </a:r>
          </a:p>
          <a:p>
            <a:pPr lvl="2"/>
            <a:r>
              <a:rPr lang="en-US" smtClean="0"/>
              <a:t> Third level</a:t>
            </a:r>
          </a:p>
          <a:p>
            <a:pPr lvl="3"/>
            <a:r>
              <a:rPr lang="en-US" smtClean="0"/>
              <a:t>Fourth level</a:t>
            </a:r>
          </a:p>
          <a:p>
            <a:pPr lvl="4"/>
            <a:r>
              <a:rPr lang="en-US" smtClean="0"/>
              <a:t>Fifth level</a:t>
            </a:r>
          </a:p>
        </p:txBody>
      </p:sp>
      <p:sp>
        <p:nvSpPr>
          <p:cNvPr id="3" name="Rectangle 4"/>
          <p:cNvSpPr>
            <a:spLocks noGrp="1" noChangeArrowheads="1"/>
          </p:cNvSpPr>
          <p:nvPr>
            <p:ph type="dt" sz="half" idx="2"/>
          </p:nvPr>
        </p:nvSpPr>
        <p:spPr bwMode="auto">
          <a:xfrm>
            <a:off x="457200" y="6477000"/>
            <a:ext cx="21336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spcBef>
                <a:spcPct val="0"/>
              </a:spcBef>
              <a:defRPr sz="800">
                <a:solidFill>
                  <a:schemeClr val="tx1"/>
                </a:solidFill>
                <a:effectLst/>
                <a:latin typeface="+mn-lt"/>
              </a:defRPr>
            </a:lvl1pPr>
          </a:lstStyle>
          <a:p>
            <a:pPr>
              <a:defRPr/>
            </a:pPr>
            <a:endParaRPr lang="en-US" dirty="0"/>
          </a:p>
        </p:txBody>
      </p:sp>
      <p:sp>
        <p:nvSpPr>
          <p:cNvPr id="1030" name="Rectangle 6"/>
          <p:cNvSpPr>
            <a:spLocks noGrp="1" noChangeArrowheads="1"/>
          </p:cNvSpPr>
          <p:nvPr>
            <p:ph type="sldNum" sz="quarter" idx="4"/>
          </p:nvPr>
        </p:nvSpPr>
        <p:spPr bwMode="auto">
          <a:xfrm>
            <a:off x="7000875" y="6534150"/>
            <a:ext cx="21336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defRPr sz="800">
                <a:solidFill>
                  <a:srgbClr val="003A74"/>
                </a:solidFill>
                <a:effectLst/>
              </a:defRPr>
            </a:lvl1pPr>
          </a:lstStyle>
          <a:p>
            <a:pPr>
              <a:defRPr/>
            </a:pPr>
            <a:fld id="{757772EA-72C3-41CB-B139-94A6833A0EF3}" type="slidenum">
              <a:rPr lang="en-US"/>
              <a:pPr>
                <a:defRPr/>
              </a:pPr>
              <a:t>‹#›</a:t>
            </a:fld>
            <a:endParaRPr lang="en-US" dirty="0"/>
          </a:p>
        </p:txBody>
      </p:sp>
      <p:sp>
        <p:nvSpPr>
          <p:cNvPr id="1106" name="Rectangle 82"/>
          <p:cNvSpPr>
            <a:spLocks noChangeArrowheads="1"/>
          </p:cNvSpPr>
          <p:nvPr/>
        </p:nvSpPr>
        <p:spPr bwMode="auto">
          <a:xfrm>
            <a:off x="3336925" y="6613525"/>
            <a:ext cx="2162175" cy="244475"/>
          </a:xfrm>
          <a:prstGeom prst="rect">
            <a:avLst/>
          </a:prstGeom>
          <a:noFill/>
          <a:ln w="9525">
            <a:noFill/>
            <a:miter lim="800000"/>
            <a:headEnd/>
            <a:tailEnd/>
          </a:ln>
          <a:effectLst/>
        </p:spPr>
        <p:txBody>
          <a:bodyPr/>
          <a:lstStyle/>
          <a:p>
            <a:pPr algn="ctr">
              <a:spcBef>
                <a:spcPct val="0"/>
              </a:spcBef>
              <a:defRPr/>
            </a:pPr>
            <a:r>
              <a:rPr lang="en-US" sz="600" dirty="0">
                <a:solidFill>
                  <a:srgbClr val="C0C0C0"/>
                </a:solidFill>
                <a:effectLst/>
                <a:latin typeface="Arial" charset="0"/>
              </a:rPr>
              <a:t> </a:t>
            </a:r>
            <a:r>
              <a:rPr lang="en-US" sz="600" dirty="0">
                <a:solidFill>
                  <a:srgbClr val="C0C0C0"/>
                </a:solidFill>
                <a:effectLst/>
                <a:latin typeface="Arial" charset="0"/>
                <a:cs typeface="Arial" charset="0"/>
              </a:rPr>
              <a:t>© </a:t>
            </a:r>
            <a:r>
              <a:rPr lang="en-US" sz="600" dirty="0" smtClean="0">
                <a:solidFill>
                  <a:srgbClr val="C0C0C0"/>
                </a:solidFill>
                <a:effectLst/>
                <a:latin typeface="Arial" charset="0"/>
              </a:rPr>
              <a:t>2012 </a:t>
            </a:r>
            <a:r>
              <a:rPr lang="en-US" sz="600" dirty="0">
                <a:solidFill>
                  <a:srgbClr val="C0C0C0"/>
                </a:solidFill>
                <a:effectLst/>
                <a:latin typeface="Arial" charset="0"/>
              </a:rPr>
              <a:t>GENEX Services, Inc.</a:t>
            </a:r>
          </a:p>
        </p:txBody>
      </p:sp>
    </p:spTree>
  </p:cSld>
  <p:clrMap bg1="lt1" tx1="dk1" bg2="lt2" tx2="dk2" accent1="accent1" accent2="accent2" accent3="accent3" accent4="accent4" accent5="accent5" accent6="accent6" hlink="hlink" folHlink="folHlink"/>
  <p:sldLayoutIdLst>
    <p:sldLayoutId id="2147483832"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Lst>
  <p:transition spd="med">
    <p:fade/>
  </p:transition>
  <p:hf hdr="0" ftr="0" dt="0"/>
  <p:txStyles>
    <p:titleStyle>
      <a:lvl1pPr algn="l" rtl="0" eaLnBrk="0" fontAlgn="base" hangingPunct="0">
        <a:spcBef>
          <a:spcPct val="0"/>
        </a:spcBef>
        <a:spcAft>
          <a:spcPct val="0"/>
        </a:spcAft>
        <a:defRPr sz="4000">
          <a:solidFill>
            <a:schemeClr val="bg1"/>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sz="4000">
          <a:solidFill>
            <a:schemeClr val="bg1"/>
          </a:solidFill>
          <a:effectLst>
            <a:outerShdw blurRad="38100" dist="38100" dir="2700000" algn="tl">
              <a:srgbClr val="C0C0C0"/>
            </a:outerShdw>
          </a:effectLst>
          <a:latin typeface="Franklin Gothic Medium" pitchFamily="34" charset="0"/>
        </a:defRPr>
      </a:lvl2pPr>
      <a:lvl3pPr algn="l" rtl="0" eaLnBrk="0" fontAlgn="base" hangingPunct="0">
        <a:spcBef>
          <a:spcPct val="0"/>
        </a:spcBef>
        <a:spcAft>
          <a:spcPct val="0"/>
        </a:spcAft>
        <a:defRPr sz="4000">
          <a:solidFill>
            <a:schemeClr val="bg1"/>
          </a:solidFill>
          <a:effectLst>
            <a:outerShdw blurRad="38100" dist="38100" dir="2700000" algn="tl">
              <a:srgbClr val="C0C0C0"/>
            </a:outerShdw>
          </a:effectLst>
          <a:latin typeface="Franklin Gothic Medium" pitchFamily="34" charset="0"/>
        </a:defRPr>
      </a:lvl3pPr>
      <a:lvl4pPr algn="l" rtl="0" eaLnBrk="0" fontAlgn="base" hangingPunct="0">
        <a:spcBef>
          <a:spcPct val="0"/>
        </a:spcBef>
        <a:spcAft>
          <a:spcPct val="0"/>
        </a:spcAft>
        <a:defRPr sz="4000">
          <a:solidFill>
            <a:schemeClr val="bg1"/>
          </a:solidFill>
          <a:effectLst>
            <a:outerShdw blurRad="38100" dist="38100" dir="2700000" algn="tl">
              <a:srgbClr val="C0C0C0"/>
            </a:outerShdw>
          </a:effectLst>
          <a:latin typeface="Franklin Gothic Medium" pitchFamily="34" charset="0"/>
        </a:defRPr>
      </a:lvl4pPr>
      <a:lvl5pPr algn="l" rtl="0" eaLnBrk="0" fontAlgn="base" hangingPunct="0">
        <a:spcBef>
          <a:spcPct val="0"/>
        </a:spcBef>
        <a:spcAft>
          <a:spcPct val="0"/>
        </a:spcAft>
        <a:defRPr sz="4000">
          <a:solidFill>
            <a:schemeClr val="bg1"/>
          </a:solidFill>
          <a:effectLst>
            <a:outerShdw blurRad="38100" dist="38100" dir="2700000" algn="tl">
              <a:srgbClr val="C0C0C0"/>
            </a:outerShdw>
          </a:effectLst>
          <a:latin typeface="Franklin Gothic Medium" pitchFamily="34" charset="0"/>
        </a:defRPr>
      </a:lvl5pPr>
      <a:lvl6pPr marL="457200" algn="l" rtl="0" fontAlgn="base">
        <a:spcBef>
          <a:spcPct val="0"/>
        </a:spcBef>
        <a:spcAft>
          <a:spcPct val="0"/>
        </a:spcAft>
        <a:defRPr sz="4000">
          <a:solidFill>
            <a:schemeClr val="bg1"/>
          </a:solidFill>
          <a:effectLst>
            <a:outerShdw blurRad="38100" dist="38100" dir="2700000" algn="tl">
              <a:srgbClr val="C0C0C0"/>
            </a:outerShdw>
          </a:effectLst>
          <a:latin typeface="Franklin Gothic Medium" pitchFamily="34" charset="0"/>
        </a:defRPr>
      </a:lvl6pPr>
      <a:lvl7pPr marL="914400" algn="l" rtl="0" fontAlgn="base">
        <a:spcBef>
          <a:spcPct val="0"/>
        </a:spcBef>
        <a:spcAft>
          <a:spcPct val="0"/>
        </a:spcAft>
        <a:defRPr sz="4000">
          <a:solidFill>
            <a:schemeClr val="bg1"/>
          </a:solidFill>
          <a:effectLst>
            <a:outerShdw blurRad="38100" dist="38100" dir="2700000" algn="tl">
              <a:srgbClr val="C0C0C0"/>
            </a:outerShdw>
          </a:effectLst>
          <a:latin typeface="Franklin Gothic Medium" pitchFamily="34" charset="0"/>
        </a:defRPr>
      </a:lvl7pPr>
      <a:lvl8pPr marL="1371600" algn="l" rtl="0" fontAlgn="base">
        <a:spcBef>
          <a:spcPct val="0"/>
        </a:spcBef>
        <a:spcAft>
          <a:spcPct val="0"/>
        </a:spcAft>
        <a:defRPr sz="4000">
          <a:solidFill>
            <a:schemeClr val="bg1"/>
          </a:solidFill>
          <a:effectLst>
            <a:outerShdw blurRad="38100" dist="38100" dir="2700000" algn="tl">
              <a:srgbClr val="C0C0C0"/>
            </a:outerShdw>
          </a:effectLst>
          <a:latin typeface="Franklin Gothic Medium" pitchFamily="34" charset="0"/>
        </a:defRPr>
      </a:lvl8pPr>
      <a:lvl9pPr marL="1828800" algn="l" rtl="0" fontAlgn="base">
        <a:spcBef>
          <a:spcPct val="0"/>
        </a:spcBef>
        <a:spcAft>
          <a:spcPct val="0"/>
        </a:spcAft>
        <a:defRPr sz="4000">
          <a:solidFill>
            <a:schemeClr val="bg1"/>
          </a:solidFill>
          <a:effectLst>
            <a:outerShdw blurRad="38100" dist="38100" dir="2700000" algn="tl">
              <a:srgbClr val="C0C0C0"/>
            </a:outerShdw>
          </a:effectLst>
          <a:latin typeface="Franklin Gothic Medium" pitchFamily="34" charset="0"/>
        </a:defRPr>
      </a:lvl9pPr>
    </p:titleStyle>
    <p:bodyStyle>
      <a:lvl1pPr marL="342900" indent="-342900" algn="l" rtl="0" eaLnBrk="0" fontAlgn="base" hangingPunct="0">
        <a:spcBef>
          <a:spcPct val="20000"/>
        </a:spcBef>
        <a:spcAft>
          <a:spcPct val="0"/>
        </a:spcAft>
        <a:buClr>
          <a:srgbClr val="82864A"/>
        </a:buClr>
        <a:buSzPct val="80000"/>
        <a:buFont typeface="Wingdings" pitchFamily="2" charset="2"/>
        <a:buChar char="v"/>
        <a:defRPr sz="3000">
          <a:solidFill>
            <a:srgbClr val="002C58"/>
          </a:solidFill>
          <a:latin typeface="+mn-lt"/>
          <a:ea typeface="+mn-ea"/>
          <a:cs typeface="+mn-cs"/>
        </a:defRPr>
      </a:lvl1pPr>
      <a:lvl2pPr marL="742950" indent="-285750" algn="l" rtl="0" eaLnBrk="0" fontAlgn="base" hangingPunct="0">
        <a:spcBef>
          <a:spcPct val="20000"/>
        </a:spcBef>
        <a:spcAft>
          <a:spcPct val="0"/>
        </a:spcAft>
        <a:buClr>
          <a:srgbClr val="82864A"/>
        </a:buClr>
        <a:buSzPct val="80000"/>
        <a:buFont typeface="Wingdings" pitchFamily="2" charset="2"/>
        <a:buChar char="v"/>
        <a:defRPr sz="2800">
          <a:solidFill>
            <a:srgbClr val="002C58"/>
          </a:solidFill>
          <a:latin typeface="+mn-lt"/>
        </a:defRPr>
      </a:lvl2pPr>
      <a:lvl3pPr marL="1143000" indent="-228600" algn="l" rtl="0" eaLnBrk="0" fontAlgn="base" hangingPunct="0">
        <a:spcBef>
          <a:spcPct val="20000"/>
        </a:spcBef>
        <a:spcAft>
          <a:spcPct val="0"/>
        </a:spcAft>
        <a:buClr>
          <a:srgbClr val="82864A"/>
        </a:buClr>
        <a:buSzPct val="80000"/>
        <a:buFont typeface="Wingdings" pitchFamily="2" charset="2"/>
        <a:buChar char="v"/>
        <a:defRPr sz="2400">
          <a:solidFill>
            <a:srgbClr val="002C58"/>
          </a:solidFill>
          <a:latin typeface="+mn-lt"/>
        </a:defRPr>
      </a:lvl3pPr>
      <a:lvl4pPr marL="1600200" indent="-228600" algn="l" rtl="0" eaLnBrk="0" fontAlgn="base" hangingPunct="0">
        <a:spcBef>
          <a:spcPct val="20000"/>
        </a:spcBef>
        <a:spcAft>
          <a:spcPct val="0"/>
        </a:spcAft>
        <a:buClr>
          <a:srgbClr val="82864A"/>
        </a:buClr>
        <a:buSzPct val="80000"/>
        <a:buFont typeface="Wingdings" pitchFamily="2" charset="2"/>
        <a:buChar char="v"/>
        <a:defRPr sz="2000">
          <a:solidFill>
            <a:srgbClr val="002C58"/>
          </a:solidFill>
          <a:latin typeface="+mn-lt"/>
        </a:defRPr>
      </a:lvl4pPr>
      <a:lvl5pPr marL="2057400" indent="-228600" algn="l" rtl="0" eaLnBrk="0" fontAlgn="base" hangingPunct="0">
        <a:spcBef>
          <a:spcPct val="20000"/>
        </a:spcBef>
        <a:spcAft>
          <a:spcPct val="0"/>
        </a:spcAft>
        <a:buClr>
          <a:srgbClr val="82864A"/>
        </a:buClr>
        <a:buSzPct val="80000"/>
        <a:buFont typeface="Wingdings" pitchFamily="2" charset="2"/>
        <a:buChar char="v"/>
        <a:defRPr sz="2000">
          <a:solidFill>
            <a:srgbClr val="002C58"/>
          </a:solidFill>
          <a:latin typeface="+mn-lt"/>
        </a:defRPr>
      </a:lvl5pPr>
      <a:lvl6pPr marL="2514600" indent="-228600" algn="l" rtl="0" fontAlgn="base">
        <a:spcBef>
          <a:spcPct val="20000"/>
        </a:spcBef>
        <a:spcAft>
          <a:spcPct val="0"/>
        </a:spcAft>
        <a:buBlip>
          <a:blip r:embed="rId14"/>
        </a:buBlip>
        <a:defRPr sz="2000">
          <a:solidFill>
            <a:srgbClr val="002C58"/>
          </a:solidFill>
          <a:latin typeface="+mn-lt"/>
        </a:defRPr>
      </a:lvl6pPr>
      <a:lvl7pPr marL="2971800" indent="-228600" algn="l" rtl="0" fontAlgn="base">
        <a:spcBef>
          <a:spcPct val="20000"/>
        </a:spcBef>
        <a:spcAft>
          <a:spcPct val="0"/>
        </a:spcAft>
        <a:buBlip>
          <a:blip r:embed="rId14"/>
        </a:buBlip>
        <a:defRPr sz="2000">
          <a:solidFill>
            <a:srgbClr val="002C58"/>
          </a:solidFill>
          <a:latin typeface="+mn-lt"/>
        </a:defRPr>
      </a:lvl7pPr>
      <a:lvl8pPr marL="3429000" indent="-228600" algn="l" rtl="0" fontAlgn="base">
        <a:spcBef>
          <a:spcPct val="20000"/>
        </a:spcBef>
        <a:spcAft>
          <a:spcPct val="0"/>
        </a:spcAft>
        <a:buBlip>
          <a:blip r:embed="rId14"/>
        </a:buBlip>
        <a:defRPr sz="2000">
          <a:solidFill>
            <a:srgbClr val="002C58"/>
          </a:solidFill>
          <a:latin typeface="+mn-lt"/>
        </a:defRPr>
      </a:lvl8pPr>
      <a:lvl9pPr marL="3886200" indent="-228600" algn="l" rtl="0" fontAlgn="base">
        <a:spcBef>
          <a:spcPct val="20000"/>
        </a:spcBef>
        <a:spcAft>
          <a:spcPct val="0"/>
        </a:spcAft>
        <a:buBlip>
          <a:blip r:embed="rId14"/>
        </a:buBlip>
        <a:defRPr sz="2000">
          <a:solidFill>
            <a:srgbClr val="002C58"/>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2.xml"/><Relationship Id="rId5" Type="http://schemas.openxmlformats.org/officeDocument/2006/relationships/image" Target="../media/image10.jpg"/><Relationship Id="rId4"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thinkexist.com/quotation/have_the_courage_to_say_no-have_the_courage_to/149913.html"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5"/>
          <p:cNvSpPr>
            <a:spLocks noGrp="1" noChangeArrowheads="1"/>
          </p:cNvSpPr>
          <p:nvPr>
            <p:ph type="subTitle" idx="1"/>
          </p:nvPr>
        </p:nvSpPr>
        <p:spPr>
          <a:xfrm>
            <a:off x="4586288" y="3368675"/>
            <a:ext cx="4356100" cy="1320800"/>
          </a:xfrm>
        </p:spPr>
        <p:txBody>
          <a:bodyPr/>
          <a:lstStyle/>
          <a:p>
            <a:pPr eaLnBrk="1" hangingPunct="1">
              <a:lnSpc>
                <a:spcPct val="80000"/>
              </a:lnSpc>
              <a:defRPr/>
            </a:pPr>
            <a:r>
              <a:rPr lang="en-US" dirty="0" smtClean="0"/>
              <a:t> </a:t>
            </a:r>
            <a:endParaRPr lang="en-US" sz="2400" dirty="0" smtClean="0"/>
          </a:p>
          <a:p>
            <a:pPr eaLnBrk="1" hangingPunct="1">
              <a:lnSpc>
                <a:spcPct val="80000"/>
              </a:lnSpc>
              <a:defRPr/>
            </a:pPr>
            <a:endParaRPr lang="en-US" sz="2800" dirty="0" smtClean="0"/>
          </a:p>
          <a:p>
            <a:pPr eaLnBrk="1" hangingPunct="1">
              <a:lnSpc>
                <a:spcPct val="80000"/>
              </a:lnSpc>
              <a:defRPr/>
            </a:pPr>
            <a:r>
              <a:rPr lang="en-US" sz="4800" dirty="0" smtClean="0">
                <a:solidFill>
                  <a:srgbClr val="FFC000"/>
                </a:solidFill>
              </a:rPr>
              <a:t>SC</a:t>
            </a:r>
            <a:r>
              <a:rPr lang="en-US" sz="4800" dirty="0" smtClean="0"/>
              <a:t>WECA</a:t>
            </a:r>
            <a:endParaRPr lang="en-US" sz="4800" dirty="0" smtClean="0"/>
          </a:p>
        </p:txBody>
      </p:sp>
      <p:sp>
        <p:nvSpPr>
          <p:cNvPr id="2059" name="Rectangle 11"/>
          <p:cNvSpPr>
            <a:spLocks noGrp="1" noChangeArrowheads="1"/>
          </p:cNvSpPr>
          <p:nvPr>
            <p:ph type="ctrTitle"/>
          </p:nvPr>
        </p:nvSpPr>
        <p:spPr>
          <a:xfrm>
            <a:off x="3033716" y="1838325"/>
            <a:ext cx="5916612" cy="1470025"/>
          </a:xfrm>
        </p:spPr>
        <p:txBody>
          <a:bodyPr/>
          <a:lstStyle/>
          <a:p>
            <a:r>
              <a:rPr lang="en-US" sz="3200" dirty="0">
                <a:effectLst/>
              </a:rPr>
              <a:t>Professional Ethics in Case </a:t>
            </a:r>
            <a:r>
              <a:rPr lang="en-US" sz="3200" dirty="0" smtClean="0">
                <a:effectLst/>
              </a:rPr>
              <a:t>Management</a:t>
            </a:r>
            <a:endParaRPr lang="en-US" dirty="0" smtClean="0"/>
          </a:p>
        </p:txBody>
      </p:sp>
      <p:sp>
        <p:nvSpPr>
          <p:cNvPr id="2061" name="Rectangle 13"/>
          <p:cNvSpPr>
            <a:spLocks noChangeArrowheads="1"/>
          </p:cNvSpPr>
          <p:nvPr/>
        </p:nvSpPr>
        <p:spPr bwMode="auto">
          <a:xfrm>
            <a:off x="6542090" y="4740275"/>
            <a:ext cx="2408238" cy="549275"/>
          </a:xfrm>
          <a:prstGeom prst="rect">
            <a:avLst/>
          </a:prstGeom>
          <a:noFill/>
          <a:ln w="9525">
            <a:noFill/>
            <a:miter lim="800000"/>
            <a:headEnd/>
            <a:tailEnd/>
          </a:ln>
          <a:effectLst/>
        </p:spPr>
        <p:txBody>
          <a:bodyPr/>
          <a:lstStyle/>
          <a:p>
            <a:pPr>
              <a:lnSpc>
                <a:spcPct val="80000"/>
              </a:lnSpc>
              <a:defRPr/>
            </a:pPr>
            <a:r>
              <a:rPr lang="en-US" dirty="0" smtClean="0">
                <a:effectLst>
                  <a:outerShdw blurRad="38100" dist="38100" dir="2700000" algn="tl">
                    <a:srgbClr val="C0C0C0"/>
                  </a:outerShdw>
                </a:effectLst>
                <a:latin typeface="Franklin Gothic Medium" pitchFamily="34" charset="0"/>
              </a:rPr>
              <a:t>October 15, 2012</a:t>
            </a:r>
            <a:endParaRPr lang="en-US" dirty="0">
              <a:effectLst>
                <a:outerShdw blurRad="38100" dist="38100" dir="2700000" algn="tl">
                  <a:srgbClr val="C0C0C0"/>
                </a:outerShdw>
              </a:effectLst>
              <a:latin typeface="Franklin Gothic Medium" pitchFamily="34" charset="0"/>
            </a:endParaRPr>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Program Objectives</a:t>
            </a:r>
            <a:endParaRPr lang="en-US" dirty="0"/>
          </a:p>
        </p:txBody>
      </p:sp>
      <p:sp>
        <p:nvSpPr>
          <p:cNvPr id="3" name="Content Placeholder 2"/>
          <p:cNvSpPr>
            <a:spLocks noGrp="1"/>
          </p:cNvSpPr>
          <p:nvPr>
            <p:ph idx="1"/>
          </p:nvPr>
        </p:nvSpPr>
        <p:spPr/>
        <p:txBody>
          <a:bodyPr/>
          <a:lstStyle/>
          <a:p>
            <a:r>
              <a:rPr lang="en-US" sz="3600" dirty="0" smtClean="0"/>
              <a:t>Definition of Ethics</a:t>
            </a:r>
          </a:p>
          <a:p>
            <a:pPr marL="0" indent="0">
              <a:buNone/>
            </a:pPr>
            <a:endParaRPr lang="en-US" dirty="0" smtClean="0"/>
          </a:p>
          <a:p>
            <a:r>
              <a:rPr lang="en-US" sz="3600" dirty="0" smtClean="0"/>
              <a:t>Laws and Codes of Ethics</a:t>
            </a:r>
          </a:p>
          <a:p>
            <a:pPr marL="0" indent="0">
              <a:buNone/>
            </a:pPr>
            <a:endParaRPr lang="en-US" dirty="0" smtClean="0"/>
          </a:p>
          <a:p>
            <a:r>
              <a:rPr lang="en-US" sz="3600" dirty="0" smtClean="0"/>
              <a:t>Ethical Dilemmas</a:t>
            </a:r>
          </a:p>
          <a:p>
            <a:pPr marL="0" indent="0">
              <a:buNone/>
            </a:pPr>
            <a:endParaRPr lang="en-US" dirty="0" smtClean="0"/>
          </a:p>
          <a:p>
            <a:r>
              <a:rPr lang="en-US" sz="3600" dirty="0" smtClean="0"/>
              <a:t>Top  Ethics Traps</a:t>
            </a:r>
          </a:p>
          <a:p>
            <a:pPr marL="0" indent="0">
              <a:buNone/>
            </a:pPr>
            <a:endParaRPr lang="en-US" dirty="0" smtClean="0"/>
          </a:p>
          <a:p>
            <a:endParaRPr lang="en-US" dirty="0" smtClean="0"/>
          </a:p>
          <a:p>
            <a:endParaRPr lang="en-US" dirty="0"/>
          </a:p>
        </p:txBody>
      </p:sp>
      <p:sp>
        <p:nvSpPr>
          <p:cNvPr id="4" name="Slide Number Placeholder 3"/>
          <p:cNvSpPr>
            <a:spLocks noGrp="1"/>
          </p:cNvSpPr>
          <p:nvPr>
            <p:ph type="sldNum" sz="quarter" idx="11"/>
          </p:nvPr>
        </p:nvSpPr>
        <p:spPr/>
        <p:txBody>
          <a:bodyPr/>
          <a:lstStyle/>
          <a:p>
            <a:pPr>
              <a:defRPr/>
            </a:pPr>
            <a:fld id="{E4B49A10-D63D-40BF-849B-756219501F89}" type="slidenum">
              <a:rPr lang="en-US" smtClean="0"/>
              <a:pPr>
                <a:defRPr/>
              </a:pPr>
              <a:t>2</a:t>
            </a:fld>
            <a:endParaRPr lang="en-US" dirty="0"/>
          </a:p>
        </p:txBody>
      </p:sp>
    </p:spTree>
    <p:extLst>
      <p:ext uri="{BB962C8B-B14F-4D97-AF65-F5344CB8AC3E}">
        <p14:creationId xmlns:p14="http://schemas.microsoft.com/office/powerpoint/2010/main" val="4152314444"/>
      </p:ext>
    </p:extLst>
  </p:cSld>
  <p:clrMapOvr>
    <a:masterClrMapping/>
  </p:clrMapOvr>
  <p:transition spd="slow">
    <p:randomBar dir="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smtClean="0"/>
              <a:t>It’s All About Ethics!</a:t>
            </a:r>
            <a:endParaRPr lang="en-US" dirty="0"/>
          </a:p>
        </p:txBody>
      </p:sp>
      <p:sp>
        <p:nvSpPr>
          <p:cNvPr id="6" name="Content Placeholder 5"/>
          <p:cNvSpPr>
            <a:spLocks noGrp="1"/>
          </p:cNvSpPr>
          <p:nvPr>
            <p:ph idx="1"/>
          </p:nvPr>
        </p:nvSpPr>
        <p:spPr/>
        <p:txBody>
          <a:bodyPr/>
          <a:lstStyle/>
          <a:p>
            <a:endParaRPr lang="en-US" dirty="0" smtClean="0"/>
          </a:p>
          <a:p>
            <a:pPr marL="0" indent="0">
              <a:buNone/>
            </a:pPr>
            <a:endParaRPr lang="en-US" dirty="0" smtClean="0"/>
          </a:p>
          <a:p>
            <a:pPr marL="0" indent="0">
              <a:buNone/>
            </a:pPr>
            <a:r>
              <a:rPr lang="en-US" dirty="0" smtClean="0"/>
              <a:t>“ Man cannot pretend to be higher in ethics, spirituality, advancement, or civilization than other creatures, and at the same time live by lower standards than the vulture or hyena”</a:t>
            </a:r>
          </a:p>
          <a:p>
            <a:pPr marL="0" indent="0">
              <a:buNone/>
            </a:pPr>
            <a:r>
              <a:rPr lang="en-US" dirty="0"/>
              <a:t> </a:t>
            </a:r>
            <a:r>
              <a:rPr lang="en-US" dirty="0" smtClean="0"/>
              <a:t>                                             - H. Jay Dinsah</a:t>
            </a:r>
          </a:p>
        </p:txBody>
      </p:sp>
      <p:sp>
        <p:nvSpPr>
          <p:cNvPr id="4" name="Slide Number Placeholder 3"/>
          <p:cNvSpPr>
            <a:spLocks noGrp="1"/>
          </p:cNvSpPr>
          <p:nvPr>
            <p:ph type="sldNum" sz="quarter" idx="11"/>
          </p:nvPr>
        </p:nvSpPr>
        <p:spPr/>
        <p:txBody>
          <a:bodyPr/>
          <a:lstStyle/>
          <a:p>
            <a:pPr>
              <a:defRPr/>
            </a:pPr>
            <a:fld id="{E4B49A10-D63D-40BF-849B-756219501F89}" type="slidenum">
              <a:rPr lang="en-US" smtClean="0"/>
              <a:pPr>
                <a:defRPr/>
              </a:pPr>
              <a:t>3</a:t>
            </a:fld>
            <a:endParaRPr lang="en-US" dirty="0"/>
          </a:p>
        </p:txBody>
      </p:sp>
    </p:spTree>
    <p:extLst>
      <p:ext uri="{BB962C8B-B14F-4D97-AF65-F5344CB8AC3E}">
        <p14:creationId xmlns:p14="http://schemas.microsoft.com/office/powerpoint/2010/main" val="1902383506"/>
      </p:ext>
    </p:extLst>
  </p:cSld>
  <p:clrMapOvr>
    <a:masterClrMapping/>
  </p:clrMapOvr>
  <mc:AlternateContent xmlns:mc="http://schemas.openxmlformats.org/markup-compatibility/2006" xmlns:p14="http://schemas.microsoft.com/office/powerpoint/2010/main">
    <mc:Choice Requires="p14">
      <p:transition spd="slow" p14:dur="1500">
        <p:wipe/>
      </p:transition>
    </mc:Choice>
    <mc:Fallback xmlns="">
      <p:transition spd="slow">
        <p:wip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Ethics</a:t>
            </a:r>
            <a:endParaRPr lang="en-US" dirty="0"/>
          </a:p>
        </p:txBody>
      </p:sp>
      <p:sp>
        <p:nvSpPr>
          <p:cNvPr id="3" name="Content Placeholder 2"/>
          <p:cNvSpPr>
            <a:spLocks noGrp="1"/>
          </p:cNvSpPr>
          <p:nvPr>
            <p:ph idx="1"/>
          </p:nvPr>
        </p:nvSpPr>
        <p:spPr/>
        <p:txBody>
          <a:bodyPr/>
          <a:lstStyle/>
          <a:p>
            <a:pPr algn="ctr">
              <a:spcBef>
                <a:spcPts val="0"/>
              </a:spcBef>
            </a:pPr>
            <a:r>
              <a:rPr lang="en-US" dirty="0"/>
              <a:t>Ethics can be defined broadly as</a:t>
            </a:r>
          </a:p>
          <a:p>
            <a:pPr marL="0" indent="0" algn="ctr">
              <a:spcBef>
                <a:spcPts val="0"/>
              </a:spcBef>
              <a:buNone/>
            </a:pPr>
            <a:r>
              <a:rPr lang="en-US" dirty="0" smtClean="0"/>
              <a:t>      a </a:t>
            </a:r>
            <a:r>
              <a:rPr lang="en-US" dirty="0"/>
              <a:t>set of moral principles or </a:t>
            </a:r>
            <a:r>
              <a:rPr lang="en-US" dirty="0" smtClean="0"/>
              <a:t>values.</a:t>
            </a:r>
          </a:p>
          <a:p>
            <a:pPr marL="0" indent="0" algn="ctr">
              <a:spcBef>
                <a:spcPts val="0"/>
              </a:spcBef>
              <a:buNone/>
            </a:pPr>
            <a:r>
              <a:rPr lang="en-US" dirty="0"/>
              <a:t> </a:t>
            </a:r>
            <a:r>
              <a:rPr lang="en-US" dirty="0" smtClean="0"/>
              <a:t>       Each </a:t>
            </a:r>
            <a:r>
              <a:rPr lang="en-US" dirty="0"/>
              <a:t>of us has </a:t>
            </a:r>
            <a:r>
              <a:rPr lang="en-US" dirty="0" smtClean="0"/>
              <a:t>our own </a:t>
            </a:r>
            <a:r>
              <a:rPr lang="en-US" dirty="0"/>
              <a:t>a set of </a:t>
            </a:r>
            <a:r>
              <a:rPr lang="en-US" dirty="0" smtClean="0"/>
              <a:t>morals and values.</a:t>
            </a:r>
          </a:p>
          <a:p>
            <a:pPr marL="0" indent="0">
              <a:spcBef>
                <a:spcPts val="0"/>
              </a:spcBef>
              <a:buNone/>
            </a:pPr>
            <a:endParaRPr lang="en-US" dirty="0"/>
          </a:p>
          <a:p>
            <a:pPr marL="0" indent="0" algn="ctr">
              <a:spcBef>
                <a:spcPts val="0"/>
              </a:spcBef>
              <a:buNone/>
            </a:pPr>
            <a:endParaRPr lang="en-US" dirty="0" smtClean="0"/>
          </a:p>
          <a:p>
            <a:pPr marL="0" indent="0">
              <a:buNone/>
            </a:pPr>
            <a:endParaRPr lang="en-US" dirty="0"/>
          </a:p>
          <a:p>
            <a:endParaRPr lang="en-US" dirty="0" smtClean="0"/>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a:defRPr/>
            </a:pPr>
            <a:fld id="{E4B49A10-D63D-40BF-849B-756219501F89}" type="slidenum">
              <a:rPr lang="en-US" smtClean="0"/>
              <a:pPr>
                <a:defRPr/>
              </a:pPr>
              <a:t>4</a:t>
            </a:fld>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6870" y="3526076"/>
            <a:ext cx="1905000" cy="1905000"/>
          </a:xfrm>
          <a:prstGeom prst="rect">
            <a:avLst/>
          </a:prstGeom>
        </p:spPr>
      </p:pic>
    </p:spTree>
    <p:extLst>
      <p:ext uri="{BB962C8B-B14F-4D97-AF65-F5344CB8AC3E}">
        <p14:creationId xmlns:p14="http://schemas.microsoft.com/office/powerpoint/2010/main" val="2528883809"/>
      </p:ext>
    </p:extLst>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dirty="0" smtClean="0"/>
              <a:t>Distinguishing Morally Good from Morally Bad</a:t>
            </a:r>
            <a:endParaRPr lang="en-US" sz="3200"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70765" y="1594513"/>
            <a:ext cx="3316638" cy="3657600"/>
          </a:xfrm>
        </p:spPr>
      </p:pic>
      <p:sp>
        <p:nvSpPr>
          <p:cNvPr id="4" name="Slide Number Placeholder 3"/>
          <p:cNvSpPr>
            <a:spLocks noGrp="1"/>
          </p:cNvSpPr>
          <p:nvPr>
            <p:ph type="sldNum" sz="quarter" idx="11"/>
          </p:nvPr>
        </p:nvSpPr>
        <p:spPr/>
        <p:txBody>
          <a:bodyPr/>
          <a:lstStyle/>
          <a:p>
            <a:pPr>
              <a:defRPr/>
            </a:pPr>
            <a:fld id="{E4B49A10-D63D-40BF-849B-756219501F89}" type="slidenum">
              <a:rPr lang="en-US" smtClean="0"/>
              <a:pPr>
                <a:defRPr/>
              </a:pPr>
              <a:t>5</a:t>
            </a:fld>
            <a:endParaRPr lang="en-US" dirty="0"/>
          </a:p>
        </p:txBody>
      </p:sp>
    </p:spTree>
    <p:extLst>
      <p:ext uri="{BB962C8B-B14F-4D97-AF65-F5344CB8AC3E}">
        <p14:creationId xmlns:p14="http://schemas.microsoft.com/office/powerpoint/2010/main" val="4244500624"/>
      </p:ext>
    </p:extLst>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Ethical Issues</a:t>
            </a:r>
            <a:endParaRPr lang="en-US" dirty="0"/>
          </a:p>
        </p:txBody>
      </p:sp>
      <p:sp>
        <p:nvSpPr>
          <p:cNvPr id="3" name="Content Placeholder 2"/>
          <p:cNvSpPr>
            <a:spLocks noGrp="1"/>
          </p:cNvSpPr>
          <p:nvPr>
            <p:ph idx="1"/>
          </p:nvPr>
        </p:nvSpPr>
        <p:spPr>
          <a:xfrm>
            <a:off x="475989" y="1208087"/>
            <a:ext cx="8255261" cy="5042401"/>
          </a:xfrm>
        </p:spPr>
        <p:txBody>
          <a:bodyPr/>
          <a:lstStyle/>
          <a:p>
            <a:r>
              <a:rPr lang="en-US" dirty="0" smtClean="0"/>
              <a:t>Different Backgrounds</a:t>
            </a:r>
          </a:p>
          <a:p>
            <a:pPr marL="0" indent="0">
              <a:buNone/>
            </a:pPr>
            <a:endParaRPr lang="en-US" dirty="0" smtClean="0"/>
          </a:p>
          <a:p>
            <a:r>
              <a:rPr lang="en-US" dirty="0" smtClean="0"/>
              <a:t>Different Life Experiences</a:t>
            </a:r>
          </a:p>
          <a:p>
            <a:pPr marL="0" indent="0">
              <a:buNone/>
            </a:pPr>
            <a:endParaRPr lang="en-US" dirty="0" smtClean="0"/>
          </a:p>
          <a:p>
            <a:r>
              <a:rPr lang="en-US" dirty="0" smtClean="0"/>
              <a:t>Different Points of View/Biases</a:t>
            </a:r>
          </a:p>
          <a:p>
            <a:pPr marL="0" indent="0">
              <a:buNone/>
            </a:pPr>
            <a:endParaRPr lang="en-US" dirty="0" smtClean="0"/>
          </a:p>
          <a:p>
            <a:r>
              <a:rPr lang="en-US" dirty="0" smtClean="0"/>
              <a:t>Different Expectations</a:t>
            </a:r>
          </a:p>
          <a:p>
            <a:pPr marL="0" indent="0">
              <a:buNone/>
            </a:pPr>
            <a:endParaRPr lang="en-US" dirty="0" smtClean="0"/>
          </a:p>
          <a:p>
            <a:r>
              <a:rPr lang="en-US" dirty="0" smtClean="0"/>
              <a:t>Different levels of consciousness</a:t>
            </a:r>
          </a:p>
          <a:p>
            <a:endParaRPr lang="en-US" dirty="0" smtClean="0"/>
          </a:p>
          <a:p>
            <a:endParaRPr lang="en-US" dirty="0"/>
          </a:p>
        </p:txBody>
      </p:sp>
      <p:sp>
        <p:nvSpPr>
          <p:cNvPr id="4" name="Slide Number Placeholder 3"/>
          <p:cNvSpPr>
            <a:spLocks noGrp="1"/>
          </p:cNvSpPr>
          <p:nvPr>
            <p:ph type="sldNum" sz="quarter" idx="11"/>
          </p:nvPr>
        </p:nvSpPr>
        <p:spPr/>
        <p:txBody>
          <a:bodyPr/>
          <a:lstStyle/>
          <a:p>
            <a:pPr>
              <a:defRPr/>
            </a:pPr>
            <a:fld id="{E4B49A10-D63D-40BF-849B-756219501F89}" type="slidenum">
              <a:rPr lang="en-US" smtClean="0"/>
              <a:pPr>
                <a:defRPr/>
              </a:pPr>
              <a:t>6</a:t>
            </a:fld>
            <a:endParaRPr lang="en-US" dirty="0"/>
          </a:p>
        </p:txBody>
      </p:sp>
    </p:spTree>
    <p:extLst>
      <p:ext uri="{BB962C8B-B14F-4D97-AF65-F5344CB8AC3E}">
        <p14:creationId xmlns:p14="http://schemas.microsoft.com/office/powerpoint/2010/main" val="3736786915"/>
      </p:ext>
    </p:extLst>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Simply Put</a:t>
            </a:r>
            <a:endParaRPr lang="en-US" dirty="0"/>
          </a:p>
        </p:txBody>
      </p:sp>
      <p:sp>
        <p:nvSpPr>
          <p:cNvPr id="3" name="Content Placeholder 2"/>
          <p:cNvSpPr>
            <a:spLocks noGrp="1"/>
          </p:cNvSpPr>
          <p:nvPr>
            <p:ph idx="1"/>
          </p:nvPr>
        </p:nvSpPr>
        <p:spPr>
          <a:xfrm>
            <a:off x="501650" y="1208087"/>
            <a:ext cx="8178887" cy="4942191"/>
          </a:xfrm>
        </p:spPr>
        <p:txBody>
          <a:bodyPr/>
          <a:lstStyle/>
          <a:p>
            <a:pPr marL="0" indent="0" algn="ctr">
              <a:buNone/>
            </a:pPr>
            <a:r>
              <a:rPr lang="en-US" dirty="0" smtClean="0"/>
              <a:t>There is no real separation between our Professional Ethics and our Personal Ethics.</a:t>
            </a:r>
          </a:p>
          <a:p>
            <a:pPr marL="0" indent="0" algn="ctr">
              <a:buNone/>
            </a:pPr>
            <a:endParaRPr lang="en-US" dirty="0"/>
          </a:p>
          <a:p>
            <a:pPr marL="0" indent="0" algn="ctr">
              <a:buNone/>
            </a:pPr>
            <a:r>
              <a:rPr lang="en-US" dirty="0" smtClean="0"/>
              <a:t>Ethics involves “LEARNING” what is right or wrong “AND DOING” what is right or wrong”.</a:t>
            </a:r>
          </a:p>
          <a:p>
            <a:pPr marL="0" indent="0" algn="ctr">
              <a:buNone/>
            </a:pPr>
            <a:endParaRPr lang="en-US" dirty="0"/>
          </a:p>
          <a:p>
            <a:pPr marL="0" indent="0" algn="ctr">
              <a:buNone/>
            </a:pPr>
            <a:r>
              <a:rPr lang="en-US" dirty="0" smtClean="0"/>
              <a:t>Out of fear of legal repercussions, social rejection or economic stability, most of us choose to do the right thing.</a:t>
            </a:r>
            <a:endParaRPr lang="en-US" dirty="0"/>
          </a:p>
        </p:txBody>
      </p:sp>
      <p:sp>
        <p:nvSpPr>
          <p:cNvPr id="4" name="Slide Number Placeholder 3"/>
          <p:cNvSpPr>
            <a:spLocks noGrp="1"/>
          </p:cNvSpPr>
          <p:nvPr>
            <p:ph type="sldNum" sz="quarter" idx="11"/>
          </p:nvPr>
        </p:nvSpPr>
        <p:spPr/>
        <p:txBody>
          <a:bodyPr/>
          <a:lstStyle/>
          <a:p>
            <a:pPr>
              <a:defRPr/>
            </a:pPr>
            <a:fld id="{E4B49A10-D63D-40BF-849B-756219501F89}" type="slidenum">
              <a:rPr lang="en-US" smtClean="0"/>
              <a:pPr>
                <a:defRPr/>
              </a:pPr>
              <a:t>7</a:t>
            </a:fld>
            <a:endParaRPr lang="en-US" dirty="0"/>
          </a:p>
        </p:txBody>
      </p:sp>
    </p:spTree>
    <p:extLst>
      <p:ext uri="{BB962C8B-B14F-4D97-AF65-F5344CB8AC3E}">
        <p14:creationId xmlns:p14="http://schemas.microsoft.com/office/powerpoint/2010/main" val="3892025149"/>
      </p:ext>
    </p:extLst>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Professional Ethics</a:t>
            </a:r>
            <a:endParaRPr lang="en-US" dirty="0"/>
          </a:p>
        </p:txBody>
      </p:sp>
      <p:sp>
        <p:nvSpPr>
          <p:cNvPr id="3" name="Content Placeholder 2"/>
          <p:cNvSpPr>
            <a:spLocks noGrp="1"/>
          </p:cNvSpPr>
          <p:nvPr>
            <p:ph idx="1"/>
          </p:nvPr>
        </p:nvSpPr>
        <p:spPr/>
        <p:txBody>
          <a:bodyPr/>
          <a:lstStyle/>
          <a:p>
            <a:pPr marL="0" indent="0" algn="ctr">
              <a:buNone/>
            </a:pPr>
            <a:r>
              <a:rPr lang="en-US" dirty="0" smtClean="0"/>
              <a:t>Establishes a specific set of criteria and standards for distinguishing between what is morally good or morally bad.</a:t>
            </a:r>
          </a:p>
          <a:p>
            <a:pPr marL="457200" indent="-457200"/>
            <a:r>
              <a:rPr lang="en-US" dirty="0"/>
              <a:t>Our society has attached a special</a:t>
            </a:r>
          </a:p>
          <a:p>
            <a:pPr marL="0" indent="0">
              <a:buNone/>
            </a:pPr>
            <a:r>
              <a:rPr lang="en-US" dirty="0" smtClean="0"/>
              <a:t>     meaning </a:t>
            </a:r>
            <a:r>
              <a:rPr lang="en-US" dirty="0"/>
              <a:t>to the term </a:t>
            </a:r>
            <a:r>
              <a:rPr lang="en-US" dirty="0" smtClean="0"/>
              <a:t>professional</a:t>
            </a:r>
          </a:p>
          <a:p>
            <a:pPr marL="457200" indent="-457200"/>
            <a:r>
              <a:rPr lang="en-US" dirty="0"/>
              <a:t>A professional is expected to conduct</a:t>
            </a:r>
          </a:p>
          <a:p>
            <a:pPr marL="0" indent="0">
              <a:buNone/>
            </a:pPr>
            <a:r>
              <a:rPr lang="en-US" dirty="0" smtClean="0"/>
              <a:t>     himself </a:t>
            </a:r>
            <a:r>
              <a:rPr lang="en-US" dirty="0"/>
              <a:t>or herself at a higher level</a:t>
            </a:r>
          </a:p>
          <a:p>
            <a:pPr marL="0" indent="0">
              <a:buNone/>
            </a:pPr>
            <a:r>
              <a:rPr lang="en-US" dirty="0" smtClean="0"/>
              <a:t>     than </a:t>
            </a:r>
            <a:r>
              <a:rPr lang="en-US" dirty="0"/>
              <a:t>most other members of society.</a:t>
            </a:r>
          </a:p>
          <a:p>
            <a:pPr marL="0" indent="0">
              <a:buNone/>
            </a:pPr>
            <a:endParaRPr lang="en-US" dirty="0"/>
          </a:p>
        </p:txBody>
      </p:sp>
      <p:sp>
        <p:nvSpPr>
          <p:cNvPr id="4" name="Slide Number Placeholder 3"/>
          <p:cNvSpPr>
            <a:spLocks noGrp="1"/>
          </p:cNvSpPr>
          <p:nvPr>
            <p:ph type="sldNum" sz="quarter" idx="11"/>
          </p:nvPr>
        </p:nvSpPr>
        <p:spPr/>
        <p:txBody>
          <a:bodyPr/>
          <a:lstStyle/>
          <a:p>
            <a:pPr>
              <a:defRPr/>
            </a:pPr>
            <a:fld id="{E4B49A10-D63D-40BF-849B-756219501F89}" type="slidenum">
              <a:rPr lang="en-US" smtClean="0"/>
              <a:pPr>
                <a:defRPr/>
              </a:pPr>
              <a:t>8</a:t>
            </a:fld>
            <a:endParaRPr lang="en-US" dirty="0"/>
          </a:p>
        </p:txBody>
      </p:sp>
    </p:spTree>
    <p:extLst>
      <p:ext uri="{BB962C8B-B14F-4D97-AF65-F5344CB8AC3E}">
        <p14:creationId xmlns:p14="http://schemas.microsoft.com/office/powerpoint/2010/main" val="4068217034"/>
      </p:ext>
    </p:extLst>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Laws and Ethics</a:t>
            </a:r>
            <a:endParaRPr lang="en-US" dirty="0"/>
          </a:p>
        </p:txBody>
      </p:sp>
      <p:sp>
        <p:nvSpPr>
          <p:cNvPr id="3" name="Content Placeholder 2"/>
          <p:cNvSpPr>
            <a:spLocks noGrp="1"/>
          </p:cNvSpPr>
          <p:nvPr>
            <p:ph idx="1"/>
          </p:nvPr>
        </p:nvSpPr>
        <p:spPr>
          <a:xfrm>
            <a:off x="501649" y="1208088"/>
            <a:ext cx="8279095" cy="5067452"/>
          </a:xfrm>
        </p:spPr>
        <p:txBody>
          <a:bodyPr/>
          <a:lstStyle/>
          <a:p>
            <a:pPr algn="ctr"/>
            <a:r>
              <a:rPr lang="en-US" dirty="0" smtClean="0"/>
              <a:t>Is there a difference?</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a:defRPr/>
            </a:pPr>
            <a:fld id="{E4B49A10-D63D-40BF-849B-756219501F89}" type="slidenum">
              <a:rPr lang="en-US" smtClean="0"/>
              <a:pPr>
                <a:defRPr/>
              </a:pPr>
              <a:t>9</a:t>
            </a:fld>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9717" y="1908784"/>
            <a:ext cx="2238375" cy="203835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2145" y="1774121"/>
            <a:ext cx="1773936" cy="173736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8224" y="4160076"/>
            <a:ext cx="2560320" cy="1920240"/>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28923" y="3947134"/>
            <a:ext cx="2219325" cy="2057400"/>
          </a:xfrm>
          <a:prstGeom prst="rect">
            <a:avLst/>
          </a:prstGeom>
        </p:spPr>
      </p:pic>
    </p:spTree>
    <p:extLst>
      <p:ext uri="{BB962C8B-B14F-4D97-AF65-F5344CB8AC3E}">
        <p14:creationId xmlns:p14="http://schemas.microsoft.com/office/powerpoint/2010/main" val="571275956"/>
      </p:ext>
    </p:extLst>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dirty="0"/>
              <a:t>A Person’s Ethical Standards</a:t>
            </a:r>
            <a:br>
              <a:rPr lang="en-US" sz="3200" dirty="0"/>
            </a:br>
            <a:r>
              <a:rPr lang="en-US" sz="3200" dirty="0"/>
              <a:t>Differ from General Society</a:t>
            </a:r>
          </a:p>
        </p:txBody>
      </p:sp>
      <p:sp>
        <p:nvSpPr>
          <p:cNvPr id="3" name="Content Placeholder 2"/>
          <p:cNvSpPr>
            <a:spLocks noGrp="1"/>
          </p:cNvSpPr>
          <p:nvPr>
            <p:ph idx="1"/>
          </p:nvPr>
        </p:nvSpPr>
        <p:spPr/>
        <p:txBody>
          <a:bodyPr/>
          <a:lstStyle/>
          <a:p>
            <a:pPr marL="0" indent="0">
              <a:buNone/>
            </a:pPr>
            <a:endParaRPr lang="en-US" dirty="0" smtClean="0"/>
          </a:p>
          <a:p>
            <a:pPr marL="0" indent="0">
              <a:buNone/>
            </a:pPr>
            <a:endParaRPr lang="en-US" dirty="0"/>
          </a:p>
        </p:txBody>
      </p:sp>
      <p:sp>
        <p:nvSpPr>
          <p:cNvPr id="4" name="Slide Number Placeholder 3"/>
          <p:cNvSpPr>
            <a:spLocks noGrp="1"/>
          </p:cNvSpPr>
          <p:nvPr>
            <p:ph type="sldNum" sz="quarter" idx="11"/>
          </p:nvPr>
        </p:nvSpPr>
        <p:spPr/>
        <p:txBody>
          <a:bodyPr/>
          <a:lstStyle/>
          <a:p>
            <a:pPr>
              <a:defRPr/>
            </a:pPr>
            <a:fld id="{E4B49A10-D63D-40BF-849B-756219501F89}" type="slidenum">
              <a:rPr lang="en-US" smtClean="0"/>
              <a:pPr>
                <a:defRPr/>
              </a:pPr>
              <a:t>10</a:t>
            </a:fld>
            <a:endParaRPr lang="en-US" dirty="0"/>
          </a:p>
        </p:txBody>
      </p:sp>
      <p:sp>
        <p:nvSpPr>
          <p:cNvPr id="5" name="Rectangle 3"/>
          <p:cNvSpPr>
            <a:spLocks noChangeArrowheads="1"/>
          </p:cNvSpPr>
          <p:nvPr/>
        </p:nvSpPr>
        <p:spPr bwMode="auto">
          <a:xfrm>
            <a:off x="639763" y="2284413"/>
            <a:ext cx="2193925" cy="639762"/>
          </a:xfrm>
          <a:prstGeom prst="rect">
            <a:avLst/>
          </a:prstGeom>
          <a:gradFill rotWithShape="0">
            <a:gsLst>
              <a:gs pos="0">
                <a:schemeClr val="hlink"/>
              </a:gs>
              <a:gs pos="100000">
                <a:schemeClr val="hlink">
                  <a:gamma/>
                  <a:shade val="46275"/>
                  <a:invGamma/>
                </a:schemeClr>
              </a:gs>
            </a:gsLst>
            <a:path path="shape">
              <a:fillToRect l="50000" t="50000" r="50000" b="50000"/>
            </a:path>
          </a:gradFill>
          <a:ln w="12700">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lstStyle/>
          <a:p>
            <a:pPr algn="ctr" eaLnBrk="0" hangingPunct="0"/>
            <a:r>
              <a:rPr lang="en-US" dirty="0"/>
              <a:t>Embezzlers</a:t>
            </a:r>
          </a:p>
        </p:txBody>
      </p:sp>
      <p:sp>
        <p:nvSpPr>
          <p:cNvPr id="6" name="Rectangle 4"/>
          <p:cNvSpPr>
            <a:spLocks noChangeArrowheads="1"/>
          </p:cNvSpPr>
          <p:nvPr/>
        </p:nvSpPr>
        <p:spPr bwMode="auto">
          <a:xfrm>
            <a:off x="3473450" y="2284413"/>
            <a:ext cx="2193925" cy="639762"/>
          </a:xfrm>
          <a:prstGeom prst="rect">
            <a:avLst/>
          </a:prstGeom>
          <a:gradFill rotWithShape="0">
            <a:gsLst>
              <a:gs pos="0">
                <a:srgbClr val="33CC33"/>
              </a:gs>
              <a:gs pos="100000">
                <a:srgbClr val="33CC33">
                  <a:gamma/>
                  <a:shade val="46275"/>
                  <a:invGamma/>
                </a:srgbClr>
              </a:gs>
            </a:gsLst>
            <a:path path="shape">
              <a:fillToRect l="50000" t="50000" r="50000" b="50000"/>
            </a:path>
          </a:gradFill>
          <a:ln w="12700">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lstStyle/>
          <a:p>
            <a:pPr algn="ctr" eaLnBrk="0" hangingPunct="0"/>
            <a:r>
              <a:rPr lang="en-US" dirty="0"/>
              <a:t>Con artists</a:t>
            </a:r>
          </a:p>
        </p:txBody>
      </p:sp>
      <p:sp>
        <p:nvSpPr>
          <p:cNvPr id="7" name="Rectangle 5"/>
          <p:cNvSpPr>
            <a:spLocks noChangeArrowheads="1"/>
          </p:cNvSpPr>
          <p:nvPr/>
        </p:nvSpPr>
        <p:spPr bwMode="auto">
          <a:xfrm>
            <a:off x="6307138" y="2284413"/>
            <a:ext cx="2193925" cy="639762"/>
          </a:xfrm>
          <a:prstGeom prst="rect">
            <a:avLst/>
          </a:prstGeom>
          <a:gradFill rotWithShape="0">
            <a:gsLst>
              <a:gs pos="0">
                <a:srgbClr val="FF9900"/>
              </a:gs>
              <a:gs pos="100000">
                <a:srgbClr val="FF9900">
                  <a:gamma/>
                  <a:shade val="46275"/>
                  <a:invGamma/>
                </a:srgbClr>
              </a:gs>
            </a:gsLst>
            <a:path path="shape">
              <a:fillToRect l="50000" t="50000" r="50000" b="50000"/>
            </a:path>
          </a:gradFill>
          <a:ln w="12700">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lstStyle/>
          <a:p>
            <a:pPr algn="ctr" eaLnBrk="0" hangingPunct="0"/>
            <a:r>
              <a:rPr lang="en-US" dirty="0"/>
              <a:t>Shoplifters</a:t>
            </a:r>
          </a:p>
        </p:txBody>
      </p:sp>
      <p:sp>
        <p:nvSpPr>
          <p:cNvPr id="8" name="Rectangle 6"/>
          <p:cNvSpPr>
            <a:spLocks noChangeArrowheads="1"/>
          </p:cNvSpPr>
          <p:nvPr/>
        </p:nvSpPr>
        <p:spPr bwMode="auto">
          <a:xfrm>
            <a:off x="639763" y="3473450"/>
            <a:ext cx="7861300" cy="2101850"/>
          </a:xfrm>
          <a:prstGeom prst="rect">
            <a:avLst/>
          </a:prstGeom>
          <a:gradFill rotWithShape="0">
            <a:gsLst>
              <a:gs pos="0">
                <a:srgbClr val="969696"/>
              </a:gs>
              <a:gs pos="100000">
                <a:srgbClr val="969696">
                  <a:gamma/>
                  <a:shade val="46275"/>
                  <a:invGamma/>
                </a:srgbClr>
              </a:gs>
            </a:gsLst>
            <a:path path="shape">
              <a:fillToRect l="50000" t="50000" r="50000" b="50000"/>
            </a:path>
          </a:gradFill>
          <a:ln w="12700">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lstStyle/>
          <a:p>
            <a:pPr algn="ctr" eaLnBrk="0" hangingPunct="0"/>
            <a:r>
              <a:rPr lang="en-US" sz="2800" dirty="0"/>
              <a:t>Most people who commit such acts feel no</a:t>
            </a:r>
          </a:p>
          <a:p>
            <a:pPr algn="ctr" eaLnBrk="0" hangingPunct="0"/>
            <a:r>
              <a:rPr lang="en-US" sz="2800" dirty="0"/>
              <a:t>remorse when they are apprehended because</a:t>
            </a:r>
          </a:p>
          <a:p>
            <a:pPr algn="ctr" eaLnBrk="0" hangingPunct="0"/>
            <a:r>
              <a:rPr lang="en-US" sz="2800" dirty="0"/>
              <a:t>their ethical standards differ from those of</a:t>
            </a:r>
          </a:p>
          <a:p>
            <a:pPr algn="ctr" eaLnBrk="0" hangingPunct="0"/>
            <a:r>
              <a:rPr lang="en-US" sz="2800" dirty="0"/>
              <a:t>society as a whole.</a:t>
            </a:r>
          </a:p>
        </p:txBody>
      </p:sp>
    </p:spTree>
    <p:extLst>
      <p:ext uri="{BB962C8B-B14F-4D97-AF65-F5344CB8AC3E}">
        <p14:creationId xmlns:p14="http://schemas.microsoft.com/office/powerpoint/2010/main" val="252279013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18" presetClass="entr" presetSubtype="6"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strips(downRight)">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P spid="6" grpId="0" animBg="1" autoUpdateAnimBg="0"/>
      <p:bldP spid="7" grpId="0" animBg="1" autoUpdateAnimBg="0"/>
      <p:bldP spid="8" grpId="0" animBg="1"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937" y="0"/>
            <a:ext cx="8235863" cy="1064712"/>
          </a:xfrm>
        </p:spPr>
        <p:txBody>
          <a:bodyPr/>
          <a:lstStyle/>
          <a:p>
            <a:pPr algn="ctr"/>
            <a:r>
              <a:rPr lang="en-US" sz="3200" dirty="0" smtClean="0"/>
              <a:t>What Would You Do?</a:t>
            </a:r>
            <a:endParaRPr lang="en-US" sz="3200" dirty="0"/>
          </a:p>
        </p:txBody>
      </p:sp>
      <p:sp>
        <p:nvSpPr>
          <p:cNvPr id="3" name="Content Placeholder 2"/>
          <p:cNvSpPr>
            <a:spLocks noGrp="1"/>
          </p:cNvSpPr>
          <p:nvPr>
            <p:ph idx="1"/>
          </p:nvPr>
        </p:nvSpPr>
        <p:spPr>
          <a:xfrm>
            <a:off x="175363" y="1227551"/>
            <a:ext cx="8718115" cy="4308954"/>
          </a:xfrm>
        </p:spPr>
        <p:txBody>
          <a:bodyPr/>
          <a:lstStyle/>
          <a:p>
            <a:pPr marL="0" indent="0">
              <a:buNone/>
            </a:pPr>
            <a:endParaRPr lang="en-US" dirty="0" smtClean="0"/>
          </a:p>
          <a:p>
            <a:pPr marL="0" indent="0" algn="ctr">
              <a:buNone/>
            </a:pPr>
            <a:endParaRPr lang="en-US" dirty="0"/>
          </a:p>
        </p:txBody>
      </p:sp>
      <p:sp>
        <p:nvSpPr>
          <p:cNvPr id="4" name="Slide Number Placeholder 3"/>
          <p:cNvSpPr>
            <a:spLocks noGrp="1"/>
          </p:cNvSpPr>
          <p:nvPr>
            <p:ph type="sldNum" sz="quarter" idx="11"/>
          </p:nvPr>
        </p:nvSpPr>
        <p:spPr/>
        <p:txBody>
          <a:bodyPr/>
          <a:lstStyle/>
          <a:p>
            <a:pPr>
              <a:defRPr/>
            </a:pPr>
            <a:fld id="{E4B49A10-D63D-40BF-849B-756219501F89}" type="slidenum">
              <a:rPr lang="en-US" smtClean="0"/>
              <a:pPr>
                <a:defRPr/>
              </a:pPr>
              <a:t>11</a:t>
            </a:fld>
            <a:endParaRPr lang="en-US" dirty="0"/>
          </a:p>
        </p:txBody>
      </p:sp>
      <p:sp>
        <p:nvSpPr>
          <p:cNvPr id="5" name="Rectangle 3"/>
          <p:cNvSpPr>
            <a:spLocks noChangeArrowheads="1"/>
          </p:cNvSpPr>
          <p:nvPr/>
        </p:nvSpPr>
        <p:spPr bwMode="auto">
          <a:xfrm>
            <a:off x="365125" y="2284413"/>
            <a:ext cx="8410575" cy="1096962"/>
          </a:xfrm>
          <a:prstGeom prst="rect">
            <a:avLst/>
          </a:prstGeom>
          <a:gradFill rotWithShape="0">
            <a:gsLst>
              <a:gs pos="0">
                <a:schemeClr val="hlink">
                  <a:gamma/>
                  <a:shade val="46275"/>
                  <a:invGamma/>
                </a:schemeClr>
              </a:gs>
              <a:gs pos="50000">
                <a:schemeClr val="hlink"/>
              </a:gs>
              <a:gs pos="100000">
                <a:schemeClr val="hlink">
                  <a:gamma/>
                  <a:shade val="46275"/>
                  <a:invGamma/>
                </a:schemeClr>
              </a:gs>
            </a:gsLst>
            <a:lin ang="0" scaled="1"/>
          </a:gradFill>
          <a:ln w="12700">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lstStyle/>
          <a:p>
            <a:pPr marL="457200" indent="-457200" algn="ctr" eaLnBrk="0" hangingPunct="0"/>
            <a:r>
              <a:rPr lang="en-US" sz="2800" i="1" dirty="0" smtClean="0">
                <a:solidFill>
                  <a:srgbClr val="FFFF00"/>
                </a:solidFill>
              </a:rPr>
              <a:t>A Person ( not you)  </a:t>
            </a:r>
            <a:r>
              <a:rPr lang="en-US" sz="2800" dirty="0" smtClean="0"/>
              <a:t>finds </a:t>
            </a:r>
            <a:r>
              <a:rPr lang="en-US" sz="2800" dirty="0"/>
              <a:t>a briefcase containing</a:t>
            </a:r>
          </a:p>
          <a:p>
            <a:pPr marL="457200" indent="-457200" algn="ctr" eaLnBrk="0" hangingPunct="0"/>
            <a:r>
              <a:rPr lang="en-US" sz="2800" dirty="0"/>
              <a:t>important papers and $</a:t>
            </a:r>
            <a:r>
              <a:rPr lang="en-US" sz="2800" dirty="0" smtClean="0"/>
              <a:t>10,000</a:t>
            </a:r>
            <a:r>
              <a:rPr lang="en-US" sz="2800" dirty="0"/>
              <a:t>.</a:t>
            </a:r>
          </a:p>
        </p:txBody>
      </p:sp>
      <p:sp>
        <p:nvSpPr>
          <p:cNvPr id="6" name="Rectangle 4"/>
          <p:cNvSpPr>
            <a:spLocks noChangeArrowheads="1"/>
          </p:cNvSpPr>
          <p:nvPr/>
        </p:nvSpPr>
        <p:spPr bwMode="auto">
          <a:xfrm>
            <a:off x="365125" y="3381375"/>
            <a:ext cx="8410575" cy="639763"/>
          </a:xfrm>
          <a:prstGeom prst="rect">
            <a:avLst/>
          </a:prstGeom>
          <a:gradFill rotWithShape="0">
            <a:gsLst>
              <a:gs pos="0">
                <a:srgbClr val="33CC33">
                  <a:gamma/>
                  <a:shade val="46275"/>
                  <a:invGamma/>
                </a:srgbClr>
              </a:gs>
              <a:gs pos="50000">
                <a:srgbClr val="33CC33"/>
              </a:gs>
              <a:gs pos="100000">
                <a:srgbClr val="33CC33">
                  <a:gamma/>
                  <a:shade val="46275"/>
                  <a:invGamma/>
                </a:srgbClr>
              </a:gs>
            </a:gsLst>
            <a:lin ang="0" scaled="1"/>
          </a:gradFill>
          <a:ln w="12700">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lstStyle/>
          <a:p>
            <a:pPr marL="457200" indent="-457200" algn="ctr" eaLnBrk="0" hangingPunct="0"/>
            <a:r>
              <a:rPr lang="en-US" sz="2800" dirty="0"/>
              <a:t>He tosses the briefcase and keeps the money</a:t>
            </a:r>
            <a:r>
              <a:rPr lang="en-US" sz="2800" dirty="0" smtClean="0"/>
              <a:t>. </a:t>
            </a:r>
            <a:endParaRPr lang="en-US" sz="2800" dirty="0"/>
          </a:p>
        </p:txBody>
      </p:sp>
      <p:sp>
        <p:nvSpPr>
          <p:cNvPr id="7" name="Rectangle 5"/>
          <p:cNvSpPr>
            <a:spLocks noChangeArrowheads="1"/>
          </p:cNvSpPr>
          <p:nvPr/>
        </p:nvSpPr>
        <p:spPr bwMode="auto">
          <a:xfrm>
            <a:off x="365123" y="4021138"/>
            <a:ext cx="8410575" cy="639762"/>
          </a:xfrm>
          <a:prstGeom prst="rect">
            <a:avLst/>
          </a:prstGeom>
          <a:gradFill rotWithShape="0">
            <a:gsLst>
              <a:gs pos="0">
                <a:srgbClr val="FF9900">
                  <a:gamma/>
                  <a:shade val="46275"/>
                  <a:invGamma/>
                </a:srgbClr>
              </a:gs>
              <a:gs pos="50000">
                <a:srgbClr val="FF9900"/>
              </a:gs>
              <a:gs pos="100000">
                <a:srgbClr val="FF9900">
                  <a:gamma/>
                  <a:shade val="46275"/>
                  <a:invGamma/>
                </a:srgbClr>
              </a:gs>
            </a:gsLst>
            <a:lin ang="0" scaled="1"/>
          </a:gradFill>
          <a:ln w="12700">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lstStyle/>
          <a:p>
            <a:pPr marL="457200" indent="-457200" algn="ctr" eaLnBrk="0" hangingPunct="0"/>
            <a:r>
              <a:rPr lang="en-US" sz="2800" dirty="0"/>
              <a:t>He brags to his friends about his good fortune</a:t>
            </a:r>
            <a:r>
              <a:rPr lang="en-US" dirty="0"/>
              <a:t>.</a:t>
            </a:r>
          </a:p>
        </p:txBody>
      </p:sp>
      <p:sp>
        <p:nvSpPr>
          <p:cNvPr id="8" name="Rectangle 6"/>
          <p:cNvSpPr>
            <a:spLocks noChangeArrowheads="1"/>
          </p:cNvSpPr>
          <p:nvPr/>
        </p:nvSpPr>
        <p:spPr bwMode="auto">
          <a:xfrm>
            <a:off x="365121" y="4660898"/>
            <a:ext cx="8410575" cy="639763"/>
          </a:xfrm>
          <a:prstGeom prst="rect">
            <a:avLst/>
          </a:prstGeom>
          <a:gradFill rotWithShape="0">
            <a:gsLst>
              <a:gs pos="0">
                <a:srgbClr val="969696">
                  <a:gamma/>
                  <a:shade val="46275"/>
                  <a:invGamma/>
                </a:srgbClr>
              </a:gs>
              <a:gs pos="50000">
                <a:srgbClr val="969696"/>
              </a:gs>
              <a:gs pos="100000">
                <a:srgbClr val="969696">
                  <a:gamma/>
                  <a:shade val="46275"/>
                  <a:invGamma/>
                </a:srgbClr>
              </a:gs>
            </a:gsLst>
            <a:lin ang="0" scaled="1"/>
          </a:gradFill>
          <a:ln w="12700">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lstStyle/>
          <a:p>
            <a:pPr marL="457200" indent="-457200" algn="ctr" eaLnBrk="0" hangingPunct="0"/>
            <a:r>
              <a:rPr lang="en-US" sz="2800" dirty="0"/>
              <a:t>This action probably differs from most of society</a:t>
            </a:r>
            <a:r>
              <a:rPr lang="en-US" dirty="0"/>
              <a:t>.</a:t>
            </a:r>
          </a:p>
        </p:txBody>
      </p:sp>
    </p:spTree>
    <p:extLst>
      <p:ext uri="{BB962C8B-B14F-4D97-AF65-F5344CB8AC3E}">
        <p14:creationId xmlns:p14="http://schemas.microsoft.com/office/powerpoint/2010/main" val="72055501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strips(downRigh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strips(downRigh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strips(downRight)">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P spid="6" grpId="0" animBg="1" autoUpdateAnimBg="0"/>
      <p:bldP spid="7" grpId="0" animBg="1" autoUpdateAnimBg="0"/>
      <p:bldP spid="8" grpId="0" animBg="1"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E4B49A10-D63D-40BF-849B-756219501F89}" type="slidenum">
              <a:rPr lang="en-US" smtClean="0"/>
              <a:pPr>
                <a:defRPr/>
              </a:pPr>
              <a:t>12</a:t>
            </a:fld>
            <a:endParaRPr lang="en-US" dirty="0"/>
          </a:p>
        </p:txBody>
      </p:sp>
      <p:sp>
        <p:nvSpPr>
          <p:cNvPr id="2" name="Title 1"/>
          <p:cNvSpPr>
            <a:spLocks noGrp="1"/>
          </p:cNvSpPr>
          <p:nvPr>
            <p:ph type="title" idx="4294967295"/>
          </p:nvPr>
        </p:nvSpPr>
        <p:spPr>
          <a:xfrm>
            <a:off x="0" y="0"/>
            <a:ext cx="8229600" cy="884238"/>
          </a:xfrm>
        </p:spPr>
        <p:txBody>
          <a:bodyPr/>
          <a:lstStyle/>
          <a:p>
            <a:pPr algn="ctr"/>
            <a:r>
              <a:rPr lang="en-US" sz="3200" dirty="0"/>
              <a:t>Rationalizing</a:t>
            </a:r>
            <a:br>
              <a:rPr lang="en-US" sz="3200" dirty="0"/>
            </a:br>
            <a:r>
              <a:rPr lang="en-US" sz="3200" dirty="0"/>
              <a:t>Unethical Behavior</a:t>
            </a:r>
          </a:p>
        </p:txBody>
      </p:sp>
      <p:sp>
        <p:nvSpPr>
          <p:cNvPr id="5" name="Rectangle 3"/>
          <p:cNvSpPr>
            <a:spLocks noChangeArrowheads="1"/>
          </p:cNvSpPr>
          <p:nvPr/>
        </p:nvSpPr>
        <p:spPr bwMode="auto">
          <a:xfrm>
            <a:off x="547688" y="2466975"/>
            <a:ext cx="4570412" cy="914400"/>
          </a:xfrm>
          <a:prstGeom prst="rect">
            <a:avLst/>
          </a:prstGeom>
          <a:gradFill rotWithShape="0">
            <a:gsLst>
              <a:gs pos="0">
                <a:schemeClr val="hlink"/>
              </a:gs>
              <a:gs pos="100000">
                <a:schemeClr val="hlink">
                  <a:gamma/>
                  <a:shade val="46275"/>
                  <a:invGamma/>
                </a:schemeClr>
              </a:gs>
            </a:gsLst>
            <a:path path="shape">
              <a:fillToRect l="50000" t="50000" r="50000" b="50000"/>
            </a:path>
          </a:gradFill>
          <a:ln w="12700">
            <a:miter lim="800000"/>
            <a:headEnd/>
            <a:tailEnd/>
          </a:ln>
          <a:effectLst/>
          <a:scene3d>
            <a:camera prst="legacyObliqueTopLeft"/>
            <a:lightRig rig="legacyFlat3" dir="t"/>
          </a:scene3d>
          <a:sp3d extrusionH="430200" prstMaterial="legacyMatte">
            <a:bevelT w="13500" h="13500" prst="angle"/>
            <a:bevelB w="13500" h="13500" prst="angle"/>
            <a:extrusionClr>
              <a:schemeClr val="hlink"/>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flatTx/>
          </a:bodyPr>
          <a:lstStyle/>
          <a:p>
            <a:pPr marL="457200" indent="-457200" eaLnBrk="0" hangingPunct="0"/>
            <a:r>
              <a:rPr lang="en-US" dirty="0"/>
              <a:t>Everybody does it.</a:t>
            </a:r>
          </a:p>
        </p:txBody>
      </p:sp>
      <p:sp>
        <p:nvSpPr>
          <p:cNvPr id="6" name="Rectangle 4"/>
          <p:cNvSpPr>
            <a:spLocks noChangeArrowheads="1"/>
          </p:cNvSpPr>
          <p:nvPr/>
        </p:nvSpPr>
        <p:spPr bwMode="auto">
          <a:xfrm>
            <a:off x="547688" y="3746500"/>
            <a:ext cx="6399212" cy="914400"/>
          </a:xfrm>
          <a:prstGeom prst="rect">
            <a:avLst/>
          </a:prstGeom>
          <a:gradFill rotWithShape="0">
            <a:gsLst>
              <a:gs pos="0">
                <a:srgbClr val="33CC33"/>
              </a:gs>
              <a:gs pos="100000">
                <a:srgbClr val="33CC33">
                  <a:gamma/>
                  <a:shade val="46275"/>
                  <a:invGamma/>
                </a:srgbClr>
              </a:gs>
            </a:gsLst>
            <a:path path="shape">
              <a:fillToRect l="50000" t="50000" r="50000" b="50000"/>
            </a:path>
          </a:gradFill>
          <a:ln w="12700">
            <a:miter lim="800000"/>
            <a:headEnd/>
            <a:tailEnd/>
          </a:ln>
          <a:effectLst/>
          <a:scene3d>
            <a:camera prst="legacyObliqueTopLeft"/>
            <a:lightRig rig="legacyFlat3" dir="t"/>
          </a:scene3d>
          <a:sp3d extrusionH="430200" prstMaterial="legacyMatte">
            <a:bevelT w="13500" h="13500" prst="angle"/>
            <a:bevelB w="13500" h="13500" prst="angle"/>
            <a:extrusionClr>
              <a:srgbClr val="33CC33"/>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flatTx/>
          </a:bodyPr>
          <a:lstStyle/>
          <a:p>
            <a:pPr eaLnBrk="0" hangingPunct="0"/>
            <a:r>
              <a:rPr lang="en-US" dirty="0"/>
              <a:t>If it’s legal, it’s ethical.</a:t>
            </a:r>
          </a:p>
        </p:txBody>
      </p:sp>
      <p:sp>
        <p:nvSpPr>
          <p:cNvPr id="7" name="Rectangle 5"/>
          <p:cNvSpPr>
            <a:spLocks noChangeArrowheads="1"/>
          </p:cNvSpPr>
          <p:nvPr/>
        </p:nvSpPr>
        <p:spPr bwMode="auto">
          <a:xfrm>
            <a:off x="547688" y="5027613"/>
            <a:ext cx="8226425" cy="914400"/>
          </a:xfrm>
          <a:prstGeom prst="rect">
            <a:avLst/>
          </a:prstGeom>
          <a:gradFill rotWithShape="0">
            <a:gsLst>
              <a:gs pos="0">
                <a:srgbClr val="FF9900"/>
              </a:gs>
              <a:gs pos="100000">
                <a:srgbClr val="FF9900">
                  <a:gamma/>
                  <a:shade val="46275"/>
                  <a:invGamma/>
                </a:srgbClr>
              </a:gs>
            </a:gsLst>
            <a:path path="shape">
              <a:fillToRect l="50000" t="50000" r="50000" b="50000"/>
            </a:path>
          </a:gradFill>
          <a:ln w="12700">
            <a:miter lim="800000"/>
            <a:headEnd/>
            <a:tailEnd/>
          </a:ln>
          <a:effectLst/>
          <a:scene3d>
            <a:camera prst="legacyObliqueTopLeft"/>
            <a:lightRig rig="legacyFlat3" dir="t"/>
          </a:scene3d>
          <a:sp3d extrusionH="430200" prstMaterial="legacyMatte">
            <a:bevelT w="13500" h="13500" prst="angle"/>
            <a:bevelB w="13500" h="13500" prst="angle"/>
            <a:extrusionClr>
              <a:srgbClr val="FF990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flatTx/>
          </a:bodyPr>
          <a:lstStyle/>
          <a:p>
            <a:pPr eaLnBrk="0" hangingPunct="0"/>
            <a:r>
              <a:rPr lang="en-US" dirty="0"/>
              <a:t>Likelihood of discovery and consequences</a:t>
            </a:r>
          </a:p>
        </p:txBody>
      </p:sp>
    </p:spTree>
    <p:extLst>
      <p:ext uri="{BB962C8B-B14F-4D97-AF65-F5344CB8AC3E}">
        <p14:creationId xmlns:p14="http://schemas.microsoft.com/office/powerpoint/2010/main" val="116919407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strips(downRigh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strips(downRight)">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P spid="6" grpId="0" animBg="1" autoUpdateAnimBg="0"/>
      <p:bldP spid="7" grpId="0" animBg="1"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smtClean="0"/>
              <a:t>Ethical Issues and Case Management</a:t>
            </a:r>
            <a:endParaRPr lang="en-US" sz="3600" dirty="0"/>
          </a:p>
        </p:txBody>
      </p:sp>
      <p:sp>
        <p:nvSpPr>
          <p:cNvPr id="3" name="Content Placeholder 2"/>
          <p:cNvSpPr>
            <a:spLocks noGrp="1"/>
          </p:cNvSpPr>
          <p:nvPr>
            <p:ph idx="1"/>
          </p:nvPr>
        </p:nvSpPr>
        <p:spPr>
          <a:xfrm>
            <a:off x="501650" y="1208087"/>
            <a:ext cx="8228991" cy="4729249"/>
          </a:xfrm>
        </p:spPr>
        <p:txBody>
          <a:bodyPr/>
          <a:lstStyle/>
          <a:p>
            <a:r>
              <a:rPr lang="en-US" dirty="0" smtClean="0"/>
              <a:t>How do you keep a client-focused approach, provide quality service and still meet the company and customer objectives?</a:t>
            </a:r>
          </a:p>
          <a:p>
            <a:endParaRPr lang="en-US" dirty="0"/>
          </a:p>
          <a:p>
            <a:r>
              <a:rPr lang="en-US" dirty="0"/>
              <a:t>C</a:t>
            </a:r>
            <a:r>
              <a:rPr lang="en-US" dirty="0" smtClean="0"/>
              <a:t>an you satisfy all parties involved without breaking the rules?</a:t>
            </a:r>
          </a:p>
          <a:p>
            <a:endParaRPr lang="en-US" dirty="0"/>
          </a:p>
          <a:p>
            <a:r>
              <a:rPr lang="en-US" dirty="0" smtClean="0"/>
              <a:t>Sometimes breaking a rule is just how business is done.</a:t>
            </a:r>
          </a:p>
          <a:p>
            <a:endParaRPr lang="en-US" dirty="0"/>
          </a:p>
          <a:p>
            <a:endParaRPr lang="en-US" dirty="0"/>
          </a:p>
        </p:txBody>
      </p:sp>
      <p:sp>
        <p:nvSpPr>
          <p:cNvPr id="4" name="Slide Number Placeholder 3"/>
          <p:cNvSpPr>
            <a:spLocks noGrp="1"/>
          </p:cNvSpPr>
          <p:nvPr>
            <p:ph type="sldNum" sz="quarter" idx="11"/>
          </p:nvPr>
        </p:nvSpPr>
        <p:spPr/>
        <p:txBody>
          <a:bodyPr/>
          <a:lstStyle/>
          <a:p>
            <a:pPr>
              <a:defRPr/>
            </a:pPr>
            <a:fld id="{E4B49A10-D63D-40BF-849B-756219501F89}" type="slidenum">
              <a:rPr lang="en-US" smtClean="0"/>
              <a:pPr>
                <a:defRPr/>
              </a:pPr>
              <a:t>13</a:t>
            </a:fld>
            <a:endParaRPr lang="en-US" dirty="0"/>
          </a:p>
        </p:txBody>
      </p:sp>
    </p:spTree>
    <p:extLst>
      <p:ext uri="{BB962C8B-B14F-4D97-AF65-F5344CB8AC3E}">
        <p14:creationId xmlns:p14="http://schemas.microsoft.com/office/powerpoint/2010/main" val="3552123840"/>
      </p:ext>
    </p:extLst>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Keys to Professional Ethical Behavior</a:t>
            </a:r>
            <a:endParaRPr lang="en-US" dirty="0"/>
          </a:p>
        </p:txBody>
      </p:sp>
      <p:sp>
        <p:nvSpPr>
          <p:cNvPr id="3" name="Content Placeholder 2"/>
          <p:cNvSpPr>
            <a:spLocks noGrp="1"/>
          </p:cNvSpPr>
          <p:nvPr>
            <p:ph idx="1"/>
          </p:nvPr>
        </p:nvSpPr>
        <p:spPr>
          <a:xfrm>
            <a:off x="513566" y="1208087"/>
            <a:ext cx="8217683" cy="4904613"/>
          </a:xfrm>
        </p:spPr>
        <p:txBody>
          <a:bodyPr/>
          <a:lstStyle/>
          <a:p>
            <a:r>
              <a:rPr lang="en-US" dirty="0" smtClean="0"/>
              <a:t>Practicing acceptable personal behavior. </a:t>
            </a:r>
          </a:p>
          <a:p>
            <a:r>
              <a:rPr lang="en-US" dirty="0" smtClean="0"/>
              <a:t>Must be based on FAIRNESS. Always negotiate or act in good faith.</a:t>
            </a:r>
          </a:p>
          <a:p>
            <a:r>
              <a:rPr lang="en-US" dirty="0" smtClean="0"/>
              <a:t>Requires Integrity. This refers to reliability and consistency. Treat people with respect and honesty. Ethical professionals back up their promises and they keep their commitments.</a:t>
            </a:r>
          </a:p>
          <a:p>
            <a:r>
              <a:rPr lang="en-US" dirty="0" smtClean="0"/>
              <a:t>Require Telling the TRUTH. In most cases, telling the truth is not only the law, ethics requires it.</a:t>
            </a:r>
          </a:p>
          <a:p>
            <a:endParaRPr lang="en-US" dirty="0"/>
          </a:p>
        </p:txBody>
      </p:sp>
      <p:sp>
        <p:nvSpPr>
          <p:cNvPr id="4" name="Slide Number Placeholder 3"/>
          <p:cNvSpPr>
            <a:spLocks noGrp="1"/>
          </p:cNvSpPr>
          <p:nvPr>
            <p:ph type="sldNum" sz="quarter" idx="11"/>
          </p:nvPr>
        </p:nvSpPr>
        <p:spPr/>
        <p:txBody>
          <a:bodyPr/>
          <a:lstStyle/>
          <a:p>
            <a:pPr>
              <a:defRPr/>
            </a:pPr>
            <a:fld id="{E4B49A10-D63D-40BF-849B-756219501F89}" type="slidenum">
              <a:rPr lang="en-US" smtClean="0"/>
              <a:pPr>
                <a:defRPr/>
              </a:pPr>
              <a:t>14</a:t>
            </a:fld>
            <a:endParaRPr lang="en-US" dirty="0"/>
          </a:p>
        </p:txBody>
      </p:sp>
    </p:spTree>
    <p:extLst>
      <p:ext uri="{BB962C8B-B14F-4D97-AF65-F5344CB8AC3E}">
        <p14:creationId xmlns:p14="http://schemas.microsoft.com/office/powerpoint/2010/main" val="2528845114"/>
      </p:ext>
    </p:extLst>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Code of Ethics</a:t>
            </a:r>
            <a:endParaRPr lang="en-US" dirty="0"/>
          </a:p>
        </p:txBody>
      </p:sp>
      <p:sp>
        <p:nvSpPr>
          <p:cNvPr id="3" name="Content Placeholder 2"/>
          <p:cNvSpPr>
            <a:spLocks noGrp="1"/>
          </p:cNvSpPr>
          <p:nvPr>
            <p:ph idx="1"/>
          </p:nvPr>
        </p:nvSpPr>
        <p:spPr>
          <a:xfrm>
            <a:off x="501649" y="1208088"/>
            <a:ext cx="8366777" cy="4967244"/>
          </a:xfrm>
        </p:spPr>
        <p:txBody>
          <a:bodyPr/>
          <a:lstStyle/>
          <a:p>
            <a:pPr marL="0" indent="0" algn="ctr">
              <a:buNone/>
            </a:pPr>
            <a:r>
              <a:rPr lang="en-US" sz="7200" dirty="0" smtClean="0"/>
              <a:t>Do You Know What They Are?</a:t>
            </a:r>
          </a:p>
          <a:p>
            <a:pPr marL="0" indent="0" algn="ctr">
              <a:buNone/>
            </a:pPr>
            <a:endParaRPr lang="en-US" sz="7200" dirty="0"/>
          </a:p>
        </p:txBody>
      </p:sp>
      <p:sp>
        <p:nvSpPr>
          <p:cNvPr id="4" name="Slide Number Placeholder 3"/>
          <p:cNvSpPr>
            <a:spLocks noGrp="1"/>
          </p:cNvSpPr>
          <p:nvPr>
            <p:ph type="sldNum" sz="quarter" idx="11"/>
          </p:nvPr>
        </p:nvSpPr>
        <p:spPr/>
        <p:txBody>
          <a:bodyPr/>
          <a:lstStyle/>
          <a:p>
            <a:pPr>
              <a:defRPr/>
            </a:pPr>
            <a:fld id="{E4B49A10-D63D-40BF-849B-756219501F89}" type="slidenum">
              <a:rPr lang="en-US" smtClean="0"/>
              <a:pPr>
                <a:defRPr/>
              </a:pPr>
              <a:t>15</a:t>
            </a:fld>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1977" y="3466405"/>
            <a:ext cx="2768251" cy="2377440"/>
          </a:xfrm>
          <a:prstGeom prst="rect">
            <a:avLst/>
          </a:prstGeom>
        </p:spPr>
      </p:pic>
    </p:spTree>
    <p:extLst>
      <p:ext uri="{BB962C8B-B14F-4D97-AF65-F5344CB8AC3E}">
        <p14:creationId xmlns:p14="http://schemas.microsoft.com/office/powerpoint/2010/main" val="1258415577"/>
      </p:ext>
    </p:extLst>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Ethical </a:t>
            </a:r>
            <a:r>
              <a:rPr lang="en-US" dirty="0"/>
              <a:t>Dilemmas</a:t>
            </a:r>
          </a:p>
        </p:txBody>
      </p:sp>
      <p:sp>
        <p:nvSpPr>
          <p:cNvPr id="3" name="Content Placeholder 2"/>
          <p:cNvSpPr>
            <a:spLocks noGrp="1"/>
          </p:cNvSpPr>
          <p:nvPr>
            <p:ph idx="1"/>
          </p:nvPr>
        </p:nvSpPr>
        <p:spPr>
          <a:xfrm>
            <a:off x="501650" y="1208088"/>
            <a:ext cx="8416882" cy="5255342"/>
          </a:xfrm>
        </p:spPr>
        <p:txBody>
          <a:bodyPr/>
          <a:lstStyle/>
          <a:p>
            <a:pPr marL="0" indent="0" algn="ctr">
              <a:buNone/>
            </a:pPr>
            <a:endParaRPr lang="en-US" dirty="0" smtClean="0"/>
          </a:p>
          <a:p>
            <a:pPr marL="0" indent="0" algn="ctr">
              <a:buNone/>
            </a:pPr>
            <a:endParaRPr lang="en-US" dirty="0"/>
          </a:p>
        </p:txBody>
      </p:sp>
      <p:sp>
        <p:nvSpPr>
          <p:cNvPr id="4" name="Slide Number Placeholder 3"/>
          <p:cNvSpPr>
            <a:spLocks noGrp="1"/>
          </p:cNvSpPr>
          <p:nvPr>
            <p:ph type="sldNum" sz="quarter" idx="11"/>
          </p:nvPr>
        </p:nvSpPr>
        <p:spPr/>
        <p:txBody>
          <a:bodyPr/>
          <a:lstStyle/>
          <a:p>
            <a:pPr>
              <a:defRPr/>
            </a:pPr>
            <a:fld id="{E4B49A10-D63D-40BF-849B-756219501F89}" type="slidenum">
              <a:rPr lang="en-US" smtClean="0"/>
              <a:pPr>
                <a:defRPr/>
              </a:pPr>
              <a:t>16</a:t>
            </a:fld>
            <a:endParaRPr lang="en-US" dirty="0"/>
          </a:p>
        </p:txBody>
      </p:sp>
      <p:sp>
        <p:nvSpPr>
          <p:cNvPr id="5" name="Rectangle 3"/>
          <p:cNvSpPr>
            <a:spLocks noChangeArrowheads="1"/>
          </p:cNvSpPr>
          <p:nvPr/>
        </p:nvSpPr>
        <p:spPr bwMode="auto">
          <a:xfrm>
            <a:off x="1322385" y="1436383"/>
            <a:ext cx="6581775" cy="1828800"/>
          </a:xfrm>
          <a:prstGeom prst="rect">
            <a:avLst/>
          </a:prstGeom>
          <a:gradFill rotWithShape="0">
            <a:gsLst>
              <a:gs pos="0">
                <a:schemeClr val="hlink"/>
              </a:gs>
              <a:gs pos="100000">
                <a:schemeClr val="hlink">
                  <a:gamma/>
                  <a:shade val="46275"/>
                  <a:invGamma/>
                </a:schemeClr>
              </a:gs>
            </a:gsLst>
            <a:path path="shape">
              <a:fillToRect l="50000" t="50000" r="50000" b="50000"/>
            </a:path>
          </a:gradFill>
          <a:ln w="12700">
            <a:miter lim="800000"/>
            <a:headEnd/>
            <a:tailEnd/>
          </a:ln>
          <a:effectLst/>
          <a:scene3d>
            <a:camera prst="legacyPerspectiveTop"/>
            <a:lightRig rig="legacyFlat3" dir="b"/>
          </a:scene3d>
          <a:sp3d extrusionH="3630600" prstMaterial="legacyMatte">
            <a:bevelT w="13500" h="13500" prst="angle"/>
            <a:bevelB w="13500" h="13500" prst="angle"/>
            <a:extrusionClr>
              <a:schemeClr val="hlink"/>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flatTx/>
          </a:bodyPr>
          <a:lstStyle/>
          <a:p>
            <a:pPr algn="ctr" eaLnBrk="0" hangingPunct="0"/>
            <a:r>
              <a:rPr lang="en-US" sz="2800" dirty="0"/>
              <a:t>An ethical dilemma is a situation a</a:t>
            </a:r>
          </a:p>
          <a:p>
            <a:pPr algn="ctr" eaLnBrk="0" hangingPunct="0"/>
            <a:r>
              <a:rPr lang="en-US" sz="2800" dirty="0"/>
              <a:t>person faces in which a decision must</a:t>
            </a:r>
          </a:p>
          <a:p>
            <a:pPr algn="ctr" eaLnBrk="0" hangingPunct="0"/>
            <a:r>
              <a:rPr lang="en-US" sz="2800" dirty="0"/>
              <a:t>be made about appropriate behavior</a:t>
            </a:r>
            <a:r>
              <a:rPr lang="en-US" dirty="0"/>
              <a:t>.</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33772" y="4111582"/>
            <a:ext cx="2680140" cy="2286000"/>
          </a:xfrm>
          <a:prstGeom prst="rect">
            <a:avLst/>
          </a:prstGeom>
        </p:spPr>
      </p:pic>
    </p:spTree>
    <p:extLst>
      <p:ext uri="{BB962C8B-B14F-4D97-AF65-F5344CB8AC3E}">
        <p14:creationId xmlns:p14="http://schemas.microsoft.com/office/powerpoint/2010/main" val="53262243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Would You Do?</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20785" y="1208088"/>
            <a:ext cx="4191330" cy="4373562"/>
          </a:xfrm>
        </p:spPr>
      </p:pic>
      <p:sp>
        <p:nvSpPr>
          <p:cNvPr id="4" name="Slide Number Placeholder 3"/>
          <p:cNvSpPr>
            <a:spLocks noGrp="1"/>
          </p:cNvSpPr>
          <p:nvPr>
            <p:ph type="sldNum" sz="quarter" idx="11"/>
          </p:nvPr>
        </p:nvSpPr>
        <p:spPr/>
        <p:txBody>
          <a:bodyPr/>
          <a:lstStyle/>
          <a:p>
            <a:pPr>
              <a:defRPr/>
            </a:pPr>
            <a:fld id="{E4B49A10-D63D-40BF-849B-756219501F89}" type="slidenum">
              <a:rPr lang="en-US" smtClean="0"/>
              <a:pPr>
                <a:defRPr/>
              </a:pPr>
              <a:t>17</a:t>
            </a:fld>
            <a:endParaRPr lang="en-US" dirty="0"/>
          </a:p>
        </p:txBody>
      </p:sp>
    </p:spTree>
    <p:extLst>
      <p:ext uri="{BB962C8B-B14F-4D97-AF65-F5344CB8AC3E}">
        <p14:creationId xmlns:p14="http://schemas.microsoft.com/office/powerpoint/2010/main" val="3824943449"/>
      </p:ext>
    </p:extLst>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Top Ethics Traps</a:t>
            </a:r>
            <a:endParaRPr lang="en-US" dirty="0"/>
          </a:p>
        </p:txBody>
      </p:sp>
      <p:sp>
        <p:nvSpPr>
          <p:cNvPr id="3" name="Content Placeholder 2"/>
          <p:cNvSpPr>
            <a:spLocks noGrp="1"/>
          </p:cNvSpPr>
          <p:nvPr>
            <p:ph idx="1"/>
          </p:nvPr>
        </p:nvSpPr>
        <p:spPr/>
        <p:txBody>
          <a:bodyPr/>
          <a:lstStyle/>
          <a:p>
            <a:r>
              <a:rPr lang="en-US" dirty="0" smtClean="0"/>
              <a:t>Not Knowing the Code of Ethics and the Issues surrounding them. You can’t adhere to what you don’t know.</a:t>
            </a:r>
          </a:p>
          <a:p>
            <a:endParaRPr lang="en-US" dirty="0"/>
          </a:p>
          <a:p>
            <a:pPr marL="0" indent="0">
              <a:buNone/>
            </a:pPr>
            <a:r>
              <a:rPr lang="en-US" dirty="0" smtClean="0"/>
              <a:t> </a:t>
            </a:r>
            <a:r>
              <a:rPr lang="en-US" sz="3200" b="1" dirty="0" smtClean="0">
                <a:solidFill>
                  <a:srgbClr val="FF0000"/>
                </a:solidFill>
              </a:rPr>
              <a:t>KNOW…………Learn………Code of Ethics….Law</a:t>
            </a:r>
            <a:endParaRPr lang="en-US" sz="3200" b="1" dirty="0">
              <a:solidFill>
                <a:srgbClr val="FF0000"/>
              </a:solidFill>
            </a:endParaRPr>
          </a:p>
        </p:txBody>
      </p:sp>
      <p:sp>
        <p:nvSpPr>
          <p:cNvPr id="4" name="Slide Number Placeholder 3"/>
          <p:cNvSpPr>
            <a:spLocks noGrp="1"/>
          </p:cNvSpPr>
          <p:nvPr>
            <p:ph type="sldNum" sz="quarter" idx="11"/>
          </p:nvPr>
        </p:nvSpPr>
        <p:spPr/>
        <p:txBody>
          <a:bodyPr/>
          <a:lstStyle/>
          <a:p>
            <a:pPr>
              <a:defRPr/>
            </a:pPr>
            <a:fld id="{E4B49A10-D63D-40BF-849B-756219501F89}" type="slidenum">
              <a:rPr lang="en-US" smtClean="0"/>
              <a:pPr>
                <a:defRPr/>
              </a:pPr>
              <a:t>18</a:t>
            </a:fld>
            <a:endParaRPr lang="en-US" dirty="0"/>
          </a:p>
        </p:txBody>
      </p:sp>
    </p:spTree>
    <p:extLst>
      <p:ext uri="{BB962C8B-B14F-4D97-AF65-F5344CB8AC3E}">
        <p14:creationId xmlns:p14="http://schemas.microsoft.com/office/powerpoint/2010/main" val="1100866216"/>
      </p:ext>
    </p:extLst>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462" y="0"/>
            <a:ext cx="8223337" cy="1027134"/>
          </a:xfrm>
        </p:spPr>
        <p:txBody>
          <a:bodyPr/>
          <a:lstStyle/>
          <a:p>
            <a:pPr algn="ctr"/>
            <a:r>
              <a:rPr lang="en-US" sz="3600" dirty="0" smtClean="0"/>
              <a:t>Improper Professional/Client Relationships</a:t>
            </a:r>
            <a:endParaRPr lang="en-US" sz="3600" dirty="0"/>
          </a:p>
        </p:txBody>
      </p:sp>
      <p:sp>
        <p:nvSpPr>
          <p:cNvPr id="3" name="Content Placeholder 2"/>
          <p:cNvSpPr>
            <a:spLocks noGrp="1"/>
          </p:cNvSpPr>
          <p:nvPr>
            <p:ph idx="1"/>
          </p:nvPr>
        </p:nvSpPr>
        <p:spPr>
          <a:xfrm>
            <a:off x="501650" y="1208088"/>
            <a:ext cx="8416882" cy="5192712"/>
          </a:xfrm>
        </p:spPr>
        <p:txBody>
          <a:bodyPr/>
          <a:lstStyle/>
          <a:p>
            <a:pPr marL="0" indent="0" algn="ctr">
              <a:buNone/>
            </a:pPr>
            <a:r>
              <a:rPr lang="en-US" sz="3600" b="1" dirty="0" smtClean="0"/>
              <a:t>Don’t Be Vague</a:t>
            </a:r>
          </a:p>
          <a:p>
            <a:pPr marL="0" indent="0" algn="ctr">
              <a:buNone/>
            </a:pPr>
            <a:r>
              <a:rPr lang="en-US" sz="3600" b="1" dirty="0" smtClean="0"/>
              <a:t>Keep the Boundaries Clear. No involvement in personal or business relationships.</a:t>
            </a:r>
          </a:p>
          <a:p>
            <a:pPr marL="0" indent="0" algn="ctr">
              <a:buNone/>
            </a:pPr>
            <a:endParaRPr lang="en-US" sz="3600" b="1" dirty="0"/>
          </a:p>
          <a:p>
            <a:pPr marL="0" indent="0" algn="ctr">
              <a:buNone/>
            </a:pPr>
            <a:r>
              <a:rPr lang="en-US" sz="3600" b="1" dirty="0" smtClean="0">
                <a:solidFill>
                  <a:srgbClr val="FF0000"/>
                </a:solidFill>
              </a:rPr>
              <a:t>JUST DON’T DO IT!!!!!</a:t>
            </a:r>
          </a:p>
          <a:p>
            <a:pPr marL="0" indent="0" algn="ctr">
              <a:buNone/>
            </a:pPr>
            <a:r>
              <a:rPr lang="en-US" sz="3600" b="1" dirty="0" smtClean="0">
                <a:solidFill>
                  <a:srgbClr val="FF0000"/>
                </a:solidFill>
              </a:rPr>
              <a:t>#1 Reason for REVOCATION of CREDENTIALS/LICENSURE</a:t>
            </a:r>
            <a:endParaRPr lang="en-US" sz="3600" b="1" dirty="0">
              <a:solidFill>
                <a:srgbClr val="FF0000"/>
              </a:solidFill>
            </a:endParaRPr>
          </a:p>
        </p:txBody>
      </p:sp>
      <p:sp>
        <p:nvSpPr>
          <p:cNvPr id="4" name="Slide Number Placeholder 3"/>
          <p:cNvSpPr>
            <a:spLocks noGrp="1"/>
          </p:cNvSpPr>
          <p:nvPr>
            <p:ph type="sldNum" sz="quarter" idx="11"/>
          </p:nvPr>
        </p:nvSpPr>
        <p:spPr/>
        <p:txBody>
          <a:bodyPr/>
          <a:lstStyle/>
          <a:p>
            <a:pPr>
              <a:defRPr/>
            </a:pPr>
            <a:fld id="{E4B49A10-D63D-40BF-849B-756219501F89}" type="slidenum">
              <a:rPr lang="en-US" smtClean="0"/>
              <a:pPr>
                <a:defRPr/>
              </a:pPr>
              <a:t>19</a:t>
            </a:fld>
            <a:endParaRPr lang="en-US" dirty="0"/>
          </a:p>
        </p:txBody>
      </p:sp>
    </p:spTree>
    <p:extLst>
      <p:ext uri="{BB962C8B-B14F-4D97-AF65-F5344CB8AC3E}">
        <p14:creationId xmlns:p14="http://schemas.microsoft.com/office/powerpoint/2010/main" val="3335862774"/>
      </p:ext>
    </p:extLst>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0"/>
            <a:ext cx="8248389" cy="989556"/>
          </a:xfrm>
        </p:spPr>
        <p:txBody>
          <a:bodyPr/>
          <a:lstStyle/>
          <a:p>
            <a:pPr algn="ctr"/>
            <a:r>
              <a:rPr lang="en-US" sz="3600" dirty="0" smtClean="0"/>
              <a:t>Overlooking the Marketing/Gratuity Rules</a:t>
            </a:r>
            <a:endParaRPr lang="en-US" sz="3600" dirty="0"/>
          </a:p>
        </p:txBody>
      </p:sp>
      <p:sp>
        <p:nvSpPr>
          <p:cNvPr id="3" name="Content Placeholder 2"/>
          <p:cNvSpPr>
            <a:spLocks noGrp="1"/>
          </p:cNvSpPr>
          <p:nvPr>
            <p:ph idx="1"/>
          </p:nvPr>
        </p:nvSpPr>
        <p:spPr/>
        <p:txBody>
          <a:bodyPr/>
          <a:lstStyle/>
          <a:p>
            <a:pPr marL="0" indent="0">
              <a:buNone/>
            </a:pPr>
            <a:endParaRPr lang="en-US" dirty="0" smtClean="0"/>
          </a:p>
          <a:p>
            <a:pPr marL="0" indent="0" algn="ctr">
              <a:buNone/>
            </a:pPr>
            <a:r>
              <a:rPr lang="en-US" dirty="0" smtClean="0"/>
              <a:t>As a general rule, don’t accept anything that can’t be shared with ALL of your coworkers, customers.</a:t>
            </a:r>
          </a:p>
          <a:p>
            <a:pPr marL="0" indent="0">
              <a:buNone/>
            </a:pPr>
            <a:endParaRPr lang="en-US" dirty="0"/>
          </a:p>
          <a:p>
            <a:pPr marL="0" indent="0" algn="ctr">
              <a:buNone/>
            </a:pPr>
            <a:r>
              <a:rPr lang="en-US" dirty="0" smtClean="0"/>
              <a:t>And NO, it doesn’t matter how small or inexpensive the item may be!</a:t>
            </a:r>
            <a:endParaRPr lang="en-US" dirty="0"/>
          </a:p>
        </p:txBody>
      </p:sp>
      <p:sp>
        <p:nvSpPr>
          <p:cNvPr id="4" name="Slide Number Placeholder 3"/>
          <p:cNvSpPr>
            <a:spLocks noGrp="1"/>
          </p:cNvSpPr>
          <p:nvPr>
            <p:ph type="sldNum" sz="quarter" idx="11"/>
          </p:nvPr>
        </p:nvSpPr>
        <p:spPr/>
        <p:txBody>
          <a:bodyPr/>
          <a:lstStyle/>
          <a:p>
            <a:pPr>
              <a:defRPr/>
            </a:pPr>
            <a:fld id="{E4B49A10-D63D-40BF-849B-756219501F89}" type="slidenum">
              <a:rPr lang="en-US" smtClean="0"/>
              <a:pPr>
                <a:defRPr/>
              </a:pPr>
              <a:t>20</a:t>
            </a:fld>
            <a:endParaRPr lang="en-US" dirty="0"/>
          </a:p>
        </p:txBody>
      </p:sp>
    </p:spTree>
    <p:extLst>
      <p:ext uri="{BB962C8B-B14F-4D97-AF65-F5344CB8AC3E}">
        <p14:creationId xmlns:p14="http://schemas.microsoft.com/office/powerpoint/2010/main" val="751518661"/>
      </p:ext>
    </p:extLst>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smtClean="0"/>
              <a:t>My Boss Made Me Do It</a:t>
            </a:r>
            <a:endParaRPr lang="en-US" dirty="0"/>
          </a:p>
        </p:txBody>
      </p:sp>
      <p:sp>
        <p:nvSpPr>
          <p:cNvPr id="6" name="Content Placeholder 5"/>
          <p:cNvSpPr>
            <a:spLocks noGrp="1"/>
          </p:cNvSpPr>
          <p:nvPr>
            <p:ph idx="1"/>
          </p:nvPr>
        </p:nvSpPr>
        <p:spPr/>
        <p:txBody>
          <a:bodyPr/>
          <a:lstStyle/>
          <a:p>
            <a:pPr marL="0" indent="0" algn="ctr">
              <a:buNone/>
            </a:pPr>
            <a:r>
              <a:rPr lang="en-US" dirty="0" smtClean="0"/>
              <a:t>”I did it because I was directed to do it” is never a defense to wrongdoing</a:t>
            </a:r>
          </a:p>
          <a:p>
            <a:pPr marL="0" indent="0" algn="ctr">
              <a:buNone/>
            </a:pPr>
            <a:endParaRPr lang="en-US" dirty="0"/>
          </a:p>
          <a:p>
            <a:pPr marL="0" indent="0" algn="ctr">
              <a:buNone/>
            </a:pPr>
            <a:r>
              <a:rPr lang="en-US" sz="4000" b="1" dirty="0" smtClean="0"/>
              <a:t>UNLESS</a:t>
            </a:r>
          </a:p>
          <a:p>
            <a:pPr marL="0" indent="0" algn="ctr">
              <a:buNone/>
            </a:pPr>
            <a:endParaRPr lang="en-US" dirty="0"/>
          </a:p>
          <a:p>
            <a:pPr marL="0" indent="0" algn="ctr">
              <a:buNone/>
            </a:pPr>
            <a:r>
              <a:rPr lang="en-US" dirty="0" smtClean="0"/>
              <a:t>It is an act of a reasonable resolution of an arguable question of professional duty</a:t>
            </a:r>
            <a:endParaRPr lang="en-US" dirty="0"/>
          </a:p>
        </p:txBody>
      </p:sp>
      <p:sp>
        <p:nvSpPr>
          <p:cNvPr id="4" name="Slide Number Placeholder 3"/>
          <p:cNvSpPr>
            <a:spLocks noGrp="1"/>
          </p:cNvSpPr>
          <p:nvPr>
            <p:ph type="sldNum" sz="quarter" idx="11"/>
          </p:nvPr>
        </p:nvSpPr>
        <p:spPr/>
        <p:txBody>
          <a:bodyPr/>
          <a:lstStyle/>
          <a:p>
            <a:pPr>
              <a:defRPr/>
            </a:pPr>
            <a:fld id="{E4B49A10-D63D-40BF-849B-756219501F89}" type="slidenum">
              <a:rPr lang="en-US" smtClean="0"/>
              <a:pPr>
                <a:defRPr/>
              </a:pPr>
              <a:t>21</a:t>
            </a:fld>
            <a:endParaRPr lang="en-US" dirty="0"/>
          </a:p>
        </p:txBody>
      </p:sp>
    </p:spTree>
    <p:extLst>
      <p:ext uri="{BB962C8B-B14F-4D97-AF65-F5344CB8AC3E}">
        <p14:creationId xmlns:p14="http://schemas.microsoft.com/office/powerpoint/2010/main" val="2793549951"/>
      </p:ext>
    </p:extLst>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smtClean="0"/>
              <a:t>Disclosure</a:t>
            </a:r>
            <a:endParaRPr lang="en-US" dirty="0"/>
          </a:p>
        </p:txBody>
      </p:sp>
      <p:sp>
        <p:nvSpPr>
          <p:cNvPr id="6" name="Content Placeholder 5"/>
          <p:cNvSpPr>
            <a:spLocks noGrp="1"/>
          </p:cNvSpPr>
          <p:nvPr>
            <p:ph idx="1"/>
          </p:nvPr>
        </p:nvSpPr>
        <p:spPr/>
        <p:txBody>
          <a:bodyPr/>
          <a:lstStyle/>
          <a:p>
            <a:endParaRPr lang="en-US" dirty="0" smtClean="0"/>
          </a:p>
          <a:p>
            <a:r>
              <a:rPr lang="en-US" dirty="0" smtClean="0"/>
              <a:t>Failure to disclose role, relationship or purpose</a:t>
            </a:r>
          </a:p>
          <a:p>
            <a:endParaRPr lang="en-US" dirty="0"/>
          </a:p>
          <a:p>
            <a:r>
              <a:rPr lang="en-US" dirty="0" smtClean="0"/>
              <a:t>Presenting a false statement of intent</a:t>
            </a:r>
          </a:p>
          <a:p>
            <a:endParaRPr lang="en-US" dirty="0"/>
          </a:p>
          <a:p>
            <a:r>
              <a:rPr lang="en-US" dirty="0" smtClean="0"/>
              <a:t>Failure to notify other parties of a potential conflict of interest.</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a:defRPr/>
            </a:pPr>
            <a:fld id="{E4B49A10-D63D-40BF-849B-756219501F89}" type="slidenum">
              <a:rPr lang="en-US" smtClean="0"/>
              <a:pPr>
                <a:defRPr/>
              </a:pPr>
              <a:t>22</a:t>
            </a:fld>
            <a:endParaRPr lang="en-US" dirty="0"/>
          </a:p>
        </p:txBody>
      </p:sp>
    </p:spTree>
    <p:extLst>
      <p:ext uri="{BB962C8B-B14F-4D97-AF65-F5344CB8AC3E}">
        <p14:creationId xmlns:p14="http://schemas.microsoft.com/office/powerpoint/2010/main" val="3935658860"/>
      </p:ext>
    </p:extLst>
  </p:cSld>
  <p:clrMapOvr>
    <a:masterClrMapping/>
  </p:clrMapOvr>
  <p:transition spd="med">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Privacy and Confidentiality</a:t>
            </a:r>
            <a:endParaRPr lang="en-US" dirty="0"/>
          </a:p>
        </p:txBody>
      </p:sp>
      <p:sp>
        <p:nvSpPr>
          <p:cNvPr id="3" name="Content Placeholder 2"/>
          <p:cNvSpPr>
            <a:spLocks noGrp="1"/>
          </p:cNvSpPr>
          <p:nvPr>
            <p:ph idx="1"/>
          </p:nvPr>
        </p:nvSpPr>
        <p:spPr/>
        <p:txBody>
          <a:bodyPr/>
          <a:lstStyle/>
          <a:p>
            <a:endParaRPr lang="en-US" dirty="0" smtClean="0"/>
          </a:p>
          <a:p>
            <a:r>
              <a:rPr lang="en-US" dirty="0" smtClean="0"/>
              <a:t>Improper Disclosure</a:t>
            </a:r>
          </a:p>
          <a:p>
            <a:r>
              <a:rPr lang="en-US" dirty="0" smtClean="0"/>
              <a:t>Improper Use</a:t>
            </a:r>
          </a:p>
          <a:p>
            <a:r>
              <a:rPr lang="en-US" dirty="0" smtClean="0"/>
              <a:t>Information obtained in the course of the professional relationship should not be disclosed to third-parties </a:t>
            </a:r>
            <a:r>
              <a:rPr lang="en-US" b="1" u="sng" dirty="0" smtClean="0"/>
              <a:t>without</a:t>
            </a:r>
            <a:r>
              <a:rPr lang="en-US" dirty="0" smtClean="0"/>
              <a:t> obtaining the client’s permission.</a:t>
            </a:r>
          </a:p>
          <a:p>
            <a:endParaRPr lang="en-US" dirty="0"/>
          </a:p>
        </p:txBody>
      </p:sp>
      <p:sp>
        <p:nvSpPr>
          <p:cNvPr id="4" name="Slide Number Placeholder 3"/>
          <p:cNvSpPr>
            <a:spLocks noGrp="1"/>
          </p:cNvSpPr>
          <p:nvPr>
            <p:ph type="sldNum" sz="quarter" idx="11"/>
          </p:nvPr>
        </p:nvSpPr>
        <p:spPr/>
        <p:txBody>
          <a:bodyPr/>
          <a:lstStyle/>
          <a:p>
            <a:pPr>
              <a:defRPr/>
            </a:pPr>
            <a:fld id="{E4B49A10-D63D-40BF-849B-756219501F89}" type="slidenum">
              <a:rPr lang="en-US" smtClean="0"/>
              <a:pPr>
                <a:defRPr/>
              </a:pPr>
              <a:t>23</a:t>
            </a:fld>
            <a:endParaRPr lang="en-US" dirty="0"/>
          </a:p>
        </p:txBody>
      </p:sp>
    </p:spTree>
    <p:extLst>
      <p:ext uri="{BB962C8B-B14F-4D97-AF65-F5344CB8AC3E}">
        <p14:creationId xmlns:p14="http://schemas.microsoft.com/office/powerpoint/2010/main" val="121076292"/>
      </p:ext>
    </p:extLst>
  </p:cSld>
  <p:clrMapOvr>
    <a:masterClrMapping/>
  </p:clrMapOvr>
  <p:transition spd="med">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COMMUNICATION</a:t>
            </a:r>
            <a:endParaRPr lang="en-US" dirty="0"/>
          </a:p>
        </p:txBody>
      </p:sp>
      <p:sp>
        <p:nvSpPr>
          <p:cNvPr id="3" name="Content Placeholder 2"/>
          <p:cNvSpPr>
            <a:spLocks noGrp="1"/>
          </p:cNvSpPr>
          <p:nvPr>
            <p:ph idx="1"/>
          </p:nvPr>
        </p:nvSpPr>
        <p:spPr>
          <a:xfrm>
            <a:off x="501649" y="1208087"/>
            <a:ext cx="8329199" cy="4904613"/>
          </a:xfrm>
        </p:spPr>
        <p:txBody>
          <a:bodyPr/>
          <a:lstStyle/>
          <a:p>
            <a:pPr marL="0" indent="0" algn="ctr">
              <a:buNone/>
            </a:pPr>
            <a:r>
              <a:rPr lang="en-US" dirty="0" smtClean="0"/>
              <a:t>Be careful to choose the best method of communication.</a:t>
            </a:r>
          </a:p>
          <a:p>
            <a:pPr marL="0" indent="0" algn="ctr">
              <a:buNone/>
            </a:pPr>
            <a:r>
              <a:rPr lang="en-US" dirty="0" smtClean="0"/>
              <a:t>Make sure that ALL forms of communication are clear and factual.</a:t>
            </a:r>
          </a:p>
          <a:p>
            <a:pPr marL="0" indent="0" algn="ctr">
              <a:buNone/>
            </a:pPr>
            <a:endParaRPr lang="en-US" dirty="0"/>
          </a:p>
          <a:p>
            <a:pPr marL="0" indent="0" algn="ctr">
              <a:buNone/>
            </a:pPr>
            <a:r>
              <a:rPr lang="en-US" dirty="0" smtClean="0"/>
              <a:t>In most situations, it is best to not only say it but to write it</a:t>
            </a:r>
          </a:p>
          <a:p>
            <a:pPr marL="0" indent="0" algn="ctr">
              <a:buNone/>
            </a:pPr>
            <a:r>
              <a:rPr lang="en-US" dirty="0" smtClean="0">
                <a:solidFill>
                  <a:srgbClr val="FF0000"/>
                </a:solidFill>
              </a:rPr>
              <a:t>DOCUMENTATION TRUMPS CONVERSATION EVERYTIME!</a:t>
            </a:r>
            <a:endParaRPr lang="en-US" dirty="0">
              <a:solidFill>
                <a:srgbClr val="FF0000"/>
              </a:solidFill>
            </a:endParaRPr>
          </a:p>
        </p:txBody>
      </p:sp>
      <p:sp>
        <p:nvSpPr>
          <p:cNvPr id="4" name="Slide Number Placeholder 3"/>
          <p:cNvSpPr>
            <a:spLocks noGrp="1"/>
          </p:cNvSpPr>
          <p:nvPr>
            <p:ph type="sldNum" sz="quarter" idx="11"/>
          </p:nvPr>
        </p:nvSpPr>
        <p:spPr/>
        <p:txBody>
          <a:bodyPr/>
          <a:lstStyle/>
          <a:p>
            <a:pPr>
              <a:defRPr/>
            </a:pPr>
            <a:fld id="{E4B49A10-D63D-40BF-849B-756219501F89}" type="slidenum">
              <a:rPr lang="en-US" smtClean="0"/>
              <a:pPr>
                <a:defRPr/>
              </a:pPr>
              <a:t>24</a:t>
            </a:fld>
            <a:endParaRPr lang="en-US" dirty="0"/>
          </a:p>
        </p:txBody>
      </p:sp>
    </p:spTree>
    <p:extLst>
      <p:ext uri="{BB962C8B-B14F-4D97-AF65-F5344CB8AC3E}">
        <p14:creationId xmlns:p14="http://schemas.microsoft.com/office/powerpoint/2010/main" val="4005283572"/>
      </p:ext>
    </p:extLst>
  </p:cSld>
  <p:clrMapOvr>
    <a:masterClrMapping/>
  </p:clrMapOvr>
  <p:transition spd="med">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Obligatory Disclosure</a:t>
            </a:r>
            <a:endParaRPr lang="en-US" dirty="0"/>
          </a:p>
        </p:txBody>
      </p:sp>
      <p:sp>
        <p:nvSpPr>
          <p:cNvPr id="3" name="Content Placeholder 2"/>
          <p:cNvSpPr>
            <a:spLocks noGrp="1"/>
          </p:cNvSpPr>
          <p:nvPr>
            <p:ph idx="1"/>
          </p:nvPr>
        </p:nvSpPr>
        <p:spPr/>
        <p:txBody>
          <a:bodyPr/>
          <a:lstStyle/>
          <a:p>
            <a:endParaRPr lang="en-US" dirty="0" smtClean="0"/>
          </a:p>
          <a:p>
            <a:r>
              <a:rPr lang="en-US" dirty="0" smtClean="0"/>
              <a:t>Terrorism</a:t>
            </a:r>
          </a:p>
          <a:p>
            <a:r>
              <a:rPr lang="en-US" dirty="0" smtClean="0"/>
              <a:t>Treason</a:t>
            </a:r>
          </a:p>
          <a:p>
            <a:r>
              <a:rPr lang="en-US" dirty="0" smtClean="0"/>
              <a:t>Money Laundering</a:t>
            </a:r>
          </a:p>
          <a:p>
            <a:r>
              <a:rPr lang="en-US" dirty="0" smtClean="0"/>
              <a:t>Drug Trafficking</a:t>
            </a:r>
          </a:p>
          <a:p>
            <a:r>
              <a:rPr lang="en-US" dirty="0" smtClean="0"/>
              <a:t>To report substantiated homicidal/suicidal ideation.</a:t>
            </a:r>
          </a:p>
          <a:p>
            <a:pPr marL="0" indent="0">
              <a:buNone/>
            </a:pPr>
            <a:endParaRPr lang="en-US" dirty="0" smtClean="0"/>
          </a:p>
          <a:p>
            <a:endParaRPr lang="en-US" dirty="0"/>
          </a:p>
        </p:txBody>
      </p:sp>
      <p:sp>
        <p:nvSpPr>
          <p:cNvPr id="4" name="Slide Number Placeholder 3"/>
          <p:cNvSpPr>
            <a:spLocks noGrp="1"/>
          </p:cNvSpPr>
          <p:nvPr>
            <p:ph type="sldNum" sz="quarter" idx="11"/>
          </p:nvPr>
        </p:nvSpPr>
        <p:spPr/>
        <p:txBody>
          <a:bodyPr/>
          <a:lstStyle/>
          <a:p>
            <a:pPr>
              <a:defRPr/>
            </a:pPr>
            <a:fld id="{E4B49A10-D63D-40BF-849B-756219501F89}" type="slidenum">
              <a:rPr lang="en-US" smtClean="0"/>
              <a:pPr>
                <a:defRPr/>
              </a:pPr>
              <a:t>25</a:t>
            </a:fld>
            <a:endParaRPr lang="en-US" dirty="0"/>
          </a:p>
        </p:txBody>
      </p:sp>
    </p:spTree>
    <p:extLst>
      <p:ext uri="{BB962C8B-B14F-4D97-AF65-F5344CB8AC3E}">
        <p14:creationId xmlns:p14="http://schemas.microsoft.com/office/powerpoint/2010/main" val="1179895103"/>
      </p:ext>
    </p:extLst>
  </p:cSld>
  <p:clrMapOvr>
    <a:masterClrMapping/>
  </p:clrMapOvr>
  <p:transition spd="med">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Conflict of Interest</a:t>
            </a:r>
            <a:endParaRPr lang="en-US" dirty="0"/>
          </a:p>
        </p:txBody>
      </p:sp>
      <p:sp>
        <p:nvSpPr>
          <p:cNvPr id="3" name="Content Placeholder 2"/>
          <p:cNvSpPr>
            <a:spLocks noGrp="1"/>
          </p:cNvSpPr>
          <p:nvPr>
            <p:ph idx="1"/>
          </p:nvPr>
        </p:nvSpPr>
        <p:spPr/>
        <p:txBody>
          <a:bodyPr/>
          <a:lstStyle/>
          <a:p>
            <a:endParaRPr lang="en-US" dirty="0" smtClean="0"/>
          </a:p>
          <a:p>
            <a:pPr marL="0" indent="0" algn="ctr">
              <a:buNone/>
            </a:pPr>
            <a:endParaRPr lang="en-US" dirty="0"/>
          </a:p>
          <a:p>
            <a:pPr marL="0" indent="0" algn="ctr">
              <a:buNone/>
            </a:pPr>
            <a:r>
              <a:rPr lang="en-US" dirty="0" smtClean="0"/>
              <a:t>A person who acquires information in the course of his or her professional work should neither use nor appear to use information for his/her personal advantage or for the advantage of a third party.</a:t>
            </a:r>
            <a:endParaRPr lang="en-US" dirty="0"/>
          </a:p>
        </p:txBody>
      </p:sp>
      <p:sp>
        <p:nvSpPr>
          <p:cNvPr id="4" name="Slide Number Placeholder 3"/>
          <p:cNvSpPr>
            <a:spLocks noGrp="1"/>
          </p:cNvSpPr>
          <p:nvPr>
            <p:ph type="sldNum" sz="quarter" idx="11"/>
          </p:nvPr>
        </p:nvSpPr>
        <p:spPr/>
        <p:txBody>
          <a:bodyPr/>
          <a:lstStyle/>
          <a:p>
            <a:pPr>
              <a:defRPr/>
            </a:pPr>
            <a:fld id="{E4B49A10-D63D-40BF-849B-756219501F89}" type="slidenum">
              <a:rPr lang="en-US" smtClean="0"/>
              <a:pPr>
                <a:defRPr/>
              </a:pPr>
              <a:t>26</a:t>
            </a:fld>
            <a:endParaRPr lang="en-US" dirty="0"/>
          </a:p>
        </p:txBody>
      </p:sp>
    </p:spTree>
    <p:extLst>
      <p:ext uri="{BB962C8B-B14F-4D97-AF65-F5344CB8AC3E}">
        <p14:creationId xmlns:p14="http://schemas.microsoft.com/office/powerpoint/2010/main" val="3052181993"/>
      </p:ext>
    </p:extLst>
  </p:cSld>
  <p:clrMapOvr>
    <a:masterClrMapping/>
  </p:clrMapOvr>
  <p:transition spd="med">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Integrity and Competence</a:t>
            </a:r>
            <a:endParaRPr lang="en-US" dirty="0"/>
          </a:p>
        </p:txBody>
      </p:sp>
      <p:sp>
        <p:nvSpPr>
          <p:cNvPr id="3" name="Content Placeholder 2"/>
          <p:cNvSpPr>
            <a:spLocks noGrp="1"/>
          </p:cNvSpPr>
          <p:nvPr>
            <p:ph idx="1"/>
          </p:nvPr>
        </p:nvSpPr>
        <p:spPr>
          <a:xfrm>
            <a:off x="501650" y="1208087"/>
            <a:ext cx="8203939" cy="4779353"/>
          </a:xfrm>
        </p:spPr>
        <p:txBody>
          <a:bodyPr/>
          <a:lstStyle/>
          <a:p>
            <a:pPr marL="0" indent="0" algn="ctr">
              <a:buNone/>
            </a:pPr>
            <a:r>
              <a:rPr lang="en-US" dirty="0" smtClean="0"/>
              <a:t>Integrity should be maintained in all professional,  business and personal relationships. It implies honesty, fair-dealing and truthfulness.</a:t>
            </a:r>
          </a:p>
          <a:p>
            <a:pPr marL="0" indent="0" algn="ctr">
              <a:buNone/>
            </a:pPr>
            <a:r>
              <a:rPr lang="en-US" dirty="0" smtClean="0"/>
              <a:t>One should not accept work which cannot be competently undertaken.</a:t>
            </a:r>
          </a:p>
          <a:p>
            <a:pPr marL="0" indent="0" algn="ctr">
              <a:buNone/>
            </a:pPr>
            <a:r>
              <a:rPr lang="en-US" dirty="0" smtClean="0"/>
              <a:t>Professional work should be performed with due skill, care, diligence, objectivity and expedition.</a:t>
            </a:r>
            <a:endParaRPr lang="en-US" dirty="0"/>
          </a:p>
        </p:txBody>
      </p:sp>
      <p:sp>
        <p:nvSpPr>
          <p:cNvPr id="4" name="Slide Number Placeholder 3"/>
          <p:cNvSpPr>
            <a:spLocks noGrp="1"/>
          </p:cNvSpPr>
          <p:nvPr>
            <p:ph type="sldNum" sz="quarter" idx="11"/>
          </p:nvPr>
        </p:nvSpPr>
        <p:spPr/>
        <p:txBody>
          <a:bodyPr/>
          <a:lstStyle/>
          <a:p>
            <a:pPr>
              <a:defRPr/>
            </a:pPr>
            <a:fld id="{E4B49A10-D63D-40BF-849B-756219501F89}" type="slidenum">
              <a:rPr lang="en-US" smtClean="0"/>
              <a:pPr>
                <a:defRPr/>
              </a:pPr>
              <a:t>27</a:t>
            </a:fld>
            <a:endParaRPr lang="en-US" dirty="0"/>
          </a:p>
        </p:txBody>
      </p:sp>
    </p:spTree>
    <p:extLst>
      <p:ext uri="{BB962C8B-B14F-4D97-AF65-F5344CB8AC3E}">
        <p14:creationId xmlns:p14="http://schemas.microsoft.com/office/powerpoint/2010/main" val="1622944024"/>
      </p:ext>
    </p:extLst>
  </p:cSld>
  <p:clrMapOvr>
    <a:masterClrMapping/>
  </p:clrMapOvr>
  <p:transition spd="med">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bg1"/>
                </a:solidFill>
                <a:latin typeface="Franklin Gothic Medium Cond" pitchFamily="34" charset="0"/>
              </a:defRPr>
            </a:lvl1pPr>
            <a:lvl2pPr marL="742950" indent="-285750" eaLnBrk="0" hangingPunct="0">
              <a:defRPr sz="2000">
                <a:solidFill>
                  <a:schemeClr val="bg1"/>
                </a:solidFill>
                <a:latin typeface="Franklin Gothic Medium Cond" pitchFamily="34" charset="0"/>
              </a:defRPr>
            </a:lvl2pPr>
            <a:lvl3pPr marL="1143000" indent="-228600" eaLnBrk="0" hangingPunct="0">
              <a:defRPr sz="2000">
                <a:solidFill>
                  <a:schemeClr val="bg1"/>
                </a:solidFill>
                <a:latin typeface="Franklin Gothic Medium Cond" pitchFamily="34" charset="0"/>
              </a:defRPr>
            </a:lvl3pPr>
            <a:lvl4pPr marL="1600200" indent="-228600" eaLnBrk="0" hangingPunct="0">
              <a:defRPr sz="2000">
                <a:solidFill>
                  <a:schemeClr val="bg1"/>
                </a:solidFill>
                <a:latin typeface="Franklin Gothic Medium Cond" pitchFamily="34" charset="0"/>
              </a:defRPr>
            </a:lvl4pPr>
            <a:lvl5pPr marL="2057400" indent="-228600" eaLnBrk="0" hangingPunct="0">
              <a:defRPr sz="2000">
                <a:solidFill>
                  <a:schemeClr val="bg1"/>
                </a:solidFill>
                <a:latin typeface="Franklin Gothic Medium Cond" pitchFamily="34" charset="0"/>
              </a:defRPr>
            </a:lvl5pPr>
            <a:lvl6pPr marL="2514600" indent="-228600" algn="r" eaLnBrk="0" fontAlgn="base" hangingPunct="0">
              <a:spcBef>
                <a:spcPct val="20000"/>
              </a:spcBef>
              <a:spcAft>
                <a:spcPct val="0"/>
              </a:spcAft>
              <a:defRPr sz="2000">
                <a:solidFill>
                  <a:schemeClr val="bg1"/>
                </a:solidFill>
                <a:latin typeface="Franklin Gothic Medium Cond" pitchFamily="34" charset="0"/>
              </a:defRPr>
            </a:lvl6pPr>
            <a:lvl7pPr marL="2971800" indent="-228600" algn="r" eaLnBrk="0" fontAlgn="base" hangingPunct="0">
              <a:spcBef>
                <a:spcPct val="20000"/>
              </a:spcBef>
              <a:spcAft>
                <a:spcPct val="0"/>
              </a:spcAft>
              <a:defRPr sz="2000">
                <a:solidFill>
                  <a:schemeClr val="bg1"/>
                </a:solidFill>
                <a:latin typeface="Franklin Gothic Medium Cond" pitchFamily="34" charset="0"/>
              </a:defRPr>
            </a:lvl7pPr>
            <a:lvl8pPr marL="3429000" indent="-228600" algn="r" eaLnBrk="0" fontAlgn="base" hangingPunct="0">
              <a:spcBef>
                <a:spcPct val="20000"/>
              </a:spcBef>
              <a:spcAft>
                <a:spcPct val="0"/>
              </a:spcAft>
              <a:defRPr sz="2000">
                <a:solidFill>
                  <a:schemeClr val="bg1"/>
                </a:solidFill>
                <a:latin typeface="Franklin Gothic Medium Cond" pitchFamily="34" charset="0"/>
              </a:defRPr>
            </a:lvl8pPr>
            <a:lvl9pPr marL="3886200" indent="-228600" algn="r" eaLnBrk="0" fontAlgn="base" hangingPunct="0">
              <a:spcBef>
                <a:spcPct val="20000"/>
              </a:spcBef>
              <a:spcAft>
                <a:spcPct val="0"/>
              </a:spcAft>
              <a:defRPr sz="2000">
                <a:solidFill>
                  <a:schemeClr val="bg1"/>
                </a:solidFill>
                <a:latin typeface="Franklin Gothic Medium Cond" pitchFamily="34" charset="0"/>
              </a:defRPr>
            </a:lvl9pPr>
          </a:lstStyle>
          <a:p>
            <a:pPr eaLnBrk="1" hangingPunct="1"/>
            <a:fld id="{57C4B3C3-14F5-4F24-AE89-3D4A2F15ED87}" type="slidenum">
              <a:rPr lang="en-US" sz="800" smtClean="0">
                <a:solidFill>
                  <a:srgbClr val="003A74"/>
                </a:solidFill>
              </a:rPr>
              <a:pPr eaLnBrk="1" hangingPunct="1"/>
              <a:t>28</a:t>
            </a:fld>
            <a:endParaRPr lang="en-US" sz="800" dirty="0" smtClean="0">
              <a:solidFill>
                <a:srgbClr val="003A74"/>
              </a:solidFill>
            </a:endParaRPr>
          </a:p>
        </p:txBody>
      </p:sp>
      <p:sp>
        <p:nvSpPr>
          <p:cNvPr id="4098" name="Rectangle 2"/>
          <p:cNvSpPr>
            <a:spLocks noGrp="1" noChangeArrowheads="1"/>
          </p:cNvSpPr>
          <p:nvPr>
            <p:ph type="title"/>
          </p:nvPr>
        </p:nvSpPr>
        <p:spPr>
          <a:xfrm>
            <a:off x="276225" y="0"/>
            <a:ext cx="8229600" cy="884238"/>
          </a:xfrm>
        </p:spPr>
        <p:txBody>
          <a:bodyPr/>
          <a:lstStyle/>
          <a:p>
            <a:pPr algn="ctr" eaLnBrk="1" hangingPunct="1">
              <a:defRPr/>
            </a:pPr>
            <a:r>
              <a:rPr lang="en-US" dirty="0"/>
              <a:t>Do the Right Thing</a:t>
            </a:r>
            <a:endParaRPr lang="en-US" dirty="0" smtClean="0"/>
          </a:p>
        </p:txBody>
      </p:sp>
      <p:sp>
        <p:nvSpPr>
          <p:cNvPr id="5124" name="Rectangle 4"/>
          <p:cNvSpPr>
            <a:spLocks noGrp="1" noChangeArrowheads="1"/>
          </p:cNvSpPr>
          <p:nvPr>
            <p:ph type="body" idx="1"/>
          </p:nvPr>
        </p:nvSpPr>
        <p:spPr/>
        <p:txBody>
          <a:bodyPr/>
          <a:lstStyle/>
          <a:p>
            <a:pPr marL="0" indent="0" eaLnBrk="1" hangingPunct="1">
              <a:buSzPct val="65000"/>
              <a:buNone/>
            </a:pPr>
            <a:endParaRPr lang="en-US" dirty="0" smtClean="0"/>
          </a:p>
          <a:p>
            <a:r>
              <a:rPr lang="en-US" dirty="0">
                <a:hlinkClick r:id="rId2"/>
              </a:rPr>
              <a:t>Have the courage to say no. Have the courage to face the truth. Do the right thing because it is right. These are the magic keys to living your life with integrity.</a:t>
            </a:r>
            <a:r>
              <a:rPr lang="en-US" dirty="0"/>
              <a:t>” </a:t>
            </a:r>
          </a:p>
          <a:p>
            <a:r>
              <a:rPr lang="en-US" dirty="0"/>
              <a:t>EVERYBODY wins when all parties behave professionally and ethically.</a:t>
            </a:r>
          </a:p>
        </p:txBody>
      </p:sp>
    </p:spTree>
  </p:cSld>
  <p:clrMapOvr>
    <a:masterClrMapping/>
  </p:clrMapOvr>
  <p:transition spd="med">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Final Thought</a:t>
            </a:r>
            <a:endParaRPr lang="en-US" dirty="0"/>
          </a:p>
        </p:txBody>
      </p:sp>
      <p:sp>
        <p:nvSpPr>
          <p:cNvPr id="3" name="Content Placeholder 2"/>
          <p:cNvSpPr>
            <a:spLocks noGrp="1"/>
          </p:cNvSpPr>
          <p:nvPr>
            <p:ph idx="1"/>
          </p:nvPr>
        </p:nvSpPr>
        <p:spPr>
          <a:xfrm>
            <a:off x="438411" y="1208088"/>
            <a:ext cx="8292839" cy="4967244"/>
          </a:xfrm>
        </p:spPr>
        <p:txBody>
          <a:bodyPr/>
          <a:lstStyle/>
          <a:p>
            <a:pPr marL="0" indent="0" algn="ctr">
              <a:buNone/>
            </a:pPr>
            <a:r>
              <a:rPr lang="en-US" sz="4400" dirty="0" smtClean="0"/>
              <a:t>“ETHICS IS KNOWING THE DIFFERENCE IN WHAT YOU HAVE A RIGHT TO DO AND WHAT IS RIGHT TO DO”</a:t>
            </a:r>
          </a:p>
          <a:p>
            <a:pPr marL="0" indent="0" algn="r">
              <a:buNone/>
            </a:pPr>
            <a:r>
              <a:rPr lang="en-US" sz="2400" dirty="0" smtClean="0"/>
              <a:t>-Albert Schweitzer</a:t>
            </a:r>
          </a:p>
          <a:p>
            <a:pPr marL="0" indent="0" algn="ctr">
              <a:buNone/>
            </a:pPr>
            <a:r>
              <a:rPr lang="en-US" sz="2800" dirty="0" smtClean="0"/>
              <a:t>“</a:t>
            </a:r>
            <a:r>
              <a:rPr lang="en-US" sz="4000" dirty="0" smtClean="0"/>
              <a:t>RELATIVITY APPLIES TO PHYSICS NOT ETHICS”</a:t>
            </a:r>
          </a:p>
          <a:p>
            <a:pPr marL="0" indent="0" algn="r">
              <a:buNone/>
            </a:pPr>
            <a:r>
              <a:rPr lang="en-US" sz="2400" dirty="0" smtClean="0"/>
              <a:t>-Albert Einstein</a:t>
            </a:r>
            <a:endParaRPr lang="en-US" sz="2400" dirty="0"/>
          </a:p>
        </p:txBody>
      </p:sp>
      <p:sp>
        <p:nvSpPr>
          <p:cNvPr id="4" name="Slide Number Placeholder 3"/>
          <p:cNvSpPr>
            <a:spLocks noGrp="1"/>
          </p:cNvSpPr>
          <p:nvPr>
            <p:ph type="sldNum" sz="quarter" idx="11"/>
          </p:nvPr>
        </p:nvSpPr>
        <p:spPr/>
        <p:txBody>
          <a:bodyPr/>
          <a:lstStyle/>
          <a:p>
            <a:pPr>
              <a:defRPr/>
            </a:pPr>
            <a:fld id="{E4B49A10-D63D-40BF-849B-756219501F89}" type="slidenum">
              <a:rPr lang="en-US" smtClean="0"/>
              <a:pPr>
                <a:defRPr/>
              </a:pPr>
              <a:t>29</a:t>
            </a:fld>
            <a:endParaRPr lang="en-US" dirty="0"/>
          </a:p>
        </p:txBody>
      </p:sp>
    </p:spTree>
    <p:extLst>
      <p:ext uri="{BB962C8B-B14F-4D97-AF65-F5344CB8AC3E}">
        <p14:creationId xmlns:p14="http://schemas.microsoft.com/office/powerpoint/2010/main" val="3217660393"/>
      </p:ext>
    </p:extLst>
  </p:cSld>
  <p:clrMapOvr>
    <a:masterClrMapping/>
  </p:clrMapOvr>
  <p:transition spd="med">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smtClean="0"/>
              <a:t>THANKS FOR COMING!</a:t>
            </a:r>
            <a:endParaRPr lang="en-US"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53018" y="1573915"/>
            <a:ext cx="6417063" cy="4378700"/>
          </a:xfrm>
        </p:spPr>
      </p:pic>
      <p:sp>
        <p:nvSpPr>
          <p:cNvPr id="4" name="Slide Number Placeholder 3"/>
          <p:cNvSpPr>
            <a:spLocks noGrp="1"/>
          </p:cNvSpPr>
          <p:nvPr>
            <p:ph type="sldNum" sz="quarter" idx="11"/>
          </p:nvPr>
        </p:nvSpPr>
        <p:spPr/>
        <p:txBody>
          <a:bodyPr/>
          <a:lstStyle/>
          <a:p>
            <a:pPr>
              <a:defRPr/>
            </a:pPr>
            <a:fld id="{E4B49A10-D63D-40BF-849B-756219501F89}" type="slidenum">
              <a:rPr lang="en-US" smtClean="0"/>
              <a:pPr>
                <a:defRPr/>
              </a:pPr>
              <a:t>30</a:t>
            </a:fld>
            <a:endParaRPr lang="en-US" dirty="0"/>
          </a:p>
        </p:txBody>
      </p:sp>
    </p:spTree>
    <p:extLst>
      <p:ext uri="{BB962C8B-B14F-4D97-AF65-F5344CB8AC3E}">
        <p14:creationId xmlns:p14="http://schemas.microsoft.com/office/powerpoint/2010/main" val="1862618350"/>
      </p:ext>
    </p:extLst>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GENEX Blank Presentation_11JAN11">
  <a:themeElements>
    <a:clrScheme name="GENEX Blank Presentation_11JAN1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GENEX Blank Presentation_11JAN11">
      <a:majorFont>
        <a:latin typeface="Franklin Gothic Medium"/>
        <a:ea typeface=""/>
        <a:cs typeface=""/>
      </a:majorFont>
      <a:minorFont>
        <a:latin typeface="Franklin Gothic Medium"/>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20000"/>
          </a:spcBef>
          <a:spcAft>
            <a:spcPct val="0"/>
          </a:spcAft>
          <a:buClrTx/>
          <a:buSzTx/>
          <a:buFontTx/>
          <a:buNone/>
          <a:tabLst/>
          <a:defRPr kumimoji="0" lang="en-US" sz="2000" b="0" i="0" u="none" strike="noStrike" cap="none" normalizeH="0" baseline="0" smtClean="0">
            <a:ln>
              <a:noFill/>
            </a:ln>
            <a:solidFill>
              <a:schemeClr val="bg1"/>
            </a:solidFill>
            <a:effectLst>
              <a:outerShdw blurRad="38100" dist="38100" dir="2700000" algn="tl">
                <a:srgbClr val="000000">
                  <a:alpha val="43137"/>
                </a:srgbClr>
              </a:outerShdw>
            </a:effectLst>
            <a:latin typeface="Franklin Gothic Medium Cond"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20000"/>
          </a:spcBef>
          <a:spcAft>
            <a:spcPct val="0"/>
          </a:spcAft>
          <a:buClrTx/>
          <a:buSzTx/>
          <a:buFontTx/>
          <a:buNone/>
          <a:tabLst/>
          <a:defRPr kumimoji="0" lang="en-US" sz="2000" b="0" i="0" u="none" strike="noStrike" cap="none" normalizeH="0" baseline="0" smtClean="0">
            <a:ln>
              <a:noFill/>
            </a:ln>
            <a:solidFill>
              <a:schemeClr val="bg1"/>
            </a:solidFill>
            <a:effectLst>
              <a:outerShdw blurRad="38100" dist="38100" dir="2700000" algn="tl">
                <a:srgbClr val="000000">
                  <a:alpha val="43137"/>
                </a:srgbClr>
              </a:outerShdw>
            </a:effectLst>
            <a:latin typeface="Franklin Gothic Medium Cond" pitchFamily="34" charset="0"/>
          </a:defRPr>
        </a:defPPr>
      </a:lstStyle>
    </a:lnDef>
  </a:objectDefaults>
  <a:extraClrSchemeLst>
    <a:extraClrScheme>
      <a:clrScheme name="GENEX Blank Presentation_11JAN1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ENEX Blank Presentation_11JAN1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ENEX Blank Presentation_11JAN1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ENEX Blank Presentation_11JAN1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ENEX Blank Presentation_11JAN1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ENEX Blank Presentation_11JAN1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ENEX Blank Presentation_11JAN1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ENEX Blank Presentation_11JAN1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ENEX Blank Presentation_11JAN1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ENEX Blank Presentation_11JAN1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ENEX Blank Presentation_11JAN1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ENEX Blank Presentation_11JAN1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GENEX Blank Presentation_11JAN11</Template>
  <TotalTime>2995</TotalTime>
  <Words>1013</Words>
  <Application>Microsoft Office PowerPoint</Application>
  <PresentationFormat>On-screen Show (4:3)</PresentationFormat>
  <Paragraphs>186</Paragraphs>
  <Slides>30</Slides>
  <Notes>1</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GENEX Blank Presentation_11JAN11</vt:lpstr>
      <vt:lpstr>Professional Ethics in Case Management</vt:lpstr>
      <vt:lpstr>Program Objectives</vt:lpstr>
      <vt:lpstr>It’s All About Ethics!</vt:lpstr>
      <vt:lpstr>Ethics</vt:lpstr>
      <vt:lpstr>Distinguishing Morally Good from Morally Bad</vt:lpstr>
      <vt:lpstr>Ethical Issues</vt:lpstr>
      <vt:lpstr>Simply Put</vt:lpstr>
      <vt:lpstr>Professional Ethics</vt:lpstr>
      <vt:lpstr>Laws and Ethics</vt:lpstr>
      <vt:lpstr>A Person’s Ethical Standards Differ from General Society</vt:lpstr>
      <vt:lpstr>What Would You Do?</vt:lpstr>
      <vt:lpstr>Rationalizing Unethical Behavior</vt:lpstr>
      <vt:lpstr>Ethical Issues and Case Management</vt:lpstr>
      <vt:lpstr>Keys to Professional Ethical Behavior</vt:lpstr>
      <vt:lpstr>Code of Ethics</vt:lpstr>
      <vt:lpstr>Ethical Dilemmas</vt:lpstr>
      <vt:lpstr>What Would You Do?</vt:lpstr>
      <vt:lpstr>Top Ethics Traps</vt:lpstr>
      <vt:lpstr>Improper Professional/Client Relationships</vt:lpstr>
      <vt:lpstr>Overlooking the Marketing/Gratuity Rules</vt:lpstr>
      <vt:lpstr>My Boss Made Me Do It</vt:lpstr>
      <vt:lpstr>Disclosure</vt:lpstr>
      <vt:lpstr>Privacy and Confidentiality</vt:lpstr>
      <vt:lpstr>COMMUNICATION</vt:lpstr>
      <vt:lpstr>Obligatory Disclosure</vt:lpstr>
      <vt:lpstr>Conflict of Interest</vt:lpstr>
      <vt:lpstr>Integrity and Competence</vt:lpstr>
      <vt:lpstr>Do the Right Thing</vt:lpstr>
      <vt:lpstr>Final Thought</vt:lpstr>
      <vt:lpstr>THANKS FOR COMING!</vt:lpstr>
    </vt:vector>
  </TitlesOfParts>
  <Company>GENEX Services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GENEX Services, Inc. presentation to</dc:title>
  <dc:creator>Administrator</dc:creator>
  <cp:lastModifiedBy>Jeter, Beverly</cp:lastModifiedBy>
  <cp:revision>128</cp:revision>
  <cp:lastPrinted>2012-09-25T03:28:07Z</cp:lastPrinted>
  <dcterms:created xsi:type="dcterms:W3CDTF">2011-01-12T14:41:49Z</dcterms:created>
  <dcterms:modified xsi:type="dcterms:W3CDTF">2012-09-25T13:52:25Z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utoOpen">
    <vt:lpwstr>1</vt:lpwstr>
  </property>
</Properties>
</file>