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doc" ContentType="application/msword"/>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19"/>
  </p:notesMasterIdLst>
  <p:handoutMasterIdLst>
    <p:handoutMasterId r:id="rId20"/>
  </p:handoutMasterIdLst>
  <p:sldIdLst>
    <p:sldId id="256" r:id="rId2"/>
    <p:sldId id="271" r:id="rId3"/>
    <p:sldId id="273" r:id="rId4"/>
    <p:sldId id="266" r:id="rId5"/>
    <p:sldId id="274" r:id="rId6"/>
    <p:sldId id="275" r:id="rId7"/>
    <p:sldId id="276" r:id="rId8"/>
    <p:sldId id="277" r:id="rId9"/>
    <p:sldId id="269" r:id="rId10"/>
    <p:sldId id="270" r:id="rId11"/>
    <p:sldId id="267" r:id="rId12"/>
    <p:sldId id="261" r:id="rId13"/>
    <p:sldId id="279" r:id="rId14"/>
    <p:sldId id="268" r:id="rId15"/>
    <p:sldId id="263" r:id="rId16"/>
    <p:sldId id="264" r:id="rId17"/>
    <p:sldId id="259" r:id="rId18"/>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5pPr>
    <a:lvl6pPr marL="2286000" algn="l" defTabSz="914400" rtl="0" eaLnBrk="1" latinLnBrk="0" hangingPunct="1">
      <a:defRPr sz="2400" kern="1200">
        <a:solidFill>
          <a:schemeClr val="tx1"/>
        </a:solidFill>
        <a:latin typeface="Arial" charset="0"/>
        <a:ea typeface="ＭＳ Ｐゴシック" pitchFamily="16" charset="-128"/>
        <a:cs typeface="+mn-cs"/>
      </a:defRPr>
    </a:lvl6pPr>
    <a:lvl7pPr marL="2743200" algn="l" defTabSz="914400" rtl="0" eaLnBrk="1" latinLnBrk="0" hangingPunct="1">
      <a:defRPr sz="2400" kern="1200">
        <a:solidFill>
          <a:schemeClr val="tx1"/>
        </a:solidFill>
        <a:latin typeface="Arial" charset="0"/>
        <a:ea typeface="ＭＳ Ｐゴシック" pitchFamily="16" charset="-128"/>
        <a:cs typeface="+mn-cs"/>
      </a:defRPr>
    </a:lvl7pPr>
    <a:lvl8pPr marL="3200400" algn="l" defTabSz="914400" rtl="0" eaLnBrk="1" latinLnBrk="0" hangingPunct="1">
      <a:defRPr sz="2400" kern="1200">
        <a:solidFill>
          <a:schemeClr val="tx1"/>
        </a:solidFill>
        <a:latin typeface="Arial" charset="0"/>
        <a:ea typeface="ＭＳ Ｐゴシック" pitchFamily="16" charset="-128"/>
        <a:cs typeface="+mn-cs"/>
      </a:defRPr>
    </a:lvl8pPr>
    <a:lvl9pPr marL="3657600" algn="l" defTabSz="914400" rtl="0" eaLnBrk="1" latinLnBrk="0" hangingPunct="1">
      <a:defRPr sz="2400" kern="1200">
        <a:solidFill>
          <a:schemeClr val="tx1"/>
        </a:solidFill>
        <a:latin typeface="Arial" charset="0"/>
        <a:ea typeface="ＭＳ Ｐゴシック" pitchFamily="16"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FF"/>
    <a:srgbClr val="000099"/>
    <a:srgbClr val="3399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105" autoAdjust="0"/>
    <p:restoredTop sz="94059" autoAdjust="0"/>
  </p:normalViewPr>
  <p:slideViewPr>
    <p:cSldViewPr>
      <p:cViewPr>
        <p:scale>
          <a:sx n="100" d="100"/>
          <a:sy n="100" d="100"/>
        </p:scale>
        <p:origin x="-696" y="-48"/>
      </p:cViewPr>
      <p:guideLst>
        <p:guide orient="horz" pos="2160"/>
        <p:guide pos="2880"/>
      </p:guideLst>
    </p:cSldViewPr>
  </p:slideViewPr>
  <p:outlineViewPr>
    <p:cViewPr>
      <p:scale>
        <a:sx n="33" d="100"/>
        <a:sy n="33" d="100"/>
      </p:scale>
      <p:origin x="0" y="15036"/>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2" d="100"/>
          <a:sy n="62" d="100"/>
        </p:scale>
        <p:origin x="-1824"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dirty="0"/>
            </a:lvl1pPr>
          </a:lstStyle>
          <a:p>
            <a:pPr>
              <a:defRPr/>
            </a:pPr>
            <a:endParaRPr lang="en-US" dirty="0"/>
          </a:p>
        </p:txBody>
      </p:sp>
      <p:sp>
        <p:nvSpPr>
          <p:cNvPr id="389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dirty="0"/>
            </a:lvl1pPr>
          </a:lstStyle>
          <a:p>
            <a:pPr>
              <a:defRPr/>
            </a:pPr>
            <a:endParaRPr lang="en-US" dirty="0"/>
          </a:p>
        </p:txBody>
      </p:sp>
      <p:sp>
        <p:nvSpPr>
          <p:cNvPr id="389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dirty="0"/>
            </a:lvl1pPr>
          </a:lstStyle>
          <a:p>
            <a:pPr>
              <a:defRPr/>
            </a:pPr>
            <a:endParaRPr lang="en-US" dirty="0"/>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EF6023F7-10E8-4E01-A141-EF07EB46A349}" type="slidenum">
              <a:rPr lang="en-US"/>
              <a:pPr>
                <a:defRPr/>
              </a:pPr>
              <a:t>‹#›</a:t>
            </a:fld>
            <a:endParaRPr lang="en-US" dirty="0"/>
          </a:p>
        </p:txBody>
      </p:sp>
    </p:spTree>
    <p:extLst>
      <p:ext uri="{BB962C8B-B14F-4D97-AF65-F5344CB8AC3E}">
        <p14:creationId xmlns:p14="http://schemas.microsoft.com/office/powerpoint/2010/main" xmlns="" val="27528019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dirty="0"/>
            </a:lvl1pPr>
          </a:lstStyle>
          <a:p>
            <a:pPr>
              <a:defRPr/>
            </a:pPr>
            <a:endParaRPr lang="en-US" dirty="0"/>
          </a:p>
        </p:txBody>
      </p:sp>
      <p:sp>
        <p:nvSpPr>
          <p:cNvPr id="2662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dirty="0"/>
            </a:lvl1pPr>
          </a:lstStyle>
          <a:p>
            <a:pPr>
              <a:defRPr/>
            </a:pPr>
            <a:endParaRPr lang="en-US" dirty="0"/>
          </a:p>
        </p:txBody>
      </p:sp>
      <p:sp>
        <p:nvSpPr>
          <p:cNvPr id="286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662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663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dirty="0"/>
            </a:lvl1pPr>
          </a:lstStyle>
          <a:p>
            <a:pPr>
              <a:defRPr/>
            </a:pPr>
            <a:endParaRPr lang="en-US" dirty="0"/>
          </a:p>
        </p:txBody>
      </p:sp>
      <p:sp>
        <p:nvSpPr>
          <p:cNvPr id="2663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3CA548DC-1C09-4177-893F-ADD2EBA6050E}" type="slidenum">
              <a:rPr lang="en-US"/>
              <a:pPr>
                <a:defRPr/>
              </a:pPr>
              <a:t>‹#›</a:t>
            </a:fld>
            <a:endParaRPr lang="en-US" dirty="0"/>
          </a:p>
        </p:txBody>
      </p:sp>
    </p:spTree>
    <p:extLst>
      <p:ext uri="{BB962C8B-B14F-4D97-AF65-F5344CB8AC3E}">
        <p14:creationId xmlns:p14="http://schemas.microsoft.com/office/powerpoint/2010/main" xmlns="" val="16382557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pitchFamily="16"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pitchFamily="16"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pitchFamily="16"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pitchFamily="16"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pitchFamily="16"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pPr>
              <a:defRPr/>
            </a:pPr>
            <a:endParaRPr lang="en-US"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pPr>
              <a:defRPr/>
            </a:pPr>
            <a:endParaRPr lang="en-US"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pPr>
              <a:defRPr/>
            </a:pPr>
            <a:fld id="{F422AC76-7C1E-49FD-BDA5-5EA738F2D5C0}" type="slidenum">
              <a:rPr lang="en-US" smtClean="0"/>
              <a:pPr>
                <a:defRPr/>
              </a:pPr>
              <a:t>‹#›</a:t>
            </a:fld>
            <a:endParaRPr lang="en-US"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A67F1B4-8853-4766-A34B-A90340DC279C}" type="slidenum">
              <a:rPr lang="en-US" smtClean="0"/>
              <a:pPr>
                <a:defRPr/>
              </a:pPr>
              <a:t>‹#›</a:t>
            </a:fld>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C5C4461F-BF22-458C-8CD4-3D059C5D54E7}" type="slidenum">
              <a:rPr lang="en-US" smtClean="0"/>
              <a:pPr>
                <a:defRPr/>
              </a:pPr>
              <a:t>‹#›</a:t>
            </a:fld>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9FADC018-4640-44F7-9D59-7F31F8121612}" type="slidenum">
              <a:rPr lang="en-US" smtClean="0"/>
              <a:pPr>
                <a:defRPr/>
              </a:pPr>
              <a:t>‹#›</a:t>
            </a:fld>
            <a:endParaRPr lang="en-US" dirty="0"/>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pPr>
              <a:defRPr/>
            </a:pPr>
            <a:fld id="{E6AFA4E2-2EA2-401A-95D8-E9BD36B9CD8E}" type="slidenum">
              <a:rPr lang="en-US" smtClean="0"/>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fld id="{A37B1E1E-3FCE-4AFF-AA81-C481617AC2A3}" type="slidenum">
              <a:rPr lang="en-US" smtClean="0"/>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pPr>
              <a:defRPr/>
            </a:pPr>
            <a:fld id="{5324D6CB-F54B-4E7A-ACF6-F65B677A2FEC}" type="slidenum">
              <a:rPr lang="en-US" smtClean="0"/>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320C6C37-BE6F-4DBE-9EFA-2E27BC06F496}" type="slidenum">
              <a:rPr lang="en-US" smtClean="0"/>
              <a:pPr>
                <a:defRPr/>
              </a:pPr>
              <a:t>‹#›</a:t>
            </a:fld>
            <a:endParaRPr lang="en-US"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pPr>
              <a:defRPr/>
            </a:pPr>
            <a:endParaRPr lang="en-US"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E4396215-C8C5-4BEF-8B00-1865D44EDF3D}" type="slidenum">
              <a:rPr lang="en-US" smtClean="0"/>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9EA30AB-1445-479B-BC1F-2473A13A0853}" type="slidenum">
              <a:rPr lang="en-US" smtClean="0"/>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C95A5105-51C0-427E-9D7D-E6DD81E6F8EF}" type="slidenum">
              <a:rPr lang="en-US" smtClean="0"/>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pPr>
              <a:defRPr/>
            </a:pPr>
            <a:endParaRPr lang="en-US"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pPr>
              <a:defRPr/>
            </a:pPr>
            <a:endParaRPr lang="en-US"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pPr>
              <a:defRPr/>
            </a:pPr>
            <a:fld id="{6F1CF6C3-DBB6-470E-81DF-74F2E2046F84}"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Microsoft_Office_Word_97_-_2003_Document1.doc"/><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occupationalinfo.org/appendxc_1.html" TargetMode="Externa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572000" y="1295400"/>
            <a:ext cx="4114800" cy="1143000"/>
          </a:xfrm>
        </p:spPr>
        <p:txBody>
          <a:bodyPr>
            <a:normAutofit fontScale="90000"/>
          </a:bodyPr>
          <a:lstStyle/>
          <a:p>
            <a:pPr eaLnBrk="1" hangingPunct="1"/>
            <a:r>
              <a:rPr lang="en-US" sz="3600" b="1" dirty="0"/>
              <a:t>FCE's for Nurse Case Managers and Insurance Professionals</a:t>
            </a:r>
            <a:r>
              <a:rPr lang="en-US" sz="3600" b="1" dirty="0" smtClean="0"/>
              <a:t/>
            </a:r>
            <a:br>
              <a:rPr lang="en-US" sz="3600" b="1" dirty="0" smtClean="0"/>
            </a:br>
            <a:endParaRPr lang="en-US" sz="3600" b="1" dirty="0" smtClean="0"/>
          </a:p>
        </p:txBody>
      </p:sp>
      <p:sp>
        <p:nvSpPr>
          <p:cNvPr id="2051" name="Rectangle 3"/>
          <p:cNvSpPr>
            <a:spLocks noGrp="1" noChangeArrowheads="1"/>
          </p:cNvSpPr>
          <p:nvPr>
            <p:ph type="subTitle" idx="1"/>
          </p:nvPr>
        </p:nvSpPr>
        <p:spPr>
          <a:xfrm>
            <a:off x="4572000" y="3048000"/>
            <a:ext cx="6400800" cy="1143000"/>
          </a:xfrm>
        </p:spPr>
        <p:txBody>
          <a:bodyPr/>
          <a:lstStyle/>
          <a:p>
            <a:pPr eaLnBrk="1" hangingPunct="1"/>
            <a:r>
              <a:rPr lang="en-US" sz="2000" dirty="0" smtClean="0">
                <a:solidFill>
                  <a:schemeClr val="tx1"/>
                </a:solidFill>
              </a:rPr>
              <a:t>Brent Webber PT, CEAS II</a:t>
            </a:r>
          </a:p>
          <a:p>
            <a:pPr eaLnBrk="1" hangingPunct="1"/>
            <a:r>
              <a:rPr lang="en-US" sz="2000" dirty="0" smtClean="0">
                <a:solidFill>
                  <a:schemeClr val="tx1"/>
                </a:solidFill>
              </a:rPr>
              <a:t>10/15/12</a:t>
            </a:r>
          </a:p>
          <a:p>
            <a:pPr eaLnBrk="1" hangingPunct="1"/>
            <a:endParaRPr lang="en-US" sz="2400" dirty="0" smtClean="0"/>
          </a:p>
        </p:txBody>
      </p:sp>
    </p:spTree>
  </p:cSld>
  <p:clrMapOvr>
    <a:masterClrMapping/>
  </p:clrMapOvr>
  <p:transition spd="slow">
    <p:whee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Objectives</a:t>
            </a:r>
            <a:endParaRPr lang="en-US" dirty="0"/>
          </a:p>
        </p:txBody>
      </p:sp>
      <p:sp>
        <p:nvSpPr>
          <p:cNvPr id="3" name="Content Placeholder 2"/>
          <p:cNvSpPr>
            <a:spLocks noGrp="1"/>
          </p:cNvSpPr>
          <p:nvPr>
            <p:ph idx="1"/>
          </p:nvPr>
        </p:nvSpPr>
        <p:spPr/>
        <p:txBody>
          <a:bodyPr rtlCol="0">
            <a:normAutofit/>
          </a:bodyPr>
          <a:lstStyle/>
          <a:p>
            <a:pPr marL="285750" indent="-285750" fontAlgn="auto">
              <a:spcAft>
                <a:spcPts val="0"/>
              </a:spcAft>
              <a:buFont typeface="Arial" pitchFamily="34" charset="0"/>
              <a:buChar char="•"/>
              <a:defRPr/>
            </a:pPr>
            <a:r>
              <a:rPr lang="en-US" sz="2800" b="0" dirty="0" smtClean="0"/>
              <a:t>Understand the rational for FCEs</a:t>
            </a:r>
          </a:p>
          <a:p>
            <a:pPr marL="285750" indent="-285750" fontAlgn="auto">
              <a:spcAft>
                <a:spcPts val="0"/>
              </a:spcAft>
              <a:buFont typeface="Arial" pitchFamily="34" charset="0"/>
              <a:buChar char="•"/>
              <a:defRPr/>
            </a:pPr>
            <a:r>
              <a:rPr lang="en-US" sz="2800" b="0" dirty="0" smtClean="0"/>
              <a:t>Understand basic components of an FCE</a:t>
            </a:r>
          </a:p>
          <a:p>
            <a:pPr marL="285750" indent="-285750" fontAlgn="auto">
              <a:spcAft>
                <a:spcPts val="0"/>
              </a:spcAft>
              <a:buFont typeface="Arial" pitchFamily="34" charset="0"/>
              <a:buChar char="•"/>
              <a:defRPr/>
            </a:pPr>
            <a:r>
              <a:rPr lang="en-US" sz="2800" b="0" dirty="0" smtClean="0"/>
              <a:t>Understand applications of FCE findings</a:t>
            </a:r>
          </a:p>
          <a:p>
            <a:pPr marL="285750" indent="-285750" fontAlgn="auto">
              <a:spcAft>
                <a:spcPts val="0"/>
              </a:spcAft>
              <a:buFont typeface="Arial" pitchFamily="34" charset="0"/>
              <a:buChar char="•"/>
              <a:defRPr/>
            </a:pPr>
            <a:endParaRPr lang="en-US" sz="2400" b="0" dirty="0" smtClean="0"/>
          </a:p>
          <a:p>
            <a:pPr marL="0" lvl="1" indent="0" fontAlgn="auto">
              <a:spcAft>
                <a:spcPts val="0"/>
              </a:spcAft>
              <a:buFont typeface="Wingdings" pitchFamily="2" charset="2"/>
              <a:buNone/>
              <a:defRPr/>
            </a:pPr>
            <a:endParaRPr lang="en-US" sz="2400" dirty="0" smtClean="0"/>
          </a:p>
          <a:p>
            <a:pPr marL="0" lvl="1" indent="0" fontAlgn="auto">
              <a:spcAft>
                <a:spcPts val="0"/>
              </a:spcAft>
              <a:buFont typeface="Wingdings" pitchFamily="2" charset="2"/>
              <a:buNone/>
              <a:defRPr/>
            </a:pPr>
            <a:endParaRPr lang="en-US" sz="2400" dirty="0" smtClean="0"/>
          </a:p>
          <a:p>
            <a:pPr marL="0" indent="0" fontAlgn="auto">
              <a:spcAft>
                <a:spcPts val="0"/>
              </a:spcAft>
              <a:defRPr/>
            </a:pPr>
            <a:endParaRPr lang="en-US" sz="2400" dirty="0" smtClean="0"/>
          </a:p>
          <a:p>
            <a:pPr fontAlgn="auto">
              <a:spcAft>
                <a:spcPts val="0"/>
              </a:spcAft>
              <a:buFont typeface="Arial" pitchFamily="34" charset="0"/>
              <a:buChar char="•"/>
              <a:defRPr/>
            </a:pPr>
            <a:endParaRPr lang="en-US" sz="2400" dirty="0"/>
          </a:p>
        </p:txBody>
      </p:sp>
    </p:spTree>
    <p:extLst>
      <p:ext uri="{BB962C8B-B14F-4D97-AF65-F5344CB8AC3E}">
        <p14:creationId xmlns:p14="http://schemas.microsoft.com/office/powerpoint/2010/main" xmlns="" val="1402161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304800"/>
            <a:ext cx="6324600" cy="1143000"/>
          </a:xfrm>
        </p:spPr>
        <p:txBody>
          <a:bodyPr/>
          <a:lstStyle/>
          <a:p>
            <a:pPr fontAlgn="auto">
              <a:spcAft>
                <a:spcPts val="0"/>
              </a:spcAft>
              <a:defRPr/>
            </a:pPr>
            <a:r>
              <a:rPr lang="en-US" dirty="0" smtClean="0"/>
              <a:t>What is an FCE?</a:t>
            </a:r>
            <a:endParaRPr lang="en-US" dirty="0"/>
          </a:p>
        </p:txBody>
      </p:sp>
      <p:sp>
        <p:nvSpPr>
          <p:cNvPr id="3" name="Content Placeholder 2"/>
          <p:cNvSpPr>
            <a:spLocks noGrp="1"/>
          </p:cNvSpPr>
          <p:nvPr>
            <p:ph idx="1"/>
          </p:nvPr>
        </p:nvSpPr>
        <p:spPr>
          <a:xfrm>
            <a:off x="2133600" y="1295400"/>
            <a:ext cx="6324600" cy="4114800"/>
          </a:xfrm>
        </p:spPr>
        <p:txBody>
          <a:bodyPr rtlCol="0">
            <a:noAutofit/>
          </a:bodyPr>
          <a:lstStyle/>
          <a:p>
            <a:pPr marL="0" indent="0" fontAlgn="auto">
              <a:spcAft>
                <a:spcPts val="0"/>
              </a:spcAft>
              <a:buNone/>
              <a:defRPr/>
            </a:pPr>
            <a:r>
              <a:rPr lang="en-US" sz="1600" dirty="0" smtClean="0"/>
              <a:t>According to Wikipedia:</a:t>
            </a:r>
          </a:p>
          <a:p>
            <a:pPr marL="0" indent="0" fontAlgn="auto">
              <a:spcAft>
                <a:spcPts val="0"/>
              </a:spcAft>
              <a:buNone/>
              <a:defRPr/>
            </a:pPr>
            <a:r>
              <a:rPr lang="en-US" sz="1600" dirty="0" smtClean="0"/>
              <a:t>       A </a:t>
            </a:r>
            <a:r>
              <a:rPr lang="en-US" sz="1600" dirty="0"/>
              <a:t>series of tests measuring physical strength, ''range of motion'', stamina, and tolerance to functional activities, including lifting and carrying. These tests can be used to evaluate work tolerance, and the necessity for work restrictions. Related terms include ''Physical Capacities Evaluation'' (''PCE'') or Functional Capacity Assessment (FCA) or Work Capacity Evaluation. An evaluator skilled in Functional Capacity Evaluation will use a battery of standardized tests, designed around key factors that include diagnosis, impairment, pain and functional limitation, referral questions, and, in some instances, the case resolution goal. FCE's value to the injured individual is the focus on functional ability instead of the pain limitation associated with an impairment. It considers speed, flexibility, endurance, skill and strength through the use of functional testing, MTM, and standardized measurements to assess job-fit status. Functional Capacity Evaluation is not only a useful clinical tool, but a baseline for industry-standard results that clearly define an individual's transition from injury to employment, and from disability to deployment. </a:t>
            </a:r>
            <a:br>
              <a:rPr lang="en-US" sz="1600" dirty="0"/>
            </a:br>
            <a:r>
              <a:rPr lang="en-US" sz="1600" dirty="0"/>
              <a:t/>
            </a:r>
            <a:br>
              <a:rPr lang="en-US" sz="1600" dirty="0"/>
            </a:br>
            <a:endParaRPr lang="en-US" sz="1600" dirty="0"/>
          </a:p>
        </p:txBody>
      </p:sp>
    </p:spTree>
    <p:extLst>
      <p:ext uri="{BB962C8B-B14F-4D97-AF65-F5344CB8AC3E}">
        <p14:creationId xmlns:p14="http://schemas.microsoft.com/office/powerpoint/2010/main" xmlns="" val="23806185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85800"/>
            <a:ext cx="7024744" cy="1143000"/>
          </a:xfrm>
        </p:spPr>
        <p:txBody>
          <a:bodyPr/>
          <a:lstStyle/>
          <a:p>
            <a:pPr fontAlgn="auto">
              <a:spcAft>
                <a:spcPts val="0"/>
              </a:spcAft>
              <a:defRPr/>
            </a:pPr>
            <a:r>
              <a:rPr lang="en-US" dirty="0" smtClean="0"/>
              <a:t>What is an FCE?</a:t>
            </a:r>
            <a:endParaRPr lang="en-US" dirty="0"/>
          </a:p>
        </p:txBody>
      </p:sp>
      <p:sp>
        <p:nvSpPr>
          <p:cNvPr id="3" name="Content Placeholder 2"/>
          <p:cNvSpPr>
            <a:spLocks noGrp="1"/>
          </p:cNvSpPr>
          <p:nvPr>
            <p:ph idx="1"/>
          </p:nvPr>
        </p:nvSpPr>
        <p:spPr>
          <a:xfrm>
            <a:off x="990600" y="1828800"/>
            <a:ext cx="6777317" cy="3508977"/>
          </a:xfrm>
        </p:spPr>
        <p:txBody>
          <a:bodyPr rtlCol="0">
            <a:noAutofit/>
          </a:bodyPr>
          <a:lstStyle/>
          <a:p>
            <a:pPr fontAlgn="auto">
              <a:spcAft>
                <a:spcPts val="0"/>
              </a:spcAft>
              <a:buFont typeface="Arial" pitchFamily="34" charset="0"/>
              <a:buChar char="•"/>
              <a:defRPr/>
            </a:pPr>
            <a:r>
              <a:rPr lang="en-US" sz="1800" dirty="0" smtClean="0"/>
              <a:t>You could just say that it is a tool to assess function, impairment, and or disability</a:t>
            </a:r>
          </a:p>
          <a:p>
            <a:pPr fontAlgn="auto">
              <a:spcAft>
                <a:spcPts val="0"/>
              </a:spcAft>
              <a:buFont typeface="Arial" pitchFamily="34" charset="0"/>
              <a:buChar char="•"/>
              <a:defRPr/>
            </a:pPr>
            <a:r>
              <a:rPr lang="en-US" sz="1800" dirty="0" smtClean="0"/>
              <a:t>What is the difference?</a:t>
            </a:r>
          </a:p>
          <a:p>
            <a:pPr fontAlgn="auto">
              <a:spcAft>
                <a:spcPts val="0"/>
              </a:spcAft>
              <a:buFont typeface="Arial" pitchFamily="34" charset="0"/>
              <a:buChar char="•"/>
              <a:defRPr/>
            </a:pPr>
            <a:r>
              <a:rPr lang="en-US" sz="1800" dirty="0" smtClean="0"/>
              <a:t>Function implies what they are able to do regarding a specific task or physical demand category.  Functional limitation is a derivative of this as well.</a:t>
            </a:r>
          </a:p>
          <a:p>
            <a:pPr fontAlgn="auto">
              <a:spcAft>
                <a:spcPts val="0"/>
              </a:spcAft>
              <a:buFont typeface="Arial" pitchFamily="34" charset="0"/>
              <a:buChar char="•"/>
              <a:defRPr/>
            </a:pPr>
            <a:r>
              <a:rPr lang="en-US" sz="1800" dirty="0"/>
              <a:t>Impairment </a:t>
            </a:r>
            <a:r>
              <a:rPr lang="en-US" sz="1800" dirty="0" smtClean="0"/>
              <a:t>is defined by the AMA as an “alteration </a:t>
            </a:r>
            <a:r>
              <a:rPr lang="en-US" sz="1800" dirty="0"/>
              <a:t>of an individual's health status that has been assessed by medical </a:t>
            </a:r>
            <a:r>
              <a:rPr lang="en-US" sz="1800" dirty="0" smtClean="0"/>
              <a:t>means”</a:t>
            </a:r>
          </a:p>
          <a:p>
            <a:pPr fontAlgn="auto">
              <a:spcAft>
                <a:spcPts val="0"/>
              </a:spcAft>
              <a:buFont typeface="Arial" pitchFamily="34" charset="0"/>
              <a:buChar char="•"/>
              <a:defRPr/>
            </a:pPr>
            <a:r>
              <a:rPr lang="en-US" sz="1800" dirty="0" smtClean="0"/>
              <a:t>Disability encompasses all things aspects including psychological, educational, socioeconomically, etc. and relates to an individuals ability to complete a specific task, function or role.</a:t>
            </a:r>
          </a:p>
          <a:p>
            <a:pPr marL="402336" lvl="2" indent="-164592" fontAlgn="auto">
              <a:spcAft>
                <a:spcPts val="0"/>
              </a:spcAft>
              <a:buFont typeface="Arial" pitchFamily="34" charset="0"/>
              <a:buChar char="•"/>
              <a:defRPr/>
            </a:pPr>
            <a:r>
              <a:rPr lang="en-US" sz="1800" dirty="0" smtClean="0"/>
              <a:t>Concert pianist versus brick mason</a:t>
            </a:r>
          </a:p>
          <a:p>
            <a:pPr fontAlgn="auto">
              <a:spcAft>
                <a:spcPts val="0"/>
              </a:spcAft>
              <a:buFont typeface="Arial" pitchFamily="34" charset="0"/>
              <a:buChar char="•"/>
              <a:defRPr/>
            </a:pPr>
            <a:r>
              <a:rPr lang="en-US" sz="1800" dirty="0" smtClean="0"/>
              <a:t>Must answer the referral question </a:t>
            </a:r>
          </a:p>
          <a:p>
            <a:pPr marL="237744" lvl="2" indent="0" fontAlgn="auto">
              <a:spcAft>
                <a:spcPts val="0"/>
              </a:spcAft>
              <a:buFont typeface="Wingdings" pitchFamily="2" charset="2"/>
              <a:buNone/>
              <a:defRPr/>
            </a:pPr>
            <a:endParaRPr lang="en-US" sz="1800" dirty="0" smtClean="0"/>
          </a:p>
          <a:p>
            <a:pPr fontAlgn="auto">
              <a:spcAft>
                <a:spcPts val="0"/>
              </a:spcAft>
              <a:buFont typeface="Arial" pitchFamily="34" charset="0"/>
              <a:buChar char="•"/>
              <a:defRPr/>
            </a:pPr>
            <a:endParaRPr lang="en-US" sz="1800" dirty="0"/>
          </a:p>
        </p:txBody>
      </p:sp>
    </p:spTree>
    <p:extLst>
      <p:ext uri="{BB962C8B-B14F-4D97-AF65-F5344CB8AC3E}">
        <p14:creationId xmlns:p14="http://schemas.microsoft.com/office/powerpoint/2010/main" xmlns="" val="7878371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6324600" cy="1143000"/>
          </a:xfrm>
        </p:spPr>
        <p:txBody>
          <a:bodyPr>
            <a:normAutofit fontScale="90000"/>
          </a:bodyPr>
          <a:lstStyle/>
          <a:p>
            <a:pPr fontAlgn="auto">
              <a:spcAft>
                <a:spcPts val="0"/>
              </a:spcAft>
              <a:defRPr/>
            </a:pPr>
            <a:r>
              <a:rPr lang="en-US" dirty="0" smtClean="0"/>
              <a:t>FCE as Defined by Workwell</a:t>
            </a:r>
            <a:endParaRPr lang="en-US" dirty="0"/>
          </a:p>
        </p:txBody>
      </p:sp>
      <p:sp>
        <p:nvSpPr>
          <p:cNvPr id="9220" name="Text Box 3"/>
          <p:cNvSpPr txBox="1">
            <a:spLocks noChangeArrowheads="1"/>
          </p:cNvSpPr>
          <p:nvPr/>
        </p:nvSpPr>
        <p:spPr bwMode="auto">
          <a:xfrm>
            <a:off x="409575" y="2091897"/>
            <a:ext cx="8277225" cy="3231654"/>
          </a:xfrm>
          <a:prstGeom prst="rect">
            <a:avLst/>
          </a:prstGeom>
          <a:noFill/>
          <a:ln>
            <a:noFill/>
          </a:ln>
          <a:effectLst/>
          <a:extLst>
            <a:ext uri="{909E8E84-426E-40DD-AFC4-6F175D3DCCD1}">
              <a14:hiddenFill xmlns:a14="http://schemas.microsoft.com/office/drawing/2010/main" xmlns="">
                <a:solidFill>
                  <a:srgbClr val="C0C0C0"/>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nchor="ctr">
            <a:spAutoFit/>
          </a:bodyPr>
          <a:lstStyle>
            <a:lvl1pPr defTabSz="800100">
              <a:tabLst>
                <a:tab pos="2000250" algn="r"/>
                <a:tab pos="2228850" algn="l"/>
              </a:tabLst>
              <a:defRPr>
                <a:solidFill>
                  <a:schemeClr val="tx1"/>
                </a:solidFill>
                <a:latin typeface="Franklin Gothic Book"/>
              </a:defRPr>
            </a:lvl1pPr>
            <a:lvl2pPr marL="742950" indent="-285750" defTabSz="800100">
              <a:tabLst>
                <a:tab pos="2000250" algn="r"/>
                <a:tab pos="2228850" algn="l"/>
              </a:tabLst>
              <a:defRPr>
                <a:solidFill>
                  <a:schemeClr val="tx1"/>
                </a:solidFill>
                <a:latin typeface="Franklin Gothic Book"/>
              </a:defRPr>
            </a:lvl2pPr>
            <a:lvl3pPr marL="1143000" indent="-228600" defTabSz="800100">
              <a:tabLst>
                <a:tab pos="2000250" algn="r"/>
                <a:tab pos="2228850" algn="l"/>
              </a:tabLst>
              <a:defRPr>
                <a:solidFill>
                  <a:schemeClr val="tx1"/>
                </a:solidFill>
                <a:latin typeface="Franklin Gothic Book"/>
              </a:defRPr>
            </a:lvl3pPr>
            <a:lvl4pPr marL="1600200" indent="-228600" defTabSz="800100">
              <a:tabLst>
                <a:tab pos="2000250" algn="r"/>
                <a:tab pos="2228850" algn="l"/>
              </a:tabLst>
              <a:defRPr>
                <a:solidFill>
                  <a:schemeClr val="tx1"/>
                </a:solidFill>
                <a:latin typeface="Franklin Gothic Book"/>
              </a:defRPr>
            </a:lvl4pPr>
            <a:lvl5pPr marL="2057400" indent="-228600" defTabSz="800100">
              <a:tabLst>
                <a:tab pos="2000250" algn="r"/>
                <a:tab pos="2228850" algn="l"/>
              </a:tabLst>
              <a:defRPr>
                <a:solidFill>
                  <a:schemeClr val="tx1"/>
                </a:solidFill>
                <a:latin typeface="Franklin Gothic Book"/>
              </a:defRPr>
            </a:lvl5pPr>
            <a:lvl6pPr marL="2514600" indent="-228600" defTabSz="800100" fontAlgn="base">
              <a:spcBef>
                <a:spcPct val="0"/>
              </a:spcBef>
              <a:spcAft>
                <a:spcPct val="0"/>
              </a:spcAft>
              <a:tabLst>
                <a:tab pos="2000250" algn="r"/>
                <a:tab pos="2228850" algn="l"/>
              </a:tabLst>
              <a:defRPr>
                <a:solidFill>
                  <a:schemeClr val="tx1"/>
                </a:solidFill>
                <a:latin typeface="Franklin Gothic Book"/>
              </a:defRPr>
            </a:lvl6pPr>
            <a:lvl7pPr marL="2971800" indent="-228600" defTabSz="800100" fontAlgn="base">
              <a:spcBef>
                <a:spcPct val="0"/>
              </a:spcBef>
              <a:spcAft>
                <a:spcPct val="0"/>
              </a:spcAft>
              <a:tabLst>
                <a:tab pos="2000250" algn="r"/>
                <a:tab pos="2228850" algn="l"/>
              </a:tabLst>
              <a:defRPr>
                <a:solidFill>
                  <a:schemeClr val="tx1"/>
                </a:solidFill>
                <a:latin typeface="Franklin Gothic Book"/>
              </a:defRPr>
            </a:lvl7pPr>
            <a:lvl8pPr marL="3429000" indent="-228600" defTabSz="800100" fontAlgn="base">
              <a:spcBef>
                <a:spcPct val="0"/>
              </a:spcBef>
              <a:spcAft>
                <a:spcPct val="0"/>
              </a:spcAft>
              <a:tabLst>
                <a:tab pos="2000250" algn="r"/>
                <a:tab pos="2228850" algn="l"/>
              </a:tabLst>
              <a:defRPr>
                <a:solidFill>
                  <a:schemeClr val="tx1"/>
                </a:solidFill>
                <a:latin typeface="Franklin Gothic Book"/>
              </a:defRPr>
            </a:lvl8pPr>
            <a:lvl9pPr marL="3886200" indent="-228600" defTabSz="800100" fontAlgn="base">
              <a:spcBef>
                <a:spcPct val="0"/>
              </a:spcBef>
              <a:spcAft>
                <a:spcPct val="0"/>
              </a:spcAft>
              <a:tabLst>
                <a:tab pos="2000250" algn="r"/>
                <a:tab pos="2228850" algn="l"/>
              </a:tabLst>
              <a:defRPr>
                <a:solidFill>
                  <a:schemeClr val="tx1"/>
                </a:solidFill>
                <a:latin typeface="Franklin Gothic Book"/>
              </a:defRPr>
            </a:lvl9pPr>
          </a:lstStyle>
          <a:p>
            <a:pPr>
              <a:spcBef>
                <a:spcPct val="50000"/>
              </a:spcBef>
            </a:pPr>
            <a:r>
              <a:rPr lang="en-US" sz="2000" b="1" dirty="0">
                <a:latin typeface="Times New Roman" pitchFamily="18" charset="0"/>
                <a:ea typeface="MS PGothic"/>
                <a:cs typeface="MS PGothic"/>
              </a:rPr>
              <a:t>FUNCTIONAL:</a:t>
            </a:r>
            <a:r>
              <a:rPr lang="en-US" sz="1800" b="1" dirty="0">
                <a:latin typeface="Times New Roman" pitchFamily="18" charset="0"/>
                <a:ea typeface="MS PGothic"/>
                <a:cs typeface="MS PGothic"/>
              </a:rPr>
              <a:t>	</a:t>
            </a:r>
            <a:r>
              <a:rPr lang="en-US" sz="1800" b="1" dirty="0" smtClean="0">
                <a:latin typeface="Times New Roman" pitchFamily="18" charset="0"/>
                <a:ea typeface="MS PGothic"/>
                <a:cs typeface="MS PGothic"/>
              </a:rPr>
              <a:t> Meaningful</a:t>
            </a:r>
            <a:r>
              <a:rPr lang="en-US" sz="1800" b="1" dirty="0">
                <a:latin typeface="Times New Roman" pitchFamily="18" charset="0"/>
                <a:ea typeface="MS PGothic"/>
                <a:cs typeface="MS PGothic"/>
              </a:rPr>
              <a:t>, useful, purposeful activity that is </a:t>
            </a:r>
            <a:r>
              <a:rPr lang="en-US" sz="1800" b="1" dirty="0" smtClean="0">
                <a:latin typeface="Times New Roman" pitchFamily="18" charset="0"/>
                <a:ea typeface="MS PGothic"/>
                <a:cs typeface="MS PGothic"/>
              </a:rPr>
              <a:t>actual </a:t>
            </a:r>
            <a:r>
              <a:rPr lang="en-US" sz="1800" b="1" dirty="0">
                <a:latin typeface="Times New Roman" pitchFamily="18" charset="0"/>
                <a:ea typeface="MS PGothic"/>
                <a:cs typeface="MS PGothic"/>
              </a:rPr>
              <a:t>work movement.  Functional implies a </a:t>
            </a:r>
            <a:r>
              <a:rPr lang="en-US" sz="1800" b="1" dirty="0" smtClean="0">
                <a:latin typeface="Times New Roman" pitchFamily="18" charset="0"/>
                <a:ea typeface="MS PGothic"/>
                <a:cs typeface="MS PGothic"/>
              </a:rPr>
              <a:t>definable</a:t>
            </a:r>
            <a:r>
              <a:rPr lang="en-US" sz="1800" b="1" dirty="0">
                <a:latin typeface="Times New Roman" pitchFamily="18" charset="0"/>
                <a:ea typeface="MS PGothic"/>
                <a:cs typeface="MS PGothic"/>
              </a:rPr>
              <a:t>, measurable movement with a 	beginning and an end.</a:t>
            </a:r>
          </a:p>
          <a:p>
            <a:endParaRPr lang="en-US" sz="1800" b="1" dirty="0">
              <a:latin typeface="Times New Roman" pitchFamily="18" charset="0"/>
              <a:ea typeface="MS PGothic"/>
              <a:cs typeface="MS PGothic"/>
            </a:endParaRPr>
          </a:p>
          <a:p>
            <a:r>
              <a:rPr lang="en-US" sz="2000" b="1" dirty="0" smtClean="0">
                <a:latin typeface="Times New Roman" pitchFamily="18" charset="0"/>
                <a:ea typeface="MS PGothic"/>
                <a:cs typeface="MS PGothic"/>
              </a:rPr>
              <a:t>CAPACITY</a:t>
            </a:r>
            <a:r>
              <a:rPr lang="en-US" sz="2000" b="1" dirty="0">
                <a:latin typeface="Times New Roman" pitchFamily="18" charset="0"/>
                <a:ea typeface="MS PGothic"/>
                <a:cs typeface="MS PGothic"/>
              </a:rPr>
              <a:t>:</a:t>
            </a:r>
            <a:r>
              <a:rPr lang="en-US" sz="1800" b="1" dirty="0">
                <a:latin typeface="Times New Roman" pitchFamily="18" charset="0"/>
                <a:ea typeface="MS PGothic"/>
                <a:cs typeface="MS PGothic"/>
              </a:rPr>
              <a:t>	Maximal </a:t>
            </a:r>
            <a:r>
              <a:rPr lang="en-US" sz="1800" b="1" u="sng" dirty="0">
                <a:latin typeface="Times New Roman" pitchFamily="18" charset="0"/>
                <a:ea typeface="MS PGothic"/>
                <a:cs typeface="MS PGothic"/>
              </a:rPr>
              <a:t>safe</a:t>
            </a:r>
            <a:r>
              <a:rPr lang="en-US" sz="1800" b="1" dirty="0">
                <a:latin typeface="Times New Roman" pitchFamily="18" charset="0"/>
                <a:ea typeface="MS PGothic"/>
                <a:cs typeface="MS PGothic"/>
              </a:rPr>
              <a:t> ability/capability (AOTA, APTA).  </a:t>
            </a:r>
            <a:r>
              <a:rPr lang="en-US" sz="1800" b="1" dirty="0" smtClean="0">
                <a:latin typeface="Times New Roman" pitchFamily="18" charset="0"/>
                <a:ea typeface="MS PGothic"/>
                <a:cs typeface="MS PGothic"/>
              </a:rPr>
              <a:t>Capacity </a:t>
            </a:r>
            <a:r>
              <a:rPr lang="en-US" sz="1800" b="1" dirty="0">
                <a:latin typeface="Times New Roman" pitchFamily="18" charset="0"/>
                <a:ea typeface="MS PGothic"/>
                <a:cs typeface="MS PGothic"/>
              </a:rPr>
              <a:t>means the maximal safe </a:t>
            </a:r>
            <a:r>
              <a:rPr lang="en-US" sz="1800" b="1" dirty="0" smtClean="0">
                <a:latin typeface="Times New Roman" pitchFamily="18" charset="0"/>
                <a:ea typeface="MS PGothic"/>
                <a:cs typeface="MS PGothic"/>
              </a:rPr>
              <a:t>function possible</a:t>
            </a:r>
            <a:r>
              <a:rPr lang="en-US" sz="1800" b="1" dirty="0">
                <a:latin typeface="Times New Roman" pitchFamily="18" charset="0"/>
                <a:ea typeface="MS PGothic"/>
                <a:cs typeface="MS PGothic"/>
              </a:rPr>
              <a:t>.</a:t>
            </a:r>
          </a:p>
          <a:p>
            <a:endParaRPr lang="en-US" sz="1800" b="1" dirty="0">
              <a:latin typeface="Times New Roman" pitchFamily="18" charset="0"/>
              <a:ea typeface="MS PGothic"/>
              <a:cs typeface="MS PGothic"/>
            </a:endParaRPr>
          </a:p>
          <a:p>
            <a:r>
              <a:rPr lang="en-US" sz="2000" b="1" dirty="0" smtClean="0">
                <a:latin typeface="Times New Roman" pitchFamily="18" charset="0"/>
                <a:ea typeface="MS PGothic"/>
                <a:cs typeface="MS PGothic"/>
              </a:rPr>
              <a:t>EVALUATION</a:t>
            </a:r>
            <a:r>
              <a:rPr lang="en-US" sz="2000" b="1" dirty="0">
                <a:latin typeface="Times New Roman" pitchFamily="18" charset="0"/>
                <a:ea typeface="MS PGothic"/>
                <a:cs typeface="MS PGothic"/>
              </a:rPr>
              <a:t>:</a:t>
            </a:r>
            <a:r>
              <a:rPr lang="en-US" sz="1800" b="1" dirty="0">
                <a:latin typeface="Times New Roman" pitchFamily="18" charset="0"/>
                <a:ea typeface="MS PGothic"/>
                <a:cs typeface="MS PGothic"/>
              </a:rPr>
              <a:t>	Systematic approach including observation, </a:t>
            </a:r>
            <a:r>
              <a:rPr lang="en-US" sz="1800" b="1" dirty="0" smtClean="0">
                <a:latin typeface="Times New Roman" pitchFamily="18" charset="0"/>
                <a:ea typeface="MS PGothic"/>
                <a:cs typeface="MS PGothic"/>
              </a:rPr>
              <a:t>measurement</a:t>
            </a:r>
            <a:r>
              <a:rPr lang="en-US" sz="1800" b="1" dirty="0">
                <a:latin typeface="Times New Roman" pitchFamily="18" charset="0"/>
                <a:ea typeface="MS PGothic"/>
                <a:cs typeface="MS PGothic"/>
              </a:rPr>
              <a:t>, reasoning, and conclusion.  </a:t>
            </a:r>
            <a:r>
              <a:rPr lang="en-US" sz="1800" b="1" dirty="0" smtClean="0">
                <a:latin typeface="Times New Roman" pitchFamily="18" charset="0"/>
                <a:ea typeface="MS PGothic"/>
                <a:cs typeface="MS PGothic"/>
              </a:rPr>
              <a:t>Beyond </a:t>
            </a:r>
            <a:r>
              <a:rPr lang="en-US" sz="1800" b="1" dirty="0">
                <a:latin typeface="Times New Roman" pitchFamily="18" charset="0"/>
                <a:ea typeface="MS PGothic"/>
                <a:cs typeface="MS PGothic"/>
              </a:rPr>
              <a:t>monitoring and recording, </a:t>
            </a:r>
            <a:r>
              <a:rPr lang="en-US" sz="1800" b="1" dirty="0" smtClean="0">
                <a:latin typeface="Times New Roman" pitchFamily="18" charset="0"/>
                <a:ea typeface="MS PGothic"/>
                <a:cs typeface="MS PGothic"/>
              </a:rPr>
              <a:t>evaluation implies </a:t>
            </a:r>
            <a:r>
              <a:rPr lang="en-US" sz="1800" b="1" dirty="0">
                <a:latin typeface="Times New Roman" pitchFamily="18" charset="0"/>
                <a:ea typeface="MS PGothic"/>
                <a:cs typeface="MS PGothic"/>
              </a:rPr>
              <a:t>there will be an outcome statement and</a:t>
            </a:r>
            <a:r>
              <a:rPr lang="en-US" sz="1800" b="1" dirty="0" smtClean="0">
                <a:latin typeface="Times New Roman" pitchFamily="18" charset="0"/>
                <a:ea typeface="MS PGothic"/>
                <a:cs typeface="MS PGothic"/>
              </a:rPr>
              <a:t>, if </a:t>
            </a:r>
            <a:r>
              <a:rPr lang="en-US" sz="1800" b="1" dirty="0">
                <a:latin typeface="Times New Roman" pitchFamily="18" charset="0"/>
                <a:ea typeface="MS PGothic"/>
                <a:cs typeface="MS PGothic"/>
              </a:rPr>
              <a:t>appropriate, </a:t>
            </a:r>
            <a:r>
              <a:rPr lang="en-US" sz="1800" b="1" dirty="0" smtClean="0">
                <a:latin typeface="Times New Roman" pitchFamily="18" charset="0"/>
                <a:ea typeface="MS PGothic"/>
                <a:cs typeface="MS PGothic"/>
              </a:rPr>
              <a:t>recommendations.</a:t>
            </a:r>
            <a:r>
              <a:rPr lang="en-US" sz="1800" b="1" dirty="0">
                <a:latin typeface="Times New Roman" pitchFamily="18" charset="0"/>
                <a:ea typeface="MS PGothic"/>
                <a:cs typeface="MS PGothic"/>
              </a:rPr>
              <a:t>	 </a:t>
            </a:r>
            <a:r>
              <a:rPr lang="en-US" sz="1800" b="1" dirty="0" smtClean="0">
                <a:latin typeface="Times New Roman" pitchFamily="18" charset="0"/>
                <a:ea typeface="MS PGothic"/>
                <a:cs typeface="MS PGothic"/>
              </a:rPr>
              <a:t>FUNCTION</a:t>
            </a:r>
            <a:endParaRPr lang="en-US" sz="1800" b="1" dirty="0">
              <a:latin typeface="Times New Roman" pitchFamily="18" charset="0"/>
              <a:ea typeface="MS PGothic"/>
              <a:cs typeface="MS PGothic"/>
            </a:endParaRPr>
          </a:p>
        </p:txBody>
      </p:sp>
    </p:spTree>
    <p:extLst>
      <p:ext uri="{BB962C8B-B14F-4D97-AF65-F5344CB8AC3E}">
        <p14:creationId xmlns:p14="http://schemas.microsoft.com/office/powerpoint/2010/main" xmlns="" val="14340605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Is There a Standard?</a:t>
            </a:r>
            <a:endParaRPr lang="en-US" dirty="0"/>
          </a:p>
        </p:txBody>
      </p:sp>
      <p:sp>
        <p:nvSpPr>
          <p:cNvPr id="3" name="Content Placeholder 2"/>
          <p:cNvSpPr>
            <a:spLocks noGrp="1"/>
          </p:cNvSpPr>
          <p:nvPr>
            <p:ph idx="1"/>
          </p:nvPr>
        </p:nvSpPr>
        <p:spPr/>
        <p:txBody>
          <a:bodyPr rtlCol="0">
            <a:normAutofit/>
          </a:bodyPr>
          <a:lstStyle/>
          <a:p>
            <a:pPr fontAlgn="auto">
              <a:spcAft>
                <a:spcPts val="0"/>
              </a:spcAft>
              <a:buFont typeface="Arial" pitchFamily="34" charset="0"/>
              <a:buChar char="•"/>
              <a:defRPr/>
            </a:pPr>
            <a:r>
              <a:rPr lang="en-US" sz="2400" dirty="0" smtClean="0"/>
              <a:t>The short answer is no.  </a:t>
            </a:r>
            <a:endParaRPr lang="en-US" sz="2400" dirty="0"/>
          </a:p>
          <a:p>
            <a:pPr fontAlgn="auto">
              <a:spcAft>
                <a:spcPts val="0"/>
              </a:spcAft>
              <a:buFont typeface="Arial" pitchFamily="34" charset="0"/>
              <a:buChar char="•"/>
              <a:defRPr/>
            </a:pPr>
            <a:r>
              <a:rPr lang="en-US" sz="2400" dirty="0" smtClean="0"/>
              <a:t>Multiple “systems” that include Isernhagen/Workwell, Blankenship, Matheson, Ergo work system, Ergo kit system just to name a few….</a:t>
            </a:r>
          </a:p>
          <a:p>
            <a:pPr fontAlgn="auto">
              <a:spcAft>
                <a:spcPts val="0"/>
              </a:spcAft>
              <a:buFont typeface="Arial" pitchFamily="34" charset="0"/>
              <a:buChar char="•"/>
              <a:defRPr/>
            </a:pPr>
            <a:r>
              <a:rPr lang="en-US" sz="2400" dirty="0" smtClean="0"/>
              <a:t>Clinic specific designs</a:t>
            </a:r>
          </a:p>
          <a:p>
            <a:pPr marL="285750" indent="-285750" fontAlgn="auto">
              <a:spcAft>
                <a:spcPts val="0"/>
              </a:spcAft>
              <a:buFont typeface="Arial" pitchFamily="34" charset="0"/>
              <a:buChar char="•"/>
              <a:defRPr/>
            </a:pPr>
            <a:r>
              <a:rPr lang="en-US" sz="2400" dirty="0" smtClean="0"/>
              <a:t> Validity?</a:t>
            </a:r>
          </a:p>
          <a:p>
            <a:pPr marL="285750" indent="-285750" fontAlgn="auto">
              <a:spcAft>
                <a:spcPts val="0"/>
              </a:spcAft>
              <a:buFont typeface="Arial" pitchFamily="34" charset="0"/>
              <a:buChar char="•"/>
              <a:defRPr/>
            </a:pPr>
            <a:r>
              <a:rPr lang="en-US" sz="2400" dirty="0" smtClean="0"/>
              <a:t> Reliability?</a:t>
            </a:r>
          </a:p>
          <a:p>
            <a:pPr fontAlgn="auto">
              <a:spcAft>
                <a:spcPts val="0"/>
              </a:spcAft>
              <a:buFont typeface="Arial" pitchFamily="34" charset="0"/>
              <a:buChar char="•"/>
              <a:defRPr/>
            </a:pPr>
            <a:endParaRPr lang="en-US" dirty="0" smtClean="0"/>
          </a:p>
          <a:p>
            <a:pPr marL="0" lvl="1" indent="0" fontAlgn="auto">
              <a:spcAft>
                <a:spcPts val="0"/>
              </a:spcAft>
              <a:buFont typeface="Wingdings" pitchFamily="2" charset="2"/>
              <a:buNone/>
              <a:defRPr/>
            </a:pPr>
            <a:endParaRPr lang="en-US" dirty="0" smtClean="0"/>
          </a:p>
          <a:p>
            <a:pPr fontAlgn="auto">
              <a:spcAft>
                <a:spcPts val="0"/>
              </a:spcAft>
              <a:buFont typeface="Arial" pitchFamily="34" charset="0"/>
              <a:buChar char="•"/>
              <a:defRPr/>
            </a:pPr>
            <a:endParaRPr lang="en-US" dirty="0"/>
          </a:p>
        </p:txBody>
      </p:sp>
    </p:spTree>
    <p:extLst>
      <p:ext uri="{BB962C8B-B14F-4D97-AF65-F5344CB8AC3E}">
        <p14:creationId xmlns:p14="http://schemas.microsoft.com/office/powerpoint/2010/main" xmlns="" val="39673054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What are Some of the Differences</a:t>
            </a:r>
            <a:endParaRPr lang="en-US" dirty="0"/>
          </a:p>
        </p:txBody>
      </p:sp>
      <p:sp>
        <p:nvSpPr>
          <p:cNvPr id="11267" name="Content Placeholder 2"/>
          <p:cNvSpPr>
            <a:spLocks noGrp="1"/>
          </p:cNvSpPr>
          <p:nvPr>
            <p:ph idx="1"/>
          </p:nvPr>
        </p:nvSpPr>
        <p:spPr/>
        <p:txBody>
          <a:bodyPr/>
          <a:lstStyle/>
          <a:p>
            <a:pPr>
              <a:buFont typeface="Arial" pitchFamily="34" charset="0"/>
              <a:buChar char="•"/>
            </a:pPr>
            <a:r>
              <a:rPr lang="en-US" dirty="0" smtClean="0"/>
              <a:t>Research</a:t>
            </a:r>
          </a:p>
          <a:p>
            <a:pPr>
              <a:buFont typeface="Arial" pitchFamily="34" charset="0"/>
              <a:buChar char="•"/>
            </a:pPr>
            <a:r>
              <a:rPr lang="en-US" dirty="0" smtClean="0"/>
              <a:t>Standardization</a:t>
            </a:r>
          </a:p>
          <a:p>
            <a:pPr>
              <a:buFont typeface="Arial" pitchFamily="34" charset="0"/>
              <a:buChar char="•"/>
            </a:pPr>
            <a:r>
              <a:rPr lang="en-US" dirty="0" smtClean="0"/>
              <a:t>Kinesiophysical vs. Psychophysical</a:t>
            </a:r>
          </a:p>
          <a:p>
            <a:pPr>
              <a:buFont typeface="Arial" pitchFamily="34" charset="0"/>
              <a:buChar char="•"/>
            </a:pPr>
            <a:r>
              <a:rPr lang="en-US" dirty="0" smtClean="0"/>
              <a:t>Safety and effort are main differences</a:t>
            </a:r>
          </a:p>
        </p:txBody>
      </p:sp>
    </p:spTree>
    <p:extLst>
      <p:ext uri="{BB962C8B-B14F-4D97-AF65-F5344CB8AC3E}">
        <p14:creationId xmlns:p14="http://schemas.microsoft.com/office/powerpoint/2010/main" xmlns="" val="17796835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024744" cy="1143000"/>
          </a:xfrm>
        </p:spPr>
        <p:txBody>
          <a:bodyPr/>
          <a:lstStyle/>
          <a:p>
            <a:pPr fontAlgn="auto">
              <a:spcAft>
                <a:spcPts val="0"/>
              </a:spcAft>
              <a:defRPr/>
            </a:pPr>
            <a:r>
              <a:rPr lang="en-US" dirty="0" smtClean="0"/>
              <a:t>Differences Explained</a:t>
            </a:r>
            <a:endParaRPr lang="en-US" dirty="0"/>
          </a:p>
        </p:txBody>
      </p:sp>
      <p:graphicFrame>
        <p:nvGraphicFramePr>
          <p:cNvPr id="12291" name="Content Placeholder 3"/>
          <p:cNvGraphicFramePr>
            <a:graphicFrameLocks noGrp="1" noChangeAspect="1"/>
          </p:cNvGraphicFramePr>
          <p:nvPr>
            <p:ph idx="1"/>
            <p:extLst>
              <p:ext uri="{D42A27DB-BD31-4B8C-83A1-F6EECF244321}">
                <p14:modId xmlns:p14="http://schemas.microsoft.com/office/powerpoint/2010/main" xmlns="" val="1903544385"/>
              </p:ext>
            </p:extLst>
          </p:nvPr>
        </p:nvGraphicFramePr>
        <p:xfrm>
          <a:off x="1066800" y="1600200"/>
          <a:ext cx="6781800" cy="4832350"/>
        </p:xfrm>
        <a:graphic>
          <a:graphicData uri="http://schemas.openxmlformats.org/presentationml/2006/ole">
            <p:oleObj spid="_x0000_s3076" name="Document" r:id="rId3" imgW="7450333" imgH="7119048" progId="Word.Document.8">
              <p:embed/>
            </p:oleObj>
          </a:graphicData>
        </a:graphic>
      </p:graphicFrame>
    </p:spTree>
    <p:extLst>
      <p:ext uri="{BB962C8B-B14F-4D97-AF65-F5344CB8AC3E}">
        <p14:creationId xmlns:p14="http://schemas.microsoft.com/office/powerpoint/2010/main" xmlns="" val="850379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Who Can </a:t>
            </a:r>
            <a:r>
              <a:rPr lang="en-US" dirty="0"/>
              <a:t>D</a:t>
            </a:r>
            <a:r>
              <a:rPr lang="en-US" dirty="0" smtClean="0"/>
              <a:t>o an FCE?</a:t>
            </a:r>
            <a:endParaRPr lang="en-US" dirty="0"/>
          </a:p>
        </p:txBody>
      </p:sp>
      <p:sp>
        <p:nvSpPr>
          <p:cNvPr id="22531" name="Content Placeholder 2"/>
          <p:cNvSpPr>
            <a:spLocks noGrp="1"/>
          </p:cNvSpPr>
          <p:nvPr>
            <p:ph idx="1"/>
          </p:nvPr>
        </p:nvSpPr>
        <p:spPr/>
        <p:txBody>
          <a:bodyPr/>
          <a:lstStyle/>
          <a:p>
            <a:pPr>
              <a:buFont typeface="Arial" pitchFamily="34" charset="0"/>
              <a:buChar char="•"/>
            </a:pPr>
            <a:r>
              <a:rPr lang="en-US" dirty="0" smtClean="0"/>
              <a:t>It depends…</a:t>
            </a:r>
          </a:p>
          <a:p>
            <a:pPr>
              <a:buFont typeface="Arial" pitchFamily="34" charset="0"/>
              <a:buChar char="•"/>
            </a:pPr>
            <a:r>
              <a:rPr lang="en-US" dirty="0" smtClean="0"/>
              <a:t>Clinic short cuts</a:t>
            </a:r>
          </a:p>
          <a:p>
            <a:pPr>
              <a:buFont typeface="Arial" pitchFamily="34" charset="0"/>
              <a:buChar char="•"/>
            </a:pPr>
            <a:r>
              <a:rPr lang="en-US" dirty="0" smtClean="0"/>
              <a:t>Rationalization of cost and misunderstanding of role</a:t>
            </a:r>
          </a:p>
          <a:p>
            <a:pPr>
              <a:buFont typeface="Arial" pitchFamily="34" charset="0"/>
              <a:buChar char="•"/>
            </a:pPr>
            <a:r>
              <a:rPr lang="en-US" dirty="0" smtClean="0"/>
              <a:t>PWS is not an FCE and vice versa</a:t>
            </a:r>
          </a:p>
        </p:txBody>
      </p:sp>
    </p:spTree>
    <p:extLst>
      <p:ext uri="{BB962C8B-B14F-4D97-AF65-F5344CB8AC3E}">
        <p14:creationId xmlns:p14="http://schemas.microsoft.com/office/powerpoint/2010/main" xmlns="" val="27133886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Confusing Terminology</a:t>
            </a:r>
            <a:endParaRPr lang="en-US" dirty="0"/>
          </a:p>
        </p:txBody>
      </p:sp>
      <p:sp>
        <p:nvSpPr>
          <p:cNvPr id="3" name="Content Placeholder 2"/>
          <p:cNvSpPr>
            <a:spLocks noGrp="1"/>
          </p:cNvSpPr>
          <p:nvPr>
            <p:ph idx="1"/>
          </p:nvPr>
        </p:nvSpPr>
        <p:spPr/>
        <p:txBody>
          <a:bodyPr rtlCol="0">
            <a:normAutofit/>
          </a:bodyPr>
          <a:lstStyle/>
          <a:p>
            <a:pPr fontAlgn="auto">
              <a:spcAft>
                <a:spcPts val="0"/>
              </a:spcAft>
              <a:buFont typeface="Arial" pitchFamily="34" charset="0"/>
              <a:buChar char="•"/>
              <a:defRPr/>
            </a:pPr>
            <a:r>
              <a:rPr lang="en-US" sz="2400" dirty="0" smtClean="0"/>
              <a:t>PCE</a:t>
            </a:r>
          </a:p>
          <a:p>
            <a:pPr fontAlgn="auto">
              <a:spcAft>
                <a:spcPts val="0"/>
              </a:spcAft>
              <a:buFont typeface="Arial" pitchFamily="34" charset="0"/>
              <a:buChar char="•"/>
              <a:defRPr/>
            </a:pPr>
            <a:r>
              <a:rPr lang="en-US" sz="2400" dirty="0" smtClean="0"/>
              <a:t>FCE</a:t>
            </a:r>
          </a:p>
          <a:p>
            <a:pPr fontAlgn="auto">
              <a:spcAft>
                <a:spcPts val="0"/>
              </a:spcAft>
              <a:buFont typeface="Arial" pitchFamily="34" charset="0"/>
              <a:buChar char="•"/>
              <a:defRPr/>
            </a:pPr>
            <a:r>
              <a:rPr lang="en-US" sz="2400" dirty="0" smtClean="0"/>
              <a:t>WCE</a:t>
            </a:r>
          </a:p>
          <a:p>
            <a:pPr fontAlgn="auto">
              <a:spcAft>
                <a:spcPts val="0"/>
              </a:spcAft>
              <a:buFont typeface="Arial" pitchFamily="34" charset="0"/>
              <a:buChar char="•"/>
              <a:defRPr/>
            </a:pPr>
            <a:r>
              <a:rPr lang="en-US" sz="2400" dirty="0" smtClean="0"/>
              <a:t>EFT</a:t>
            </a:r>
          </a:p>
          <a:p>
            <a:pPr fontAlgn="auto">
              <a:spcAft>
                <a:spcPts val="0"/>
              </a:spcAft>
              <a:buFont typeface="Arial" pitchFamily="34" charset="0"/>
              <a:buChar char="•"/>
              <a:defRPr/>
            </a:pPr>
            <a:r>
              <a:rPr lang="en-US" sz="2400" dirty="0" smtClean="0"/>
              <a:t>PDT</a:t>
            </a:r>
          </a:p>
          <a:p>
            <a:pPr fontAlgn="auto">
              <a:spcAft>
                <a:spcPts val="0"/>
              </a:spcAft>
              <a:buFont typeface="Arial" pitchFamily="34" charset="0"/>
              <a:buChar char="•"/>
              <a:defRPr/>
            </a:pPr>
            <a:r>
              <a:rPr lang="en-US" sz="2400" dirty="0" smtClean="0"/>
              <a:t>“Short form FCE” vs “Long form FCE” </a:t>
            </a:r>
          </a:p>
          <a:p>
            <a:pPr marL="285750" indent="-285750" fontAlgn="auto">
              <a:spcAft>
                <a:spcPts val="0"/>
              </a:spcAft>
              <a:buFont typeface="Arial" pitchFamily="34" charset="0"/>
              <a:buChar char="•"/>
              <a:defRPr/>
            </a:pPr>
            <a:r>
              <a:rPr lang="en-US" sz="2400" dirty="0" smtClean="0"/>
              <a:t>The list goes on and on….</a:t>
            </a:r>
          </a:p>
          <a:p>
            <a:pPr marL="0" indent="0" fontAlgn="auto">
              <a:spcAft>
                <a:spcPts val="0"/>
              </a:spcAft>
              <a:defRPr/>
            </a:pPr>
            <a:endParaRPr lang="en-US" sz="2400" dirty="0"/>
          </a:p>
        </p:txBody>
      </p:sp>
    </p:spTree>
    <p:extLst>
      <p:ext uri="{BB962C8B-B14F-4D97-AF65-F5344CB8AC3E}">
        <p14:creationId xmlns:p14="http://schemas.microsoft.com/office/powerpoint/2010/main" xmlns="" val="42109580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What are the Referral </a:t>
            </a:r>
            <a:r>
              <a:rPr lang="en-US" dirty="0"/>
              <a:t>Q</a:t>
            </a:r>
            <a:r>
              <a:rPr lang="en-US" dirty="0" smtClean="0"/>
              <a:t>uestions?</a:t>
            </a:r>
            <a:endParaRPr lang="en-US" dirty="0"/>
          </a:p>
        </p:txBody>
      </p:sp>
      <p:sp>
        <p:nvSpPr>
          <p:cNvPr id="20483" name="Content Placeholder 2"/>
          <p:cNvSpPr>
            <a:spLocks noGrp="1"/>
          </p:cNvSpPr>
          <p:nvPr>
            <p:ph idx="1"/>
          </p:nvPr>
        </p:nvSpPr>
        <p:spPr/>
        <p:txBody>
          <a:bodyPr>
            <a:normAutofit fontScale="92500" lnSpcReduction="10000"/>
          </a:bodyPr>
          <a:lstStyle/>
          <a:p>
            <a:pPr>
              <a:buFont typeface="Arial" pitchFamily="34" charset="0"/>
              <a:buChar char="•"/>
            </a:pPr>
            <a:r>
              <a:rPr lang="en-US" sz="2800" dirty="0" smtClean="0"/>
              <a:t>RTW/placement?</a:t>
            </a:r>
          </a:p>
          <a:p>
            <a:pPr>
              <a:buFont typeface="Arial" pitchFamily="34" charset="0"/>
              <a:buChar char="•"/>
            </a:pPr>
            <a:r>
              <a:rPr lang="en-US" sz="2800" dirty="0" smtClean="0"/>
              <a:t>Disabled?</a:t>
            </a:r>
          </a:p>
          <a:p>
            <a:pPr>
              <a:buFont typeface="Arial" pitchFamily="34" charset="0"/>
              <a:buChar char="•"/>
            </a:pPr>
            <a:r>
              <a:rPr lang="en-US" sz="2800" dirty="0" smtClean="0"/>
              <a:t>Physical demand category?</a:t>
            </a:r>
          </a:p>
          <a:p>
            <a:pPr>
              <a:buFont typeface="Arial" pitchFamily="34" charset="0"/>
              <a:buChar char="•"/>
            </a:pPr>
            <a:r>
              <a:rPr lang="en-US" sz="2800" dirty="0" smtClean="0"/>
              <a:t>Limitations?</a:t>
            </a:r>
          </a:p>
          <a:p>
            <a:pPr>
              <a:buFont typeface="Arial" pitchFamily="34" charset="0"/>
              <a:buChar char="•"/>
            </a:pPr>
            <a:r>
              <a:rPr lang="en-US" sz="2800" dirty="0" smtClean="0"/>
              <a:t>Non referral based limitations?</a:t>
            </a:r>
          </a:p>
          <a:p>
            <a:pPr>
              <a:buFont typeface="Arial" pitchFamily="34" charset="0"/>
              <a:buChar char="•"/>
            </a:pPr>
            <a:r>
              <a:rPr lang="en-US" sz="2800" dirty="0" smtClean="0"/>
              <a:t>MMI?</a:t>
            </a:r>
          </a:p>
          <a:p>
            <a:pPr>
              <a:buFont typeface="Arial" pitchFamily="34" charset="0"/>
              <a:buChar char="•"/>
            </a:pPr>
            <a:r>
              <a:rPr lang="en-US" sz="2800" dirty="0" smtClean="0"/>
              <a:t>Work tolerance?</a:t>
            </a:r>
          </a:p>
          <a:p>
            <a:pPr>
              <a:buFont typeface="Arial" pitchFamily="34" charset="0"/>
              <a:buChar char="•"/>
            </a:pPr>
            <a:r>
              <a:rPr lang="en-US" sz="2800" dirty="0" smtClean="0"/>
              <a:t>Self limiting?</a:t>
            </a:r>
          </a:p>
          <a:p>
            <a:pPr>
              <a:buFont typeface="Arial" pitchFamily="34" charset="0"/>
              <a:buChar char="•"/>
            </a:pPr>
            <a:endParaRPr lang="en-US" dirty="0" smtClean="0"/>
          </a:p>
        </p:txBody>
      </p:sp>
    </p:spTree>
    <p:extLst>
      <p:ext uri="{BB962C8B-B14F-4D97-AF65-F5344CB8AC3E}">
        <p14:creationId xmlns:p14="http://schemas.microsoft.com/office/powerpoint/2010/main" xmlns="" val="37169831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Physical Work </a:t>
            </a:r>
            <a:r>
              <a:rPr lang="en-US" dirty="0"/>
              <a:t>T</a:t>
            </a:r>
            <a:r>
              <a:rPr lang="en-US" dirty="0" smtClean="0"/>
              <a:t>asks per the DOL and DOT</a:t>
            </a:r>
            <a:endParaRPr lang="en-US" dirty="0"/>
          </a:p>
        </p:txBody>
      </p:sp>
      <p:sp>
        <p:nvSpPr>
          <p:cNvPr id="4" name="Text Placeholder 3"/>
          <p:cNvSpPr>
            <a:spLocks noGrp="1"/>
          </p:cNvSpPr>
          <p:nvPr>
            <p:ph type="body" idx="1"/>
          </p:nvPr>
        </p:nvSpPr>
        <p:spPr/>
        <p:txBody>
          <a:bodyPr/>
          <a:lstStyle/>
          <a:p>
            <a:endParaRPr lang="en-US" dirty="0"/>
          </a:p>
        </p:txBody>
      </p:sp>
      <p:sp>
        <p:nvSpPr>
          <p:cNvPr id="3" name="Content Placeholder 2"/>
          <p:cNvSpPr>
            <a:spLocks noGrp="1"/>
          </p:cNvSpPr>
          <p:nvPr>
            <p:ph sz="half" idx="2"/>
          </p:nvPr>
        </p:nvSpPr>
        <p:spPr>
          <a:xfrm>
            <a:off x="2057400" y="1981200"/>
            <a:ext cx="2439988" cy="4606925"/>
          </a:xfrm>
        </p:spPr>
        <p:txBody>
          <a:bodyPr rtlCol="0">
            <a:normAutofit fontScale="55000" lnSpcReduction="20000"/>
          </a:bodyPr>
          <a:lstStyle/>
          <a:p>
            <a:pPr marL="0" indent="0">
              <a:lnSpc>
                <a:spcPct val="120000"/>
              </a:lnSpc>
              <a:spcBef>
                <a:spcPts val="432"/>
              </a:spcBef>
              <a:spcAft>
                <a:spcPts val="0"/>
              </a:spcAft>
              <a:buNone/>
              <a:defRPr/>
            </a:pPr>
            <a:r>
              <a:rPr lang="en-US" sz="3600" b="0" dirty="0">
                <a:hlinkClick r:id="rId2"/>
              </a:rPr>
              <a:t>http://</a:t>
            </a:r>
            <a:r>
              <a:rPr lang="en-US" sz="3600" b="0" dirty="0" smtClean="0">
                <a:hlinkClick r:id="rId2"/>
              </a:rPr>
              <a:t>www.occupationalinfo.org/appendxc_1.html#STRENGTH</a:t>
            </a:r>
            <a:r>
              <a:rPr lang="en-US" sz="3600" b="0" dirty="0" smtClean="0"/>
              <a:t> </a:t>
            </a:r>
          </a:p>
          <a:p>
            <a:pPr marL="530352" indent="-530352">
              <a:lnSpc>
                <a:spcPct val="120000"/>
              </a:lnSpc>
              <a:spcBef>
                <a:spcPts val="432"/>
              </a:spcBef>
              <a:spcAft>
                <a:spcPts val="0"/>
              </a:spcAft>
              <a:buFont typeface="Arial" pitchFamily="34" charset="0"/>
              <a:buChar char="•"/>
              <a:defRPr/>
            </a:pPr>
            <a:r>
              <a:rPr lang="en-US" sz="3600" b="0" dirty="0" smtClean="0"/>
              <a:t>Standing</a:t>
            </a:r>
            <a:endParaRPr lang="en-US" sz="3600" b="0" dirty="0"/>
          </a:p>
          <a:p>
            <a:pPr marL="530352" indent="-530352">
              <a:lnSpc>
                <a:spcPct val="120000"/>
              </a:lnSpc>
              <a:spcBef>
                <a:spcPts val="432"/>
              </a:spcBef>
              <a:spcAft>
                <a:spcPts val="0"/>
              </a:spcAft>
              <a:buFont typeface="Arial" pitchFamily="34" charset="0"/>
              <a:buChar char="•"/>
              <a:defRPr/>
            </a:pPr>
            <a:r>
              <a:rPr lang="en-US" sz="3600" b="0" dirty="0"/>
              <a:t>Sitting</a:t>
            </a:r>
          </a:p>
          <a:p>
            <a:pPr marL="530352" indent="-530352">
              <a:lnSpc>
                <a:spcPct val="120000"/>
              </a:lnSpc>
              <a:spcBef>
                <a:spcPts val="432"/>
              </a:spcBef>
              <a:spcAft>
                <a:spcPts val="0"/>
              </a:spcAft>
              <a:buFont typeface="Arial" pitchFamily="34" charset="0"/>
              <a:buChar char="•"/>
              <a:defRPr/>
            </a:pPr>
            <a:r>
              <a:rPr lang="en-US" sz="3600" b="0" dirty="0"/>
              <a:t>Walking</a:t>
            </a:r>
          </a:p>
          <a:p>
            <a:pPr marL="530352" indent="-530352">
              <a:lnSpc>
                <a:spcPct val="120000"/>
              </a:lnSpc>
              <a:spcBef>
                <a:spcPts val="432"/>
              </a:spcBef>
              <a:spcAft>
                <a:spcPts val="0"/>
              </a:spcAft>
              <a:buFont typeface="Arial" pitchFamily="34" charset="0"/>
              <a:buChar char="•"/>
              <a:defRPr/>
            </a:pPr>
            <a:r>
              <a:rPr lang="en-US" sz="3600" b="0" dirty="0"/>
              <a:t>Lifting</a:t>
            </a:r>
          </a:p>
          <a:p>
            <a:pPr marL="530352" indent="-530352">
              <a:lnSpc>
                <a:spcPct val="120000"/>
              </a:lnSpc>
              <a:spcBef>
                <a:spcPts val="432"/>
              </a:spcBef>
              <a:spcAft>
                <a:spcPts val="0"/>
              </a:spcAft>
              <a:buFont typeface="Arial" pitchFamily="34" charset="0"/>
              <a:buChar char="•"/>
              <a:defRPr/>
            </a:pPr>
            <a:r>
              <a:rPr lang="en-US" sz="3600" b="0" dirty="0"/>
              <a:t>Carrying</a:t>
            </a:r>
          </a:p>
          <a:p>
            <a:pPr marL="530352" indent="-530352">
              <a:lnSpc>
                <a:spcPct val="120000"/>
              </a:lnSpc>
              <a:spcBef>
                <a:spcPts val="432"/>
              </a:spcBef>
              <a:spcAft>
                <a:spcPts val="0"/>
              </a:spcAft>
              <a:buFont typeface="Arial" pitchFamily="34" charset="0"/>
              <a:buChar char="•"/>
              <a:defRPr/>
            </a:pPr>
            <a:r>
              <a:rPr lang="en-US" sz="3600" b="0" dirty="0"/>
              <a:t>Pushing</a:t>
            </a:r>
          </a:p>
          <a:p>
            <a:pPr marL="530352" indent="-530352">
              <a:lnSpc>
                <a:spcPct val="120000"/>
              </a:lnSpc>
              <a:spcBef>
                <a:spcPts val="432"/>
              </a:spcBef>
              <a:spcAft>
                <a:spcPts val="0"/>
              </a:spcAft>
              <a:buFont typeface="Arial" pitchFamily="34" charset="0"/>
              <a:buChar char="•"/>
              <a:defRPr/>
            </a:pPr>
            <a:r>
              <a:rPr lang="en-US" sz="3600" b="0" dirty="0"/>
              <a:t>Pulling</a:t>
            </a:r>
          </a:p>
          <a:p>
            <a:pPr marL="530352" indent="-530352">
              <a:lnSpc>
                <a:spcPct val="120000"/>
              </a:lnSpc>
              <a:spcBef>
                <a:spcPts val="432"/>
              </a:spcBef>
              <a:spcAft>
                <a:spcPts val="0"/>
              </a:spcAft>
              <a:buFont typeface="Arial" pitchFamily="34" charset="0"/>
              <a:buChar char="•"/>
              <a:defRPr/>
            </a:pPr>
            <a:r>
              <a:rPr lang="en-US" sz="3600" b="0" dirty="0"/>
              <a:t>Climbing</a:t>
            </a:r>
          </a:p>
          <a:p>
            <a:pPr marL="530352" indent="-530352">
              <a:lnSpc>
                <a:spcPct val="120000"/>
              </a:lnSpc>
              <a:spcBef>
                <a:spcPts val="432"/>
              </a:spcBef>
              <a:spcAft>
                <a:spcPts val="0"/>
              </a:spcAft>
              <a:buFont typeface="Arial" pitchFamily="34" charset="0"/>
              <a:buChar char="•"/>
              <a:defRPr/>
            </a:pPr>
            <a:r>
              <a:rPr lang="en-US" sz="3600" b="0" dirty="0"/>
              <a:t>Balancing</a:t>
            </a:r>
          </a:p>
          <a:p>
            <a:pPr fontAlgn="auto">
              <a:spcAft>
                <a:spcPts val="0"/>
              </a:spcAft>
              <a:defRPr/>
            </a:pPr>
            <a:endParaRPr lang="en-US" sz="3600" dirty="0"/>
          </a:p>
        </p:txBody>
      </p:sp>
      <p:sp>
        <p:nvSpPr>
          <p:cNvPr id="5" name="Text Placeholder 4"/>
          <p:cNvSpPr>
            <a:spLocks noGrp="1"/>
          </p:cNvSpPr>
          <p:nvPr>
            <p:ph type="body" sz="quarter" idx="3"/>
          </p:nvPr>
        </p:nvSpPr>
        <p:spPr/>
        <p:txBody>
          <a:bodyPr/>
          <a:lstStyle/>
          <a:p>
            <a:endParaRPr lang="en-US" dirty="0"/>
          </a:p>
        </p:txBody>
      </p:sp>
      <p:sp>
        <p:nvSpPr>
          <p:cNvPr id="6" name="Content Placeholder 5"/>
          <p:cNvSpPr>
            <a:spLocks noGrp="1"/>
          </p:cNvSpPr>
          <p:nvPr>
            <p:ph sz="quarter" idx="4"/>
          </p:nvPr>
        </p:nvSpPr>
        <p:spPr>
          <a:xfrm>
            <a:off x="4572000" y="2133600"/>
            <a:ext cx="3657599" cy="3951288"/>
          </a:xfrm>
        </p:spPr>
        <p:txBody>
          <a:bodyPr>
            <a:normAutofit fontScale="92500" lnSpcReduction="20000"/>
          </a:bodyPr>
          <a:lstStyle/>
          <a:p>
            <a:pPr marL="530352" indent="-530352">
              <a:spcBef>
                <a:spcPts val="432"/>
              </a:spcBef>
              <a:spcAft>
                <a:spcPts val="0"/>
              </a:spcAft>
              <a:buFont typeface="Arial" pitchFamily="34" charset="0"/>
              <a:buChar char="•"/>
              <a:defRPr/>
            </a:pPr>
            <a:r>
              <a:rPr lang="en-US" sz="2200" dirty="0"/>
              <a:t>Crouching and squatting</a:t>
            </a:r>
          </a:p>
          <a:p>
            <a:pPr marL="530352" indent="-530352">
              <a:spcBef>
                <a:spcPts val="432"/>
              </a:spcBef>
              <a:spcAft>
                <a:spcPts val="0"/>
              </a:spcAft>
              <a:buFont typeface="Arial" pitchFamily="34" charset="0"/>
              <a:buChar char="•"/>
              <a:defRPr/>
            </a:pPr>
            <a:r>
              <a:rPr lang="en-US" sz="2200" dirty="0"/>
              <a:t>Kneeling</a:t>
            </a:r>
          </a:p>
          <a:p>
            <a:pPr marL="530352" indent="-530352">
              <a:spcBef>
                <a:spcPts val="432"/>
              </a:spcBef>
              <a:spcAft>
                <a:spcPts val="0"/>
              </a:spcAft>
              <a:buFont typeface="Arial" pitchFamily="34" charset="0"/>
              <a:buChar char="•"/>
              <a:defRPr/>
            </a:pPr>
            <a:r>
              <a:rPr lang="en-US" sz="2200" dirty="0"/>
              <a:t>Bending</a:t>
            </a:r>
          </a:p>
          <a:p>
            <a:pPr marL="530352" indent="-530352">
              <a:spcBef>
                <a:spcPts val="432"/>
              </a:spcBef>
              <a:spcAft>
                <a:spcPts val="0"/>
              </a:spcAft>
              <a:buFont typeface="Arial" pitchFamily="34" charset="0"/>
              <a:buChar char="•"/>
              <a:defRPr/>
            </a:pPr>
            <a:r>
              <a:rPr lang="en-US" sz="2200" dirty="0"/>
              <a:t>Crawling</a:t>
            </a:r>
          </a:p>
          <a:p>
            <a:pPr marL="530352" indent="-530352">
              <a:spcBef>
                <a:spcPts val="432"/>
              </a:spcBef>
              <a:spcAft>
                <a:spcPts val="0"/>
              </a:spcAft>
              <a:buFont typeface="Arial" pitchFamily="34" charset="0"/>
              <a:buChar char="•"/>
              <a:defRPr/>
            </a:pPr>
            <a:r>
              <a:rPr lang="en-US" sz="2200" dirty="0"/>
              <a:t>Reaching</a:t>
            </a:r>
          </a:p>
          <a:p>
            <a:pPr marL="530352" indent="-530352">
              <a:spcBef>
                <a:spcPts val="432"/>
              </a:spcBef>
              <a:spcAft>
                <a:spcPts val="0"/>
              </a:spcAft>
              <a:buFont typeface="Arial" pitchFamily="34" charset="0"/>
              <a:buChar char="•"/>
              <a:defRPr/>
            </a:pPr>
            <a:r>
              <a:rPr lang="en-US" sz="2200" dirty="0"/>
              <a:t>Handling and fingering, grasping and pinching</a:t>
            </a:r>
          </a:p>
          <a:p>
            <a:pPr marL="530352" indent="-530352">
              <a:spcBef>
                <a:spcPts val="432"/>
              </a:spcBef>
              <a:spcAft>
                <a:spcPts val="0"/>
              </a:spcAft>
              <a:buFont typeface="Arial" pitchFamily="34" charset="0"/>
              <a:buChar char="•"/>
              <a:defRPr/>
            </a:pPr>
            <a:r>
              <a:rPr lang="en-US" sz="2200" dirty="0"/>
              <a:t>Feeling</a:t>
            </a:r>
          </a:p>
          <a:p>
            <a:pPr marL="530352" indent="-530352">
              <a:spcBef>
                <a:spcPts val="432"/>
              </a:spcBef>
              <a:spcAft>
                <a:spcPts val="0"/>
              </a:spcAft>
              <a:buFont typeface="Arial" pitchFamily="34" charset="0"/>
              <a:buChar char="•"/>
              <a:defRPr/>
            </a:pPr>
            <a:r>
              <a:rPr lang="en-US" sz="2200" dirty="0"/>
              <a:t>Trunk rotation</a:t>
            </a:r>
          </a:p>
          <a:p>
            <a:pPr marL="530352" indent="-530352">
              <a:spcBef>
                <a:spcPts val="432"/>
              </a:spcBef>
              <a:spcAft>
                <a:spcPts val="0"/>
              </a:spcAft>
              <a:buFont typeface="Arial" pitchFamily="34" charset="0"/>
              <a:buChar char="•"/>
              <a:defRPr/>
            </a:pPr>
            <a:r>
              <a:rPr lang="en-US" sz="2200" dirty="0"/>
              <a:t>Vision</a:t>
            </a:r>
          </a:p>
          <a:p>
            <a:pPr marL="530352" indent="-530352">
              <a:spcBef>
                <a:spcPts val="432"/>
              </a:spcBef>
              <a:spcAft>
                <a:spcPts val="0"/>
              </a:spcAft>
              <a:buFont typeface="Arial" pitchFamily="34" charset="0"/>
              <a:buChar char="•"/>
              <a:defRPr/>
            </a:pPr>
            <a:r>
              <a:rPr lang="en-US" sz="2200" dirty="0"/>
              <a:t>Tasting/smelling</a:t>
            </a:r>
          </a:p>
          <a:p>
            <a:pPr marL="530352" indent="-530352">
              <a:spcBef>
                <a:spcPts val="432"/>
              </a:spcBef>
              <a:spcAft>
                <a:spcPts val="0"/>
              </a:spcAft>
              <a:buFont typeface="Arial" pitchFamily="34" charset="0"/>
              <a:buChar char="•"/>
              <a:defRPr/>
            </a:pPr>
            <a:r>
              <a:rPr lang="en-US" sz="2200" dirty="0"/>
              <a:t>Hearing</a:t>
            </a:r>
          </a:p>
          <a:p>
            <a:endParaRPr lang="en-US" dirty="0"/>
          </a:p>
        </p:txBody>
      </p:sp>
    </p:spTree>
    <p:extLst>
      <p:ext uri="{BB962C8B-B14F-4D97-AF65-F5344CB8AC3E}">
        <p14:creationId xmlns:p14="http://schemas.microsoft.com/office/powerpoint/2010/main" xmlns="" val="22745165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
            <a:ext cx="7024744" cy="1143000"/>
          </a:xfrm>
        </p:spPr>
        <p:txBody>
          <a:bodyPr/>
          <a:lstStyle/>
          <a:p>
            <a:pPr fontAlgn="auto">
              <a:spcAft>
                <a:spcPts val="0"/>
              </a:spcAft>
              <a:defRPr/>
            </a:pPr>
            <a:r>
              <a:rPr lang="en-US" dirty="0" smtClean="0"/>
              <a:t>1 Day </a:t>
            </a:r>
            <a:r>
              <a:rPr lang="en-US" dirty="0"/>
              <a:t>V</a:t>
            </a:r>
            <a:r>
              <a:rPr lang="en-US" dirty="0" smtClean="0"/>
              <a:t>ersus 2 Day</a:t>
            </a:r>
            <a:endParaRPr lang="en-US" dirty="0"/>
          </a:p>
        </p:txBody>
      </p:sp>
      <p:sp>
        <p:nvSpPr>
          <p:cNvPr id="3" name="Content Placeholder 2"/>
          <p:cNvSpPr>
            <a:spLocks noGrp="1"/>
          </p:cNvSpPr>
          <p:nvPr>
            <p:ph idx="1"/>
          </p:nvPr>
        </p:nvSpPr>
        <p:spPr>
          <a:xfrm>
            <a:off x="838200" y="1600200"/>
            <a:ext cx="6777317" cy="3508977"/>
          </a:xfrm>
        </p:spPr>
        <p:txBody>
          <a:bodyPr rtlCol="0">
            <a:noAutofit/>
          </a:bodyPr>
          <a:lstStyle/>
          <a:p>
            <a:pPr fontAlgn="auto">
              <a:spcAft>
                <a:spcPts val="0"/>
              </a:spcAft>
              <a:buFont typeface="Arial" pitchFamily="34" charset="0"/>
              <a:buChar char="•"/>
              <a:defRPr/>
            </a:pPr>
            <a:r>
              <a:rPr lang="en-US" sz="2000" dirty="0" smtClean="0"/>
              <a:t>Research shows that over 80% of applicants have no significant changes between day 1 and 2</a:t>
            </a:r>
          </a:p>
          <a:p>
            <a:pPr fontAlgn="auto">
              <a:spcAft>
                <a:spcPts val="0"/>
              </a:spcAft>
              <a:buFont typeface="Arial" pitchFamily="34" charset="0"/>
              <a:buChar char="•"/>
              <a:defRPr/>
            </a:pPr>
            <a:r>
              <a:rPr lang="en-US" sz="2000" dirty="0" smtClean="0"/>
              <a:t>The 20% that are appropriate for 2 day are typically for</a:t>
            </a:r>
          </a:p>
          <a:p>
            <a:pPr marL="859536" lvl="3" indent="-164592" fontAlgn="auto">
              <a:spcAft>
                <a:spcPts val="0"/>
              </a:spcAft>
              <a:buFont typeface="Arial" pitchFamily="34" charset="0"/>
              <a:buChar char="•"/>
              <a:defRPr/>
            </a:pPr>
            <a:r>
              <a:rPr lang="en-US" sz="2000" dirty="0" smtClean="0"/>
              <a:t>Medical-legal</a:t>
            </a:r>
          </a:p>
          <a:p>
            <a:pPr marL="859536" lvl="3" indent="-164592" fontAlgn="auto">
              <a:spcAft>
                <a:spcPts val="0"/>
              </a:spcAft>
              <a:buFont typeface="Arial" pitchFamily="34" charset="0"/>
              <a:buChar char="•"/>
              <a:defRPr/>
            </a:pPr>
            <a:r>
              <a:rPr lang="en-US" sz="2000" dirty="0" smtClean="0"/>
              <a:t>Disability</a:t>
            </a:r>
          </a:p>
          <a:p>
            <a:pPr marL="859536" lvl="3" indent="-164592" fontAlgn="auto">
              <a:spcAft>
                <a:spcPts val="0"/>
              </a:spcAft>
              <a:buFont typeface="Arial" pitchFamily="34" charset="0"/>
              <a:buChar char="•"/>
              <a:defRPr/>
            </a:pPr>
            <a:r>
              <a:rPr lang="en-US" sz="2000" dirty="0" smtClean="0"/>
              <a:t>Radicular neurological involvement</a:t>
            </a:r>
          </a:p>
          <a:p>
            <a:pPr marL="859536" lvl="3" indent="-164592" fontAlgn="auto">
              <a:spcAft>
                <a:spcPts val="0"/>
              </a:spcAft>
              <a:buFont typeface="Arial" pitchFamily="34" charset="0"/>
              <a:buChar char="•"/>
              <a:defRPr/>
            </a:pPr>
            <a:r>
              <a:rPr lang="en-US" sz="2000" dirty="0" smtClean="0"/>
              <a:t>Specific disease processes where duplicate work exposure may be relevant</a:t>
            </a:r>
          </a:p>
          <a:p>
            <a:pPr marL="859536" lvl="3" indent="-164592" fontAlgn="auto">
              <a:spcAft>
                <a:spcPts val="0"/>
              </a:spcAft>
              <a:buFont typeface="Arial" pitchFamily="34" charset="0"/>
              <a:buChar char="•"/>
              <a:defRPr/>
            </a:pPr>
            <a:r>
              <a:rPr lang="en-US" sz="2000" dirty="0" smtClean="0"/>
              <a:t>Long time away from work/complicated medical history</a:t>
            </a:r>
          </a:p>
          <a:p>
            <a:pPr marL="859536" lvl="3" indent="-164592" fontAlgn="auto">
              <a:spcAft>
                <a:spcPts val="0"/>
              </a:spcAft>
              <a:buFont typeface="Arial" pitchFamily="34" charset="0"/>
              <a:buChar char="•"/>
              <a:defRPr/>
            </a:pPr>
            <a:r>
              <a:rPr lang="en-US" sz="2000" dirty="0" smtClean="0"/>
              <a:t>Vocational testing</a:t>
            </a:r>
          </a:p>
          <a:p>
            <a:pPr marL="859536" lvl="3" indent="-164592" fontAlgn="auto">
              <a:spcAft>
                <a:spcPts val="0"/>
              </a:spcAft>
              <a:buFont typeface="Arial" pitchFamily="34" charset="0"/>
              <a:buChar char="•"/>
              <a:defRPr/>
            </a:pPr>
            <a:r>
              <a:rPr lang="en-US" sz="2000" dirty="0" smtClean="0"/>
              <a:t>Self limitation</a:t>
            </a:r>
          </a:p>
          <a:p>
            <a:pPr marL="402336" lvl="2" indent="-164592" fontAlgn="auto">
              <a:spcAft>
                <a:spcPts val="0"/>
              </a:spcAft>
              <a:buFont typeface="Arial" pitchFamily="34" charset="0"/>
              <a:buChar char="•"/>
              <a:defRPr/>
            </a:pPr>
            <a:endParaRPr lang="en-US" sz="2000" dirty="0" smtClean="0"/>
          </a:p>
          <a:p>
            <a:pPr marL="402336" lvl="2" indent="-164592" fontAlgn="auto">
              <a:spcAft>
                <a:spcPts val="0"/>
              </a:spcAft>
              <a:buFont typeface="Arial" pitchFamily="34" charset="0"/>
              <a:buChar char="•"/>
              <a:defRPr/>
            </a:pPr>
            <a:endParaRPr lang="en-US" sz="2000" dirty="0" smtClean="0"/>
          </a:p>
          <a:p>
            <a:pPr marL="402336" lvl="2" indent="-164592" fontAlgn="auto">
              <a:spcAft>
                <a:spcPts val="0"/>
              </a:spcAft>
              <a:buFont typeface="Arial" pitchFamily="34" charset="0"/>
              <a:buChar char="•"/>
              <a:defRPr/>
            </a:pPr>
            <a:endParaRPr lang="en-US" sz="2000" dirty="0"/>
          </a:p>
          <a:p>
            <a:pPr marL="402336" lvl="2" indent="-164592" fontAlgn="auto">
              <a:spcAft>
                <a:spcPts val="0"/>
              </a:spcAft>
              <a:buFont typeface="Arial" pitchFamily="34" charset="0"/>
              <a:buChar char="•"/>
              <a:defRPr/>
            </a:pPr>
            <a:endParaRPr lang="en-US" sz="2000" dirty="0" smtClean="0"/>
          </a:p>
          <a:p>
            <a:pPr marL="402336" lvl="2" indent="-164592" fontAlgn="auto">
              <a:spcAft>
                <a:spcPts val="0"/>
              </a:spcAft>
              <a:buFont typeface="Arial" pitchFamily="34" charset="0"/>
              <a:buChar char="•"/>
              <a:defRPr/>
            </a:pPr>
            <a:endParaRPr lang="en-US" sz="2000" dirty="0" smtClean="0"/>
          </a:p>
          <a:p>
            <a:pPr marL="0" indent="0" fontAlgn="auto">
              <a:spcAft>
                <a:spcPts val="0"/>
              </a:spcAft>
              <a:defRPr/>
            </a:pPr>
            <a:endParaRPr lang="en-US" sz="2000" dirty="0"/>
          </a:p>
        </p:txBody>
      </p:sp>
    </p:spTree>
    <p:extLst>
      <p:ext uri="{BB962C8B-B14F-4D97-AF65-F5344CB8AC3E}">
        <p14:creationId xmlns:p14="http://schemas.microsoft.com/office/powerpoint/2010/main" xmlns="" val="42674281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Disabled?</a:t>
            </a:r>
            <a:endParaRPr lang="en-US" dirty="0"/>
          </a:p>
        </p:txBody>
      </p:sp>
      <p:sp>
        <p:nvSpPr>
          <p:cNvPr id="21507" name="Content Placeholder 2"/>
          <p:cNvSpPr>
            <a:spLocks noGrp="1"/>
          </p:cNvSpPr>
          <p:nvPr>
            <p:ph idx="1"/>
          </p:nvPr>
        </p:nvSpPr>
        <p:spPr/>
        <p:txBody>
          <a:bodyPr/>
          <a:lstStyle/>
          <a:p>
            <a:pPr>
              <a:buFont typeface="Arial" pitchFamily="34" charset="0"/>
              <a:buChar char="•"/>
            </a:pPr>
            <a:r>
              <a:rPr lang="en-US" dirty="0" smtClean="0"/>
              <a:t>Any occ?</a:t>
            </a:r>
          </a:p>
          <a:p>
            <a:pPr>
              <a:buFont typeface="Arial" pitchFamily="34" charset="0"/>
              <a:buChar char="•"/>
            </a:pPr>
            <a:r>
              <a:rPr lang="en-US" dirty="0" smtClean="0"/>
              <a:t>Own occ?</a:t>
            </a:r>
          </a:p>
          <a:p>
            <a:pPr>
              <a:buFont typeface="Arial" pitchFamily="34" charset="0"/>
              <a:buChar char="•"/>
            </a:pPr>
            <a:r>
              <a:rPr lang="en-US" dirty="0" smtClean="0"/>
              <a:t>Does it matter?</a:t>
            </a:r>
          </a:p>
        </p:txBody>
      </p:sp>
    </p:spTree>
    <p:extLst>
      <p:ext uri="{BB962C8B-B14F-4D97-AF65-F5344CB8AC3E}">
        <p14:creationId xmlns:p14="http://schemas.microsoft.com/office/powerpoint/2010/main" xmlns="" val="6707887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024744" cy="1143000"/>
          </a:xfrm>
        </p:spPr>
        <p:txBody>
          <a:bodyPr/>
          <a:lstStyle/>
          <a:p>
            <a:pPr fontAlgn="auto">
              <a:spcAft>
                <a:spcPts val="0"/>
              </a:spcAft>
              <a:defRPr/>
            </a:pPr>
            <a:r>
              <a:rPr lang="en-US" dirty="0" smtClean="0"/>
              <a:t>Frequency of Work</a:t>
            </a:r>
            <a:endParaRPr lang="en-US" dirty="0"/>
          </a:p>
        </p:txBody>
      </p:sp>
      <p:pic>
        <p:nvPicPr>
          <p:cNvPr id="16387"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762000" y="1752600"/>
            <a:ext cx="7672428" cy="4265612"/>
          </a:xfrm>
          <a:noFill/>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002035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52400"/>
            <a:ext cx="7024744" cy="1143000"/>
          </a:xfrm>
        </p:spPr>
        <p:txBody>
          <a:bodyPr/>
          <a:lstStyle/>
          <a:p>
            <a:r>
              <a:rPr lang="en-US" dirty="0" smtClean="0"/>
              <a:t>Physical Demand </a:t>
            </a:r>
            <a:r>
              <a:rPr lang="en-US" dirty="0"/>
              <a:t>L</a:t>
            </a:r>
            <a:r>
              <a:rPr lang="en-US" dirty="0" smtClean="0"/>
              <a:t>evels</a:t>
            </a:r>
            <a:endParaRPr lang="en-US" dirty="0"/>
          </a:p>
        </p:txBody>
      </p:sp>
      <p:pic>
        <p:nvPicPr>
          <p:cNvPr id="17411"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066800" y="1371600"/>
            <a:ext cx="7010399" cy="5138232"/>
          </a:xfrm>
        </p:spPr>
      </p:pic>
    </p:spTree>
    <p:extLst>
      <p:ext uri="{BB962C8B-B14F-4D97-AF65-F5344CB8AC3E}">
        <p14:creationId xmlns:p14="http://schemas.microsoft.com/office/powerpoint/2010/main" xmlns="" val="23437190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2" name="Rectangle 4"/>
          <p:cNvSpPr>
            <a:spLocks noGrp="1" noChangeArrowheads="1"/>
          </p:cNvSpPr>
          <p:nvPr>
            <p:ph type="title"/>
          </p:nvPr>
        </p:nvSpPr>
        <p:spPr>
          <a:xfrm>
            <a:off x="838200" y="381000"/>
            <a:ext cx="7024744" cy="1143000"/>
          </a:xfrm>
        </p:spPr>
        <p:txBody>
          <a:bodyPr/>
          <a:lstStyle/>
          <a:p>
            <a:pPr eaLnBrk="1" hangingPunct="1"/>
            <a:r>
              <a:rPr lang="en-US" dirty="0" smtClean="0"/>
              <a:t>Questions / Comments</a:t>
            </a:r>
          </a:p>
        </p:txBody>
      </p:sp>
      <p:pic>
        <p:nvPicPr>
          <p:cNvPr id="27651" name="Picture 6" descr="MCj03970740000[1]"/>
          <p:cNvPicPr>
            <a:picLocks noGrp="1" noChangeAspect="1" noChangeArrowheads="1"/>
          </p:cNvPicPr>
          <p:nvPr>
            <p:ph idx="1"/>
          </p:nvPr>
        </p:nvPicPr>
        <p:blipFill>
          <a:blip r:embed="rId2" cstate="print"/>
          <a:srcRect/>
          <a:stretch>
            <a:fillRect/>
          </a:stretch>
        </p:blipFill>
        <p:spPr>
          <a:xfrm>
            <a:off x="4267200" y="1905000"/>
            <a:ext cx="2157413" cy="1970088"/>
          </a:xfrm>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fade">
                                      <p:cBhvr>
                                        <p:cTn id="7" dur="768" decel="100000"/>
                                        <p:tgtEl>
                                          <p:spTgt spid="17412"/>
                                        </p:tgtEl>
                                      </p:cBhvr>
                                    </p:animEffect>
                                    <p:animScale>
                                      <p:cBhvr>
                                        <p:cTn id="8" dur="768" decel="100000"/>
                                        <p:tgtEl>
                                          <p:spTgt spid="17412"/>
                                        </p:tgtEl>
                                      </p:cBhvr>
                                      <p:from x="10000" y="10000"/>
                                      <p:to x="200000" y="450000"/>
                                    </p:animScale>
                                    <p:animScale>
                                      <p:cBhvr>
                                        <p:cTn id="9" dur="1230" accel="100000" fill="hold">
                                          <p:stCondLst>
                                            <p:cond delay="768"/>
                                          </p:stCondLst>
                                        </p:cTn>
                                        <p:tgtEl>
                                          <p:spTgt spid="17412"/>
                                        </p:tgtEl>
                                      </p:cBhvr>
                                      <p:from x="200000" y="450000"/>
                                      <p:to x="100000" y="100000"/>
                                    </p:animScale>
                                    <p:set>
                                      <p:cBhvr>
                                        <p:cTn id="10" dur="768" fill="hold"/>
                                        <p:tgtEl>
                                          <p:spTgt spid="17412"/>
                                        </p:tgtEl>
                                        <p:attrNameLst>
                                          <p:attrName>ppt_x</p:attrName>
                                        </p:attrNameLst>
                                      </p:cBhvr>
                                      <p:to>
                                        <p:strVal val="(0.5)"/>
                                      </p:to>
                                    </p:set>
                                    <p:anim from="(0.5)" to="(#ppt_x)" calcmode="lin" valueType="num">
                                      <p:cBhvr>
                                        <p:cTn id="11" dur="1230" accel="100000" fill="hold">
                                          <p:stCondLst>
                                            <p:cond delay="768"/>
                                          </p:stCondLst>
                                        </p:cTn>
                                        <p:tgtEl>
                                          <p:spTgt spid="17412"/>
                                        </p:tgtEl>
                                        <p:attrNameLst>
                                          <p:attrName>ppt_x</p:attrName>
                                        </p:attrNameLst>
                                      </p:cBhvr>
                                    </p:anim>
                                    <p:set>
                                      <p:cBhvr>
                                        <p:cTn id="12" dur="768" fill="hold"/>
                                        <p:tgtEl>
                                          <p:spTgt spid="17412"/>
                                        </p:tgtEl>
                                        <p:attrNameLst>
                                          <p:attrName>ppt_y</p:attrName>
                                        </p:attrNameLst>
                                      </p:cBhvr>
                                      <p:to>
                                        <p:strVal val="(#ppt_y+0.4)"/>
                                      </p:to>
                                    </p:set>
                                    <p:anim from="(#ppt_y+0.4)" to="(#ppt_y)" calcmode="lin" valueType="num">
                                      <p:cBhvr>
                                        <p:cTn id="13" dur="1230" accel="100000" fill="hold">
                                          <p:stCondLst>
                                            <p:cond delay="768"/>
                                          </p:stCondLst>
                                        </p:cTn>
                                        <p:tgtEl>
                                          <p:spTgt spid="1741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1063</TotalTime>
  <Words>628</Words>
  <Application>Microsoft Office PowerPoint</Application>
  <PresentationFormat>On-screen Show (4:3)</PresentationFormat>
  <Paragraphs>105</Paragraphs>
  <Slides>17</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19" baseType="lpstr">
      <vt:lpstr>Austin</vt:lpstr>
      <vt:lpstr>Document</vt:lpstr>
      <vt:lpstr>FCE's for Nurse Case Managers and Insurance Professionals </vt:lpstr>
      <vt:lpstr>Objectives</vt:lpstr>
      <vt:lpstr>What is an FCE?</vt:lpstr>
      <vt:lpstr>What is an FCE?</vt:lpstr>
      <vt:lpstr>FCE as Defined by Workwell</vt:lpstr>
      <vt:lpstr>Is There a Standard?</vt:lpstr>
      <vt:lpstr>What are Some of the Differences</vt:lpstr>
      <vt:lpstr>Differences Explained</vt:lpstr>
      <vt:lpstr>Who Can Do an FCE?</vt:lpstr>
      <vt:lpstr>Confusing Terminology</vt:lpstr>
      <vt:lpstr>What are the Referral Questions?</vt:lpstr>
      <vt:lpstr>Physical Work Tasks per the DOL and DOT</vt:lpstr>
      <vt:lpstr>1 Day Versus 2 Day</vt:lpstr>
      <vt:lpstr>Disabled?</vt:lpstr>
      <vt:lpstr>Frequency of Work</vt:lpstr>
      <vt:lpstr>Physical Demand Levels</vt:lpstr>
      <vt:lpstr>Questions / Comments</vt:lpstr>
    </vt:vector>
  </TitlesOfParts>
  <Company>SRHS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Code STEMI</dc:title>
  <dc:creator>Pam Michaels</dc:creator>
  <cp:lastModifiedBy>Mdaugherty</cp:lastModifiedBy>
  <cp:revision>79</cp:revision>
  <dcterms:created xsi:type="dcterms:W3CDTF">2007-07-04T07:18:50Z</dcterms:created>
  <dcterms:modified xsi:type="dcterms:W3CDTF">2012-09-29T20:08:47Z</dcterms:modified>
</cp:coreProperties>
</file>